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73" r:id="rId4"/>
    <p:sldId id="264" r:id="rId5"/>
    <p:sldId id="270" r:id="rId6"/>
    <p:sldId id="259" r:id="rId7"/>
    <p:sldId id="266" r:id="rId8"/>
    <p:sldId id="257" r:id="rId9"/>
    <p:sldId id="269" r:id="rId10"/>
    <p:sldId id="263" r:id="rId11"/>
    <p:sldId id="271" r:id="rId12"/>
    <p:sldId id="262" r:id="rId13"/>
    <p:sldId id="27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9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3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43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03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5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0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3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80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2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2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3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6869E1-9333-4040-88DE-20F93329D56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6BDB-6D71-49F9-87CA-3280DA3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88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HUSTLERS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members: </a:t>
            </a:r>
            <a:r>
              <a:rPr lang="en-US" dirty="0" err="1" smtClean="0"/>
              <a:t>imanuel</a:t>
            </a:r>
            <a:r>
              <a:rPr lang="en-US" dirty="0" smtClean="0"/>
              <a:t> c. </a:t>
            </a:r>
            <a:r>
              <a:rPr lang="en-US" dirty="0" err="1" smtClean="0"/>
              <a:t>gemilang</a:t>
            </a:r>
            <a:r>
              <a:rPr lang="en-US" dirty="0" smtClean="0"/>
              <a:t>, Christian Fernandez, </a:t>
            </a:r>
            <a:r>
              <a:rPr lang="en-US" dirty="0" err="1" smtClean="0"/>
              <a:t>joyce</a:t>
            </a:r>
            <a:r>
              <a:rPr lang="en-US" dirty="0" smtClean="0"/>
              <a:t> </a:t>
            </a:r>
            <a:r>
              <a:rPr lang="en-US" dirty="0" err="1" smtClean="0"/>
              <a:t>tao</a:t>
            </a:r>
            <a:r>
              <a:rPr lang="en-US" dirty="0" smtClean="0"/>
              <a:t>, &amp; </a:t>
            </a:r>
            <a:r>
              <a:rPr lang="en-US" dirty="0" err="1" smtClean="0"/>
              <a:t>ricardo</a:t>
            </a:r>
            <a:r>
              <a:rPr lang="en-US" dirty="0" smtClean="0"/>
              <a:t> </a:t>
            </a:r>
            <a:r>
              <a:rPr lang="en-US" dirty="0" err="1" smtClean="0"/>
              <a:t>flores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Education vs Average Salary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6667" t="15926" r="49359" b="22219"/>
          <a:stretch/>
        </p:blipFill>
        <p:spPr bwMode="auto">
          <a:xfrm>
            <a:off x="1103311" y="1370136"/>
            <a:ext cx="9308117" cy="5308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87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58" y="398930"/>
            <a:ext cx="9404723" cy="1400530"/>
          </a:xfrm>
        </p:spPr>
        <p:txBody>
          <a:bodyPr/>
          <a:lstStyle/>
          <a:p>
            <a:pPr algn="ctr"/>
            <a:r>
              <a:rPr lang="en-US" sz="3200" b="1" dirty="0" smtClean="0"/>
              <a:t>Employment Sectors vs Average Salary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722609"/>
              </p:ext>
            </p:extLst>
          </p:nvPr>
        </p:nvGraphicFramePr>
        <p:xfrm>
          <a:off x="953900" y="1512047"/>
          <a:ext cx="7183103" cy="422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050">
                  <a:extLst>
                    <a:ext uri="{9D8B030D-6E8A-4147-A177-3AD203B41FA5}">
                      <a16:colId xmlns:a16="http://schemas.microsoft.com/office/drawing/2014/main" val="3484413403"/>
                    </a:ext>
                  </a:extLst>
                </a:gridCol>
                <a:gridCol w="4640053">
                  <a:extLst>
                    <a:ext uri="{9D8B030D-6E8A-4147-A177-3AD203B41FA5}">
                      <a16:colId xmlns:a16="http://schemas.microsoft.com/office/drawing/2014/main" val="532622947"/>
                    </a:ext>
                  </a:extLst>
                </a:gridCol>
              </a:tblGrid>
              <a:tr h="72186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Top 3 Sector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Salary 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38396"/>
                  </a:ext>
                </a:extLst>
              </a:tr>
              <a:tr h="125006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Federal</a:t>
                      </a:r>
                      <a:r>
                        <a:rPr lang="en-US" baseline="0" dirty="0" smtClean="0"/>
                        <a:t> Government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$120,000.00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6889"/>
                  </a:ext>
                </a:extLst>
              </a:tr>
              <a:tr h="1092355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Private</a:t>
                      </a:r>
                      <a:r>
                        <a:rPr lang="en-US" baseline="0" dirty="0" smtClean="0"/>
                        <a:t> Sector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aseline="0" dirty="0" smtClean="0"/>
                        <a:t>$100,000.00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18567"/>
                  </a:ext>
                </a:extLst>
              </a:tr>
              <a:tr h="1162425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aseline="0" dirty="0" smtClean="0"/>
                        <a:t>Non-Profit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$80,000.00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8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5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5611"/>
          </a:xfrm>
        </p:spPr>
        <p:txBody>
          <a:bodyPr/>
          <a:lstStyle/>
          <a:p>
            <a:pPr algn="ctr"/>
            <a:r>
              <a:rPr lang="en-US" sz="2800" b="1" dirty="0" smtClean="0"/>
              <a:t>Employment Sectors vs Average Salary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7607" t="17374" r="48333" b="14498"/>
          <a:stretch/>
        </p:blipFill>
        <p:spPr bwMode="auto">
          <a:xfrm>
            <a:off x="989635" y="1296365"/>
            <a:ext cx="9659073" cy="5364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14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88021" y="1157469"/>
            <a:ext cx="9578051" cy="51102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be addicted to money. Work to learn. Don’t work for money. Work for knowledge.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		                            By: Robert T. </a:t>
            </a:r>
            <a:r>
              <a:rPr lang="en-US" dirty="0" err="1" smtClean="0">
                <a:solidFill>
                  <a:schemeClr val="bg1"/>
                </a:solidFill>
              </a:rPr>
              <a:t>Kiyosaki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1195" y="1522071"/>
            <a:ext cx="6950598" cy="26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Questions?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42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883" y="1481559"/>
            <a:ext cx="1088598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4000" dirty="0" smtClean="0"/>
              <a:t>Does </a:t>
            </a:r>
            <a:r>
              <a:rPr lang="en-US" sz="4000" dirty="0"/>
              <a:t>college </a:t>
            </a:r>
            <a:r>
              <a:rPr lang="en-US" sz="4000" dirty="0" smtClean="0"/>
              <a:t>degree equal a higher salary?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60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19225"/>
            <a:ext cx="8825659" cy="901861"/>
          </a:xfrm>
        </p:spPr>
        <p:txBody>
          <a:bodyPr/>
          <a:lstStyle/>
          <a:p>
            <a:r>
              <a:rPr lang="en-US" b="1" dirty="0" smtClean="0"/>
              <a:t>Data Source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209439"/>
            <a:ext cx="8628063" cy="3857625"/>
          </a:xfrm>
        </p:spPr>
        <p:txBody>
          <a:bodyPr/>
          <a:lstStyle/>
          <a:p>
            <a:r>
              <a:rPr lang="en-US" sz="2400" b="1" dirty="0" smtClean="0"/>
              <a:t>Brent </a:t>
            </a:r>
            <a:r>
              <a:rPr lang="en-US" sz="2400" b="1" dirty="0" err="1" smtClean="0"/>
              <a:t>Ozar</a:t>
            </a:r>
            <a:r>
              <a:rPr lang="en-US" sz="2400" b="1" dirty="0" smtClean="0"/>
              <a:t> Unlimited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2019, 2018, &amp; 2017 Data </a:t>
            </a:r>
            <a:r>
              <a:rPr lang="en-US" dirty="0"/>
              <a:t>Professional Salary Survey </a:t>
            </a:r>
            <a:r>
              <a:rPr lang="en-US" dirty="0" smtClean="0"/>
              <a:t>Results</a:t>
            </a:r>
          </a:p>
          <a:p>
            <a:endParaRPr lang="en-US" dirty="0"/>
          </a:p>
          <a:p>
            <a:r>
              <a:rPr lang="en-US" u="sng" dirty="0" smtClean="0"/>
              <a:t>https</a:t>
            </a:r>
            <a:r>
              <a:rPr lang="en-US" u="sng" dirty="0"/>
              <a:t>://www.brentozar.com/archive/2019/01/the-2019-data-professional-salary-survey-results/</a:t>
            </a:r>
          </a:p>
        </p:txBody>
      </p:sp>
    </p:spTree>
    <p:extLst>
      <p:ext uri="{BB962C8B-B14F-4D97-AF65-F5344CB8AC3E}">
        <p14:creationId xmlns:p14="http://schemas.microsoft.com/office/powerpoint/2010/main" val="30156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1682" y="1770928"/>
            <a:ext cx="93523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Does a higher </a:t>
            </a:r>
            <a:r>
              <a:rPr lang="en-US" sz="2400" dirty="0"/>
              <a:t>education only proves you can succeed in academia, not in a real-world job</a:t>
            </a:r>
            <a:r>
              <a:rPr lang="en-US" sz="2400" dirty="0" smtClean="0"/>
              <a:t>.?</a:t>
            </a:r>
          </a:p>
          <a:p>
            <a:endParaRPr lang="en-US" sz="2400" dirty="0" smtClean="0"/>
          </a:p>
          <a:p>
            <a:r>
              <a:rPr lang="en-US" sz="2400" dirty="0" smtClean="0"/>
              <a:t>Does success </a:t>
            </a:r>
            <a:r>
              <a:rPr lang="en-US" sz="2400" dirty="0"/>
              <a:t>in actual work means more than success in </a:t>
            </a:r>
            <a:r>
              <a:rPr lang="en-US" sz="2400" dirty="0" smtClean="0"/>
              <a:t>education?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Does a higher </a:t>
            </a:r>
            <a:r>
              <a:rPr lang="en-US" sz="2400" dirty="0"/>
              <a:t>degree guarantees a particular skill set (which can be translated into work </a:t>
            </a:r>
            <a:r>
              <a:rPr lang="en-US" sz="2400" dirty="0" smtClean="0"/>
              <a:t>skills?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5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3761" t="20430" r="35555" b="1709"/>
          <a:stretch/>
        </p:blipFill>
        <p:spPr bwMode="auto">
          <a:xfrm>
            <a:off x="1817225" y="1186405"/>
            <a:ext cx="7876572" cy="49250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13053" y="410901"/>
            <a:ext cx="8027043" cy="61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 Breakdown of the Average Costs of College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344" y="6655443"/>
            <a:ext cx="5017626" cy="12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https://www.valuepenguin.com/student-loans/average-cost-of-college</a:t>
            </a:r>
          </a:p>
        </p:txBody>
      </p:sp>
    </p:spTree>
    <p:extLst>
      <p:ext uri="{BB962C8B-B14F-4D97-AF65-F5344CB8AC3E}">
        <p14:creationId xmlns:p14="http://schemas.microsoft.com/office/powerpoint/2010/main" val="10765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Analysis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9986"/>
            <a:ext cx="8946541" cy="47784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 err="1" smtClean="0"/>
              <a:t>Jupyter</a:t>
            </a:r>
            <a:r>
              <a:rPr lang="en-US" sz="4000" dirty="0" smtClean="0"/>
              <a:t> Notebook</a:t>
            </a:r>
          </a:p>
          <a:p>
            <a:endParaRPr lang="en-US" dirty="0" smtClean="0"/>
          </a:p>
          <a:p>
            <a:endParaRPr lang="en-US" sz="3200" dirty="0" smtClean="0"/>
          </a:p>
          <a:p>
            <a:r>
              <a:rPr lang="en-US" sz="3200" dirty="0" smtClean="0"/>
              <a:t>Python</a:t>
            </a:r>
          </a:p>
          <a:p>
            <a:r>
              <a:rPr lang="en-US" sz="3200" dirty="0" err="1" smtClean="0"/>
              <a:t>Numpy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r>
              <a:rPr lang="en-US" sz="3200" dirty="0" smtClean="0"/>
              <a:t>Pandas </a:t>
            </a:r>
          </a:p>
          <a:p>
            <a:r>
              <a:rPr lang="en-US" sz="3200" dirty="0" err="1" smtClean="0"/>
              <a:t>Matplotlib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48" y="2247616"/>
            <a:ext cx="7415358" cy="32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58" y="398930"/>
            <a:ext cx="9404723" cy="1400530"/>
          </a:xfrm>
        </p:spPr>
        <p:txBody>
          <a:bodyPr/>
          <a:lstStyle/>
          <a:p>
            <a:r>
              <a:rPr lang="en-US" b="1" dirty="0" smtClean="0"/>
              <a:t>Employment vs Average Salary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111235"/>
              </p:ext>
            </p:extLst>
          </p:nvPr>
        </p:nvGraphicFramePr>
        <p:xfrm>
          <a:off x="1642594" y="1799460"/>
          <a:ext cx="8491042" cy="394541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3006103">
                  <a:extLst>
                    <a:ext uri="{9D8B030D-6E8A-4147-A177-3AD203B41FA5}">
                      <a16:colId xmlns:a16="http://schemas.microsoft.com/office/drawing/2014/main" val="3484413403"/>
                    </a:ext>
                  </a:extLst>
                </a:gridCol>
                <a:gridCol w="5484939">
                  <a:extLst>
                    <a:ext uri="{9D8B030D-6E8A-4147-A177-3AD203B41FA5}">
                      <a16:colId xmlns:a16="http://schemas.microsoft.com/office/drawing/2014/main" val="532622947"/>
                    </a:ext>
                  </a:extLst>
                </a:gridCol>
              </a:tblGrid>
              <a:tr h="6996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38396"/>
                  </a:ext>
                </a:extLst>
              </a:tr>
              <a:tr h="1060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above $250,000.00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6889"/>
                  </a:ext>
                </a:extLst>
              </a:tr>
              <a:tr h="1058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Full-</a:t>
                      </a:r>
                      <a:r>
                        <a:rPr lang="en-US" baseline="0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Below</a:t>
                      </a:r>
                      <a:r>
                        <a:rPr lang="en-US" baseline="0" dirty="0" smtClean="0"/>
                        <a:t> $100,000.00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18567"/>
                  </a:ext>
                </a:extLst>
              </a:tr>
              <a:tr h="1126716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Independent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Above</a:t>
                      </a:r>
                      <a:r>
                        <a:rPr lang="en-US" baseline="0" dirty="0" smtClean="0"/>
                        <a:t> $150,000.00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8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Employment Status vs Average Salary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6924" t="16811" r="48632" b="28654"/>
          <a:stretch/>
        </p:blipFill>
        <p:spPr bwMode="auto">
          <a:xfrm>
            <a:off x="957578" y="1479919"/>
            <a:ext cx="9135545" cy="5001903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76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76" y="500530"/>
            <a:ext cx="9404723" cy="1400530"/>
          </a:xfrm>
        </p:spPr>
        <p:txBody>
          <a:bodyPr/>
          <a:lstStyle/>
          <a:p>
            <a:r>
              <a:rPr lang="en-US" b="1" dirty="0" smtClean="0"/>
              <a:t>Employment Status vs Salary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67141"/>
              </p:ext>
            </p:extLst>
          </p:nvPr>
        </p:nvGraphicFramePr>
        <p:xfrm>
          <a:off x="1372734" y="1990845"/>
          <a:ext cx="8199529" cy="4185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749">
                  <a:extLst>
                    <a:ext uri="{9D8B030D-6E8A-4147-A177-3AD203B41FA5}">
                      <a16:colId xmlns:a16="http://schemas.microsoft.com/office/drawing/2014/main" val="3484413403"/>
                    </a:ext>
                  </a:extLst>
                </a:gridCol>
                <a:gridCol w="4742780">
                  <a:extLst>
                    <a:ext uri="{9D8B030D-6E8A-4147-A177-3AD203B41FA5}">
                      <a16:colId xmlns:a16="http://schemas.microsoft.com/office/drawing/2014/main" val="532622947"/>
                    </a:ext>
                  </a:extLst>
                </a:gridCol>
              </a:tblGrid>
              <a:tr h="7643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r>
                        <a:rPr lang="en-US" baseline="0" dirty="0" smtClean="0"/>
                        <a:t> 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38396"/>
                  </a:ext>
                </a:extLst>
              </a:tr>
              <a:tr h="113553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 smtClean="0"/>
                        <a:t>Above</a:t>
                      </a:r>
                      <a:r>
                        <a:rPr lang="en-US" baseline="0" dirty="0" smtClean="0"/>
                        <a:t> $120,000.00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 smtClean="0"/>
                        <a:t>Doctorate/PhD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6889"/>
                  </a:ext>
                </a:extLst>
              </a:tr>
              <a:tr h="1717195">
                <a:tc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</a:pPr>
                      <a:r>
                        <a:rPr lang="en-US" dirty="0" smtClean="0"/>
                        <a:t>Under</a:t>
                      </a:r>
                      <a:r>
                        <a:rPr lang="en-US" baseline="0" dirty="0" smtClean="0"/>
                        <a:t> $120,000.00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None</a:t>
                      </a:r>
                      <a:r>
                        <a:rPr lang="en-US" baseline="0" dirty="0" smtClean="0"/>
                        <a:t> (no degree completed)</a:t>
                      </a:r>
                    </a:p>
                    <a:p>
                      <a:pPr marL="0" algn="ctr">
                        <a:lnSpc>
                          <a:spcPct val="200000"/>
                        </a:lnSpc>
                      </a:pPr>
                      <a:r>
                        <a:rPr lang="en-US" baseline="0" dirty="0" smtClean="0"/>
                        <a:t>Associates (2 </a:t>
                      </a:r>
                      <a:r>
                        <a:rPr lang="en-US" baseline="0" dirty="0" err="1" smtClean="0"/>
                        <a:t>yeears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0" algn="ctr">
                        <a:lnSpc>
                          <a:spcPct val="200000"/>
                        </a:lnSpc>
                      </a:pPr>
                      <a:r>
                        <a:rPr lang="en-US" baseline="0" dirty="0" smtClean="0"/>
                        <a:t>Bachelors (4 years)</a:t>
                      </a:r>
                    </a:p>
                    <a:p>
                      <a:pPr marL="0" algn="ctr">
                        <a:lnSpc>
                          <a:spcPct val="200000"/>
                        </a:lnSpc>
                      </a:pPr>
                      <a:r>
                        <a:rPr lang="en-US" baseline="0" dirty="0" smtClean="0"/>
                        <a:t>Master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66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5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532</TotalTime>
  <Words>222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HUSTLERS</vt:lpstr>
      <vt:lpstr>PowerPoint Presentation</vt:lpstr>
      <vt:lpstr>Data Source</vt:lpstr>
      <vt:lpstr>PowerPoint Presentation</vt:lpstr>
      <vt:lpstr>PowerPoint Presentation</vt:lpstr>
      <vt:lpstr>Data Analysis </vt:lpstr>
      <vt:lpstr>Employment vs Average Salary</vt:lpstr>
      <vt:lpstr>Employment Status vs Average Salary </vt:lpstr>
      <vt:lpstr>Employment Status vs Salary</vt:lpstr>
      <vt:lpstr>Education vs Average Salary</vt:lpstr>
      <vt:lpstr>Employment Sectors vs Average Salary</vt:lpstr>
      <vt:lpstr>Employment Sectors vs Average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</dc:title>
  <dc:creator>Joyce</dc:creator>
  <cp:lastModifiedBy>Joyce</cp:lastModifiedBy>
  <cp:revision>42</cp:revision>
  <dcterms:created xsi:type="dcterms:W3CDTF">2019-10-26T02:55:10Z</dcterms:created>
  <dcterms:modified xsi:type="dcterms:W3CDTF">2019-10-30T03:46:48Z</dcterms:modified>
</cp:coreProperties>
</file>