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3"/>
  </p:notesMasterIdLst>
  <p:sldIdLst>
    <p:sldId id="256" r:id="rId2"/>
    <p:sldId id="257" r:id="rId3"/>
    <p:sldId id="278" r:id="rId4"/>
    <p:sldId id="279" r:id="rId5"/>
    <p:sldId id="258" r:id="rId6"/>
    <p:sldId id="280" r:id="rId7"/>
    <p:sldId id="281" r:id="rId8"/>
    <p:sldId id="282" r:id="rId9"/>
    <p:sldId id="283" r:id="rId10"/>
    <p:sldId id="284" r:id="rId11"/>
    <p:sldId id="285" r:id="rId12"/>
    <p:sldId id="286"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Lst>
  <p:sldSz cx="9144000" cy="5143500" type="screen16x9"/>
  <p:notesSz cx="6858000" cy="9144000"/>
  <p:embeddedFontLst>
    <p:embeddedFont>
      <p:font typeface="Fira Code" panose="020B0809050000020004" pitchFamily="49" charset="0"/>
      <p:regular r:id="rId34"/>
      <p:bold r:id="rId35"/>
    </p:embeddedFont>
    <p:embeddedFont>
      <p:font typeface="Fira Code Light" panose="020B0809050000020004" pitchFamily="49" charset="0"/>
      <p:regular r:id="rId36"/>
      <p:bold r:id="rId37"/>
    </p:embeddedFont>
    <p:embeddedFont>
      <p:font typeface="Oswald" panose="00000500000000000000" pitchFamily="2" charset="0"/>
      <p:regular r:id="rId38"/>
      <p:bold r:id="rId39"/>
    </p:embeddedFont>
    <p:embeddedFont>
      <p:font typeface="Roboto Condensed Light" panose="02000000000000000000" pitchFamily="2"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770E7A-5EF5-45D0-B94B-6D45EA1310FA}">
  <a:tblStyle styleId="{2F770E7A-5EF5-45D0-B94B-6D45EA1310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0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92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37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10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61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27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201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854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443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522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03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610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356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360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04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255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71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076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197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604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95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71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718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153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13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276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17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50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27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3"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slide" Target="slide5.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slide" Target="slide5.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slide" Target="slide5.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5.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slide" Target="slide5.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slide" Target="slide5.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slide" Target="slide5.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slide" Target="slide5.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slide" Target="slide5.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slide" Target="slide5.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926424" y="2472373"/>
            <a:ext cx="3873385" cy="1463523"/>
          </a:xfrm>
          <a:prstGeom prst="rect">
            <a:avLst/>
          </a:prstGeom>
        </p:spPr>
        <p:txBody>
          <a:bodyPr spcFirstLastPara="1" wrap="square" lIns="91425" tIns="91425" rIns="91425" bIns="91425" anchor="ctr" anchorCtr="0">
            <a:noAutofit/>
          </a:bodyPr>
          <a:lstStyle/>
          <a:p>
            <a:pPr marL="0" lvl="0" indent="0"/>
            <a:r>
              <a:rPr lang="pt-BR" dirty="0">
                <a:latin typeface="Fira Code" panose="020B0604020202020204" charset="0"/>
                <a:ea typeface="Fira Code" panose="020B0604020202020204" charset="0"/>
                <a:cs typeface="Fira Code" panose="020B0604020202020204" charset="0"/>
              </a:rPr>
              <a:t>Albert Silva - 2440012352</a:t>
            </a:r>
          </a:p>
          <a:p>
            <a:pPr marL="0" lvl="0" indent="0"/>
            <a:r>
              <a:rPr lang="pt-BR" dirty="0">
                <a:latin typeface="Fira Code" panose="020B0604020202020204" charset="0"/>
                <a:ea typeface="Fira Code" panose="020B0604020202020204" charset="0"/>
                <a:cs typeface="Fira Code" panose="020B0604020202020204" charset="0"/>
              </a:rPr>
              <a:t>Imanuel Tio - 2401959194</a:t>
            </a:r>
          </a:p>
          <a:p>
            <a:pPr marL="0" lvl="0" indent="0"/>
            <a:r>
              <a:rPr lang="pt-BR" dirty="0">
                <a:latin typeface="Fira Code" panose="020B0604020202020204" charset="0"/>
                <a:ea typeface="Fira Code" panose="020B0604020202020204" charset="0"/>
                <a:cs typeface="Fira Code" panose="020B0604020202020204" charset="0"/>
              </a:rPr>
              <a:t>Felix Tio - 2440004880</a:t>
            </a:r>
          </a:p>
          <a:p>
            <a:pPr marL="0" lvl="0" indent="0"/>
            <a:r>
              <a:rPr lang="pt-BR" dirty="0">
                <a:latin typeface="Fira Code" panose="020B0604020202020204" charset="0"/>
                <a:ea typeface="Fira Code" panose="020B0604020202020204" charset="0"/>
                <a:cs typeface="Fira Code" panose="020B0604020202020204" charset="0"/>
              </a:rPr>
              <a:t>Elvis Susanto - 2440011532</a:t>
            </a:r>
          </a:p>
        </p:txBody>
      </p:sp>
      <p:sp>
        <p:nvSpPr>
          <p:cNvPr id="399" name="Google Shape;399;p31"/>
          <p:cNvSpPr txBox="1">
            <a:spLocks noGrp="1"/>
          </p:cNvSpPr>
          <p:nvPr>
            <p:ph type="ctrTitle"/>
          </p:nvPr>
        </p:nvSpPr>
        <p:spPr>
          <a:xfrm>
            <a:off x="918296" y="865273"/>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Fira Code" panose="020B0604020202020204" charset="0"/>
                <a:ea typeface="Fira Code" panose="020B0604020202020204" charset="0"/>
                <a:cs typeface="Fira Code" panose="020B0604020202020204" charset="0"/>
              </a:rPr>
              <a:t>/</a:t>
            </a:r>
            <a:r>
              <a:rPr lang="id-ID" sz="3600" dirty="0">
                <a:latin typeface="Fira Code" panose="020B0604020202020204" charset="0"/>
                <a:ea typeface="Fira Code" panose="020B0604020202020204" charset="0"/>
                <a:cs typeface="Fira Code" panose="020B0604020202020204" charset="0"/>
              </a:rPr>
              <a:t>BIG DATA Presentation</a:t>
            </a:r>
            <a:endParaRPr sz="3600" dirty="0">
              <a:latin typeface="Fira Code" panose="020B0604020202020204" charset="0"/>
              <a:ea typeface="Fira Code" panose="020B0604020202020204" charset="0"/>
              <a:cs typeface="Fira Code" panose="020B0604020202020204" charset="0"/>
            </a:endParaRPr>
          </a:p>
        </p:txBody>
      </p:sp>
      <p:grpSp>
        <p:nvGrpSpPr>
          <p:cNvPr id="400" name="Google Shape;400;p31"/>
          <p:cNvGrpSpPr/>
          <p:nvPr/>
        </p:nvGrpSpPr>
        <p:grpSpPr>
          <a:xfrm>
            <a:off x="5375029" y="1818088"/>
            <a:ext cx="2224161" cy="1884607"/>
            <a:chOff x="5375029" y="1818088"/>
            <a:chExt cx="2224161" cy="1884607"/>
          </a:xfrm>
        </p:grpSpPr>
        <p:sp>
          <p:nvSpPr>
            <p:cNvPr id="401" name="Google Shape;401;p31"/>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2" name="Google Shape;402;p31"/>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3" name="Google Shape;403;p31"/>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4" name="Google Shape;404;p31"/>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5" name="Google Shape;405;p31"/>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6" name="Google Shape;406;p31"/>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7" name="Google Shape;407;p31"/>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8" name="Google Shape;408;p31"/>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09" name="Google Shape;409;p31"/>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10" name="Google Shape;410;p31"/>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11" name="Google Shape;411;p31"/>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nvGrpSpPr>
          <p:cNvPr id="412" name="Google Shape;412;p31"/>
          <p:cNvGrpSpPr/>
          <p:nvPr/>
        </p:nvGrpSpPr>
        <p:grpSpPr>
          <a:xfrm>
            <a:off x="7118242" y="1435741"/>
            <a:ext cx="795392" cy="626115"/>
            <a:chOff x="7542675" y="1392460"/>
            <a:chExt cx="879178" cy="692069"/>
          </a:xfrm>
        </p:grpSpPr>
        <p:sp>
          <p:nvSpPr>
            <p:cNvPr id="413" name="Google Shape;413;p31"/>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14" name="Google Shape;414;p31"/>
            <p:cNvGrpSpPr/>
            <p:nvPr/>
          </p:nvGrpSpPr>
          <p:grpSpPr>
            <a:xfrm>
              <a:off x="7603656" y="1520706"/>
              <a:ext cx="657046" cy="305943"/>
              <a:chOff x="7603656" y="1520706"/>
              <a:chExt cx="657046" cy="305943"/>
            </a:xfrm>
          </p:grpSpPr>
          <p:sp>
            <p:nvSpPr>
              <p:cNvPr id="415" name="Google Shape;415;p31"/>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16" name="Google Shape;416;p31"/>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17" name="Google Shape;417;p31"/>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18" name="Google Shape;418;p31"/>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23" name="Google Shape;423;p31"/>
          <p:cNvGrpSpPr/>
          <p:nvPr/>
        </p:nvGrpSpPr>
        <p:grpSpPr>
          <a:xfrm>
            <a:off x="5055410" y="2845326"/>
            <a:ext cx="633471" cy="733893"/>
            <a:chOff x="5055410" y="2845326"/>
            <a:chExt cx="633471" cy="733893"/>
          </a:xfrm>
        </p:grpSpPr>
        <p:grpSp>
          <p:nvGrpSpPr>
            <p:cNvPr id="424" name="Google Shape;424;p31"/>
            <p:cNvGrpSpPr/>
            <p:nvPr/>
          </p:nvGrpSpPr>
          <p:grpSpPr>
            <a:xfrm>
              <a:off x="5055410" y="2845326"/>
              <a:ext cx="633471" cy="733893"/>
              <a:chOff x="5418807" y="2497285"/>
              <a:chExt cx="700200" cy="811200"/>
            </a:xfrm>
          </p:grpSpPr>
          <p:sp>
            <p:nvSpPr>
              <p:cNvPr id="425" name="Google Shape;425;p31"/>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26" name="Google Shape;426;p31"/>
              <p:cNvGrpSpPr/>
              <p:nvPr/>
            </p:nvGrpSpPr>
            <p:grpSpPr>
              <a:xfrm>
                <a:off x="5600579" y="2592573"/>
                <a:ext cx="336576" cy="344118"/>
                <a:chOff x="3409000" y="1026975"/>
                <a:chExt cx="355075" cy="363032"/>
              </a:xfrm>
            </p:grpSpPr>
            <p:sp>
              <p:nvSpPr>
                <p:cNvPr id="427" name="Google Shape;427;p31"/>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28" name="Google Shape;428;p31"/>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29" name="Google Shape;429;p31"/>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grpSp>
          <p:nvGrpSpPr>
            <p:cNvPr id="430" name="Google Shape;430;p31"/>
            <p:cNvGrpSpPr/>
            <p:nvPr/>
          </p:nvGrpSpPr>
          <p:grpSpPr>
            <a:xfrm>
              <a:off x="5195602" y="3311831"/>
              <a:ext cx="352067" cy="169406"/>
              <a:chOff x="5528432" y="2979624"/>
              <a:chExt cx="480900" cy="187251"/>
            </a:xfrm>
          </p:grpSpPr>
          <p:sp>
            <p:nvSpPr>
              <p:cNvPr id="431" name="Google Shape;431;p31"/>
              <p:cNvSpPr/>
              <p:nvPr/>
            </p:nvSpPr>
            <p:spPr>
              <a:xfrm>
                <a:off x="5528432" y="2979624"/>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32" name="Google Shape;432;p31"/>
              <p:cNvSpPr/>
              <p:nvPr/>
            </p:nvSpPr>
            <p:spPr>
              <a:xfrm>
                <a:off x="5528432" y="3052849"/>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33" name="Google Shape;433;p31"/>
              <p:cNvSpPr/>
              <p:nvPr/>
            </p:nvSpPr>
            <p:spPr>
              <a:xfrm>
                <a:off x="5610449" y="3126075"/>
                <a:ext cx="3168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grpSp>
        <p:nvGrpSpPr>
          <p:cNvPr id="434" name="Google Shape;434;p31"/>
          <p:cNvGrpSpPr/>
          <p:nvPr/>
        </p:nvGrpSpPr>
        <p:grpSpPr>
          <a:xfrm>
            <a:off x="7427195" y="2464693"/>
            <a:ext cx="694832" cy="494692"/>
            <a:chOff x="3336290" y="764021"/>
            <a:chExt cx="810300" cy="576900"/>
          </a:xfrm>
        </p:grpSpPr>
        <p:sp>
          <p:nvSpPr>
            <p:cNvPr id="435" name="Google Shape;435;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36" name="Google Shape;436;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37" name="Google Shape;437;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nvGrpSpPr>
          <p:cNvPr id="438" name="Google Shape;438;p31"/>
          <p:cNvGrpSpPr/>
          <p:nvPr/>
        </p:nvGrpSpPr>
        <p:grpSpPr>
          <a:xfrm>
            <a:off x="5159411" y="1731360"/>
            <a:ext cx="999286" cy="251306"/>
            <a:chOff x="6394932" y="2541500"/>
            <a:chExt cx="959100" cy="241200"/>
          </a:xfrm>
        </p:grpSpPr>
        <p:sp>
          <p:nvSpPr>
            <p:cNvPr id="439" name="Google Shape;439;p31"/>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40" name="Google Shape;440;p31"/>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41" name="Google Shape;441;p31"/>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42" name="Google Shape;442;p31"/>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43" name="Google Shape;443;p31"/>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5" name="Google Shape;455;p31"/>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dirty="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2" name="Google Shape;512;p33"/>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Oswald" panose="020B0604020202020204" charset="0"/>
                <a:ea typeface="Fira Code" panose="020B0604020202020204" charset="0"/>
                <a:cs typeface="Fira Code" panose="020B0604020202020204" charset="0"/>
              </a:rPr>
              <a:t>&lt;</a:t>
            </a:r>
            <a:r>
              <a:rPr lang="id-ID" sz="4800" dirty="0">
                <a:latin typeface="Oswald" panose="020B0604020202020204" charset="0"/>
                <a:ea typeface="Fira Code" panose="020B0604020202020204" charset="0"/>
                <a:cs typeface="Fira Code" panose="020B0604020202020204" charset="0"/>
              </a:rPr>
              <a:t>Data Visualization&gt;</a:t>
            </a:r>
            <a:endParaRPr sz="4800" dirty="0">
              <a:latin typeface="Oswald"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2450700" y="2557250"/>
            <a:ext cx="4242600" cy="891000"/>
          </a:xfrm>
          <a:prstGeom prst="rect">
            <a:avLst/>
          </a:prstGeom>
        </p:spPr>
        <p:txBody>
          <a:bodyPr spcFirstLastPara="1" wrap="square" lIns="91425" tIns="91425" rIns="91425" bIns="91425" anchor="ctr" anchorCtr="0">
            <a:noAutofit/>
          </a:bodyPr>
          <a:lstStyle/>
          <a:p>
            <a:pPr marL="0" lvl="0" indent="0"/>
            <a:r>
              <a:rPr lang="id-ID" sz="1200" dirty="0">
                <a:latin typeface="Fira Code" panose="020B0604020202020204" charset="0"/>
                <a:ea typeface="Fira Code" panose="020B0604020202020204" charset="0"/>
                <a:cs typeface="Fira Code" panose="020B0604020202020204" charset="0"/>
              </a:rPr>
              <a:t>Menerjemahkan informasi ke dalam konteks visual, seperti peta atau grafik, untuk membuat data lebih mudah dipahami dan dicerna oleh otak manusia.</a:t>
            </a:r>
            <a:endParaRPr sz="1200" dirty="0">
              <a:latin typeface="Fira Code" panose="020B0604020202020204" charset="0"/>
              <a:ea typeface="Fira Code" panose="020B0604020202020204" charset="0"/>
              <a:cs typeface="Fira Code" panose="020B0604020202020204" charset="0"/>
            </a:endParaRPr>
          </a:p>
        </p:txBody>
      </p:sp>
      <p:grpSp>
        <p:nvGrpSpPr>
          <p:cNvPr id="517" name="Google Shape;517;p33"/>
          <p:cNvGrpSpPr/>
          <p:nvPr/>
        </p:nvGrpSpPr>
        <p:grpSpPr>
          <a:xfrm>
            <a:off x="2374376" y="2938925"/>
            <a:ext cx="4395247" cy="151849"/>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Tree>
    <p:extLst>
      <p:ext uri="{BB962C8B-B14F-4D97-AF65-F5344CB8AC3E}">
        <p14:creationId xmlns:p14="http://schemas.microsoft.com/office/powerpoint/2010/main" val="80762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000" dirty="0">
                <a:latin typeface="Fira Code" panose="020B0604020202020204" charset="0"/>
                <a:ea typeface="Fira Code" panose="020B0604020202020204" charset="0"/>
                <a:cs typeface="Fira Code" panose="020B0604020202020204" charset="0"/>
              </a:rPr>
              <a:t>/Apakah harga akan berbeda dari perusahaan airline yang dipilih?</a:t>
            </a:r>
            <a:endParaRPr sz="2000" dirty="0">
              <a:latin typeface="Fira Code" panose="020B0604020202020204" charset="0"/>
              <a:ea typeface="Fira Code" panose="020B0604020202020204" charset="0"/>
              <a:cs typeface="Fira Code" panose="020B0604020202020204" charset="0"/>
            </a:endParaRPr>
          </a:p>
        </p:txBody>
      </p:sp>
      <p:sp>
        <p:nvSpPr>
          <p:cNvPr id="481" name="Google Shape;481;p32"/>
          <p:cNvSpPr txBox="1">
            <a:spLocks noGrp="1"/>
          </p:cNvSpPr>
          <p:nvPr>
            <p:ph type="body" idx="1"/>
          </p:nvPr>
        </p:nvSpPr>
        <p:spPr>
          <a:xfrm>
            <a:off x="5649359" y="1188900"/>
            <a:ext cx="2774639" cy="3354450"/>
          </a:xfrm>
          <a:prstGeom prst="rect">
            <a:avLst/>
          </a:prstGeom>
        </p:spPr>
        <p:txBody>
          <a:bodyPr spcFirstLastPara="1" wrap="square" lIns="91425" tIns="91425" rIns="91425" bIns="91425" anchor="ctr" anchorCtr="0">
            <a:noAutofit/>
          </a:bodyPr>
          <a:lstStyle/>
          <a:p>
            <a:pPr marL="0" lvl="0" indent="0">
              <a:buNone/>
            </a:pPr>
            <a:r>
              <a:rPr lang="id-ID" sz="1100" dirty="0">
                <a:latin typeface="Fira Code" panose="020B0604020202020204" charset="0"/>
                <a:ea typeface="Fira Code" panose="020B0604020202020204" charset="0"/>
                <a:cs typeface="Fira Code" panose="020B0604020202020204" charset="0"/>
              </a:rPr>
              <a:t>Dari tabel tersebut kita dapat melihat bahwa Vistara mempunyai harga termahal. Tetapi apakah hal ini juga dipengaruhi oleh kelas yang dipilih pemesan tiket?</a:t>
            </a:r>
            <a:endParaRPr sz="1100" dirty="0">
              <a:latin typeface="Fira Code" panose="020B0604020202020204" charset="0"/>
              <a:ea typeface="Fira Code" panose="020B0604020202020204" charset="0"/>
              <a:cs typeface="Fira Code" panose="020B0604020202020204" charset="0"/>
            </a:endParaRP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pic>
        <p:nvPicPr>
          <p:cNvPr id="5122" name="Picture 2" descr="https://lh5.googleusercontent.com/v3FcG4MjLsum1bW2PCjLC4FPD8Mq2inpiKed8LuUURxpoR-CkVdRvsv1US7elkxGNmleIne7V2rDCFqZRPdgEfaHYfJPr1MxCZ8CNKD_n2NS0xHC7JuDLE1hBFDUjwyW6ObgttBcEtixRNhRAWPdk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00" y="1188899"/>
            <a:ext cx="4929360" cy="335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02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000" dirty="0">
                <a:latin typeface="Fira Code" panose="020B0604020202020204" charset="0"/>
                <a:ea typeface="Fira Code" panose="020B0604020202020204" charset="0"/>
                <a:cs typeface="Fira Code" panose="020B0604020202020204" charset="0"/>
              </a:rPr>
              <a:t>/Apakah harga akan berbeda dari perusahaan airline yang dipilih?</a:t>
            </a:r>
            <a:endParaRPr sz="2000" dirty="0">
              <a:latin typeface="Fira Code" panose="020B0604020202020204" charset="0"/>
              <a:ea typeface="Fira Code" panose="020B0604020202020204" charset="0"/>
              <a:cs typeface="Fira Code" panose="020B0604020202020204" charset="0"/>
            </a:endParaRPr>
          </a:p>
        </p:txBody>
      </p:sp>
      <p:sp>
        <p:nvSpPr>
          <p:cNvPr id="481" name="Google Shape;481;p32"/>
          <p:cNvSpPr txBox="1">
            <a:spLocks noGrp="1"/>
          </p:cNvSpPr>
          <p:nvPr>
            <p:ph type="body" idx="1"/>
          </p:nvPr>
        </p:nvSpPr>
        <p:spPr>
          <a:xfrm>
            <a:off x="5649359" y="1188900"/>
            <a:ext cx="2774639" cy="3354450"/>
          </a:xfrm>
          <a:prstGeom prst="rect">
            <a:avLst/>
          </a:prstGeom>
        </p:spPr>
        <p:txBody>
          <a:bodyPr spcFirstLastPara="1" wrap="square" lIns="91425" tIns="91425" rIns="91425" bIns="91425" anchor="ctr" anchorCtr="0">
            <a:noAutofit/>
          </a:bodyPr>
          <a:lstStyle/>
          <a:p>
            <a:pPr marL="0" lvl="0" indent="0">
              <a:buNone/>
            </a:pPr>
            <a:r>
              <a:rPr lang="id-ID" sz="1100" dirty="0">
                <a:latin typeface="Fira Code" panose="020B0604020202020204" charset="0"/>
                <a:ea typeface="Fira Code" panose="020B0604020202020204" charset="0"/>
                <a:cs typeface="Fira Code" panose="020B0604020202020204" charset="0"/>
              </a:rPr>
              <a:t>Kita dapat melihat ternyata kelas juga mempengaruhi harga tiket, akan tetapi dapat dilihat Vistara dengan Air_India memiliki harga yang hampir setara.</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pic>
        <p:nvPicPr>
          <p:cNvPr id="6146" name="Picture 2" descr="https://lh6.googleusercontent.com/t85oTSsxMftbncPo9LgBrlHOmLMHWegT459kHClm5YLjP7W3gBMbu-wZPVYOVj5CETIUfRd2ciD2ShI8naJC_n3G54mcz7k9ZLhQEmnpZQr1mjrlbAwQ15ogd4Qls7QSe8IgiMZSELubSBmbC5oiT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999" y="1170636"/>
            <a:ext cx="4826035" cy="338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89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harga tiket dipengaruhi oleh jarak booking dengan departur penerbangan?</a:t>
            </a:r>
            <a:endParaRPr sz="2000" dirty="0">
              <a:latin typeface="Fira Code" panose="020B0604020202020204" charset="0"/>
              <a:ea typeface="Fira Code" panose="020B0604020202020204" charset="0"/>
              <a:cs typeface="Fira Code" panose="020B0604020202020204" charset="0"/>
            </a:endParaRPr>
          </a:p>
        </p:txBody>
      </p:sp>
      <p:sp>
        <p:nvSpPr>
          <p:cNvPr id="481" name="Google Shape;481;p32"/>
          <p:cNvSpPr txBox="1">
            <a:spLocks noGrp="1"/>
          </p:cNvSpPr>
          <p:nvPr>
            <p:ph type="body" idx="1"/>
          </p:nvPr>
        </p:nvSpPr>
        <p:spPr>
          <a:xfrm>
            <a:off x="5649359" y="1188900"/>
            <a:ext cx="2774639" cy="3354450"/>
          </a:xfrm>
          <a:prstGeom prst="rect">
            <a:avLst/>
          </a:prstGeom>
        </p:spPr>
        <p:txBody>
          <a:bodyPr spcFirstLastPara="1" wrap="square" lIns="91425" tIns="91425" rIns="91425" bIns="91425" anchor="ctr" anchorCtr="0">
            <a:noAutofit/>
          </a:bodyPr>
          <a:lstStyle/>
          <a:p>
            <a:pPr marL="0" lvl="0" indent="0">
              <a:buNone/>
            </a:pPr>
            <a:r>
              <a:rPr lang="id-ID" sz="1100" dirty="0">
                <a:latin typeface="Fira Code" panose="020B0604020202020204" charset="0"/>
                <a:ea typeface="Fira Code" panose="020B0604020202020204" charset="0"/>
                <a:cs typeface="Fira Code" panose="020B0604020202020204" charset="0"/>
              </a:rPr>
              <a:t>Karena data yang ada di dalam kolom days_left mempunyai data yang banyak maka dikelompokkan untuk visualisasi yang lebih mudah dibaca.</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pic>
        <p:nvPicPr>
          <p:cNvPr id="7172" name="Picture 4" descr="https://lh6.googleusercontent.com/ncNrMe4UnSOqHuMjAj-m5M55QSOdhtEElrGfgrf40J0c7G2DX6bPJPoLVygQAusXijnmAKbU4mUmZ9Yd3A61vkb9UsY6tVRPwGWHThR9qEm2V3FtOaNfYp6nw95BqUfQ0bggiPCb8cDZE8QB8d-n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98" y="1422400"/>
            <a:ext cx="4570058" cy="115514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3.googleusercontent.com/33wEXS3ip1YYPsBE0cdAKyKGcONxn3hDZyQ3S2U_mxRqlMnDTxQwAM4vDd5a_RyeSHKEpmsG25LhM79ny3S06I4BO_RQz_rCxk9AmmLBYWTpJxOM9OxmHhXayooLpTVtkmv2lFrvKIacIs9DInchi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609" y="2887248"/>
            <a:ext cx="4356472" cy="135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64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harga tiket dipengaruhi oleh jarak booking dengan departur penerbangan?</a:t>
            </a:r>
            <a:endParaRPr sz="2000" dirty="0">
              <a:latin typeface="Fira Code" panose="020B0604020202020204" charset="0"/>
              <a:ea typeface="Fira Code" panose="020B0604020202020204" charset="0"/>
              <a:cs typeface="Fira Code" panose="020B0604020202020204" charset="0"/>
            </a:endParaRP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pic>
        <p:nvPicPr>
          <p:cNvPr id="9218" name="Picture 2" descr="https://lh5.googleusercontent.com/BFxX8FWvqfmnVG9EuIQwguYRjymYK4mnuhW-APMa1Tll6IX4NRxu_b8t2SHmQgxPnA86M7UvmwzdXpuD96loXQJvNrKSl0vPU0Klp-9HILbbF4fzvfH-3Ejp1P_iJx0BlmZlzl2d-mv9U7AaIuziS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800" y="1232472"/>
            <a:ext cx="7482599" cy="326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52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harga tiket dipengaruhi oleh jarak booking dengan departur penerbangan?</a:t>
            </a:r>
            <a:endParaRPr sz="2000" dirty="0">
              <a:latin typeface="Fira Code" panose="020B0604020202020204" charset="0"/>
              <a:ea typeface="Fira Code" panose="020B0604020202020204" charset="0"/>
              <a:cs typeface="Fira Code" panose="020B0604020202020204" charset="0"/>
            </a:endParaRP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pic>
        <p:nvPicPr>
          <p:cNvPr id="10242" name="Picture 2" descr="https://lh3.googleusercontent.com/6KrasOGgoisC_c-S1Ve3uHPe6W0ktocyUzBD0GDDMSoIPEdiJVpBEIh90YWou_1WOHkNUImZeE2T8R04jfLyHJzR0pyiXj8PdWVWXm2Ewyw0OSvJWp8OQkJKAKQaz-gcdFyAPMPHXKn3S2voVZ_2A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932" y="1198940"/>
            <a:ext cx="4721225" cy="3346765"/>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481;p32"/>
          <p:cNvSpPr txBox="1">
            <a:spLocks noGrp="1"/>
          </p:cNvSpPr>
          <p:nvPr>
            <p:ph type="body" idx="1"/>
          </p:nvPr>
        </p:nvSpPr>
        <p:spPr>
          <a:xfrm>
            <a:off x="5649359" y="1188900"/>
            <a:ext cx="2774639" cy="3354450"/>
          </a:xfrm>
          <a:prstGeom prst="rect">
            <a:avLst/>
          </a:prstGeom>
        </p:spPr>
        <p:txBody>
          <a:bodyPr spcFirstLastPara="1" wrap="square" lIns="91425" tIns="91425" rIns="91425" bIns="91425" anchor="ctr" anchorCtr="0">
            <a:noAutofit/>
          </a:bodyPr>
          <a:lstStyle/>
          <a:p>
            <a:pPr marL="0" lvl="0" indent="0">
              <a:buNone/>
            </a:pPr>
            <a:r>
              <a:rPr lang="id-ID" sz="1100" dirty="0">
                <a:latin typeface="Fira Code" panose="020B0604020202020204" charset="0"/>
                <a:ea typeface="Fira Code" panose="020B0604020202020204" charset="0"/>
                <a:cs typeface="Fira Code" panose="020B0604020202020204" charset="0"/>
              </a:rPr>
              <a:t>Bisa dilihat bahwa 10 data pertama paling banyak memesan tiket 15 hari keatas sebelum adanya penerbangan.</a:t>
            </a:r>
          </a:p>
        </p:txBody>
      </p:sp>
    </p:spTree>
    <p:extLst>
      <p:ext uri="{BB962C8B-B14F-4D97-AF65-F5344CB8AC3E}">
        <p14:creationId xmlns:p14="http://schemas.microsoft.com/office/powerpoint/2010/main" val="224569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banyaknya pemberhentian pada setiap penerbangan mempengaruhi harga tiket?</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29" name="Google Shape;481;p32"/>
          <p:cNvSpPr txBox="1">
            <a:spLocks noGrp="1"/>
          </p:cNvSpPr>
          <p:nvPr>
            <p:ph type="body" idx="1"/>
          </p:nvPr>
        </p:nvSpPr>
        <p:spPr>
          <a:xfrm>
            <a:off x="4432853" y="1188900"/>
            <a:ext cx="3991146" cy="3354450"/>
          </a:xfrm>
          <a:prstGeom prst="rect">
            <a:avLst/>
          </a:prstGeom>
        </p:spPr>
        <p:txBody>
          <a:bodyPr spcFirstLastPara="1" wrap="square" lIns="91425" tIns="91425" rIns="91425" bIns="91425" anchor="ctr" anchorCtr="0">
            <a:noAutofit/>
          </a:bodyPr>
          <a:lstStyle/>
          <a:p>
            <a:pPr marL="0" lvl="0" indent="0">
              <a:buNone/>
            </a:pPr>
            <a:r>
              <a:rPr lang="id-ID" sz="1100" dirty="0">
                <a:latin typeface="Fira Code" panose="020B0604020202020204" charset="0"/>
                <a:ea typeface="Fira Code" panose="020B0604020202020204" charset="0"/>
                <a:cs typeface="Fira Code" panose="020B0604020202020204" charset="0"/>
              </a:rPr>
              <a:t>Sebelum melihat korelasi antara banyaknya pemberhentian dengan harga tiket, kami melihat terlebih dahulu seberapa sering terjadinya pemberhentian.</a:t>
            </a:r>
          </a:p>
        </p:txBody>
      </p:sp>
      <p:pic>
        <p:nvPicPr>
          <p:cNvPr id="11266" name="Picture 2" descr="https://lh3.googleusercontent.com/jgae_bincvJ2iDckackvhAHVjP3Uwwi0oaIj-3RAHM4U_7-ZUFKlkm0yASmD96NtdBDy5CsVYyynVR5gjY7OQDZg1ROzEf1o0kUO_qb0sWJ0sl9HFfsOxtbnV8Q549X3ZxOyyJkuVWlQL-mp_M6Hx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090" y="1188900"/>
            <a:ext cx="3435762" cy="332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banyaknya pemberhentian pada setiap penerbangan mempengaruhi harga tiket?</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29" name="Google Shape;481;p32"/>
          <p:cNvSpPr txBox="1">
            <a:spLocks noGrp="1"/>
          </p:cNvSpPr>
          <p:nvPr>
            <p:ph type="body" idx="1"/>
          </p:nvPr>
        </p:nvSpPr>
        <p:spPr>
          <a:xfrm>
            <a:off x="5320747" y="1188900"/>
            <a:ext cx="3103251" cy="3354450"/>
          </a:xfrm>
          <a:prstGeom prst="rect">
            <a:avLst/>
          </a:prstGeom>
        </p:spPr>
        <p:txBody>
          <a:bodyPr spcFirstLastPara="1" wrap="square" lIns="91425" tIns="91425" rIns="91425" bIns="91425" anchor="ctr" anchorCtr="0">
            <a:noAutofit/>
          </a:bodyPr>
          <a:lstStyle/>
          <a:p>
            <a:pPr marL="0" lvl="0" indent="0">
              <a:buNone/>
            </a:pPr>
            <a:r>
              <a:rPr lang="id-ID" sz="1100" dirty="0">
                <a:latin typeface="Fira Code" panose="020B0604020202020204" charset="0"/>
                <a:ea typeface="Fira Code" panose="020B0604020202020204" charset="0"/>
                <a:cs typeface="Fira Code" panose="020B0604020202020204" charset="0"/>
              </a:rPr>
              <a:t>Dilihat bahwa penerbangan dengan tidak adanya pemberhentian adalah tiket dengan harga paling murah. Akan tetapi, kenapa penerbangan dengan satu pemberhentian lebih mahal daripada penerbangan dengan dua pemberhentian atau lebih.</a:t>
            </a:r>
          </a:p>
        </p:txBody>
      </p:sp>
      <p:pic>
        <p:nvPicPr>
          <p:cNvPr id="12290" name="Picture 2" descr="https://lh5.googleusercontent.com/uwaSXPLHHcRXla6gd7Adhyq_D0c1ELEzxokt6vpFeBKh2IO6I50tlkLEkYT3JDQmxr2K7ywYW-MAaWoYyFgilOkdke-QYsjdeSL4lasPTB04njlCeFHkdjUQKEVotFGrWv7U9YFgLHmbZr1OyVRr3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305" y="1300775"/>
            <a:ext cx="441007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018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banyaknya pemberhentian pada setiap penerbangan mempengaruhi harga tiket?</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29" name="Google Shape;481;p32"/>
          <p:cNvSpPr txBox="1">
            <a:spLocks noGrp="1"/>
          </p:cNvSpPr>
          <p:nvPr>
            <p:ph type="body" idx="1"/>
          </p:nvPr>
        </p:nvSpPr>
        <p:spPr>
          <a:xfrm>
            <a:off x="5320747" y="1188900"/>
            <a:ext cx="3103251" cy="3354450"/>
          </a:xfrm>
          <a:prstGeom prst="rect">
            <a:avLst/>
          </a:prstGeom>
        </p:spPr>
        <p:txBody>
          <a:bodyPr spcFirstLastPara="1" wrap="square" lIns="91425" tIns="91425" rIns="91425" bIns="91425" anchor="ctr" anchorCtr="0">
            <a:noAutofit/>
          </a:bodyPr>
          <a:lstStyle/>
          <a:p>
            <a:pPr marL="0" lvl="0" indent="0">
              <a:buNone/>
            </a:pPr>
            <a:r>
              <a:rPr lang="id-ID" sz="1100" dirty="0">
                <a:latin typeface="Fira Code" panose="020B0604020202020204" charset="0"/>
                <a:ea typeface="Fira Code" panose="020B0604020202020204" charset="0"/>
                <a:cs typeface="Fira Code" panose="020B0604020202020204" charset="0"/>
              </a:rPr>
              <a:t>Ternyata untuk harga tiket juga ditentukan dengan fuel efficiency yang bisa terpengaruh oleh barang-barang yang dibawa oleh pesawat maupun jarak atau banyaknya pemberhentian yang dilakukan. Jadi ada kemungkinan pesawat dengan tujuan dan asal kota yang sama dengan airline yang sama memiliki harga yang berbeda yang ditentukan dengan jumlah pemberhentian atau jumlah penumpang yang ada</a:t>
            </a:r>
          </a:p>
          <a:p>
            <a:pPr marL="0" lvl="0" indent="0">
              <a:buNone/>
            </a:pPr>
            <a:endParaRPr lang="id-ID" sz="1100" dirty="0">
              <a:latin typeface="Fira Code" panose="020B0604020202020204" charset="0"/>
              <a:ea typeface="Fira Code" panose="020B0604020202020204" charset="0"/>
              <a:cs typeface="Fira Code" panose="020B0604020202020204" charset="0"/>
            </a:endParaRPr>
          </a:p>
          <a:p>
            <a:pPr marL="0" indent="0">
              <a:buNone/>
            </a:pPr>
            <a:r>
              <a:rPr lang="id-ID" i="1" dirty="0">
                <a:latin typeface="Fira Code" panose="020B0604020202020204" charset="0"/>
                <a:ea typeface="Fira Code" panose="020B0604020202020204" charset="0"/>
                <a:cs typeface="Fira Code" panose="020B0604020202020204" charset="0"/>
              </a:rPr>
              <a:t>Note: Untuk bagian fuel efficiency perlu diteliti lebih lagi</a:t>
            </a:r>
            <a:endParaRPr lang="id-ID" sz="1100" dirty="0">
              <a:latin typeface="Fira Code" panose="020B0604020202020204" charset="0"/>
              <a:ea typeface="Fira Code" panose="020B0604020202020204" charset="0"/>
              <a:cs typeface="Fira Code" panose="020B0604020202020204" charset="0"/>
            </a:endParaRPr>
          </a:p>
        </p:txBody>
      </p:sp>
      <p:pic>
        <p:nvPicPr>
          <p:cNvPr id="13314" name="Picture 2" descr="https://lh4.googleusercontent.com/5ePiV8GvnSmdI30luQKMjCX2sCvTDYZhjYxa0VgimVrMYO6fEq_p4EEwXMZgd2q4BT0MzTdgFNvqK5GrUqG3gx2bQRjjIxLod1IcAUwOVX952k4ffYBSZolTCxy8wg69a0Bo31uCcbwOWUG1lHrsY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00" y="1235159"/>
            <a:ext cx="4650494" cy="338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6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3279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durasi dari sebuah penerbangan mempengaruhi harga tiket?</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29" name="Google Shape;481;p32"/>
          <p:cNvSpPr txBox="1">
            <a:spLocks noGrp="1"/>
          </p:cNvSpPr>
          <p:nvPr>
            <p:ph type="body" idx="1"/>
          </p:nvPr>
        </p:nvSpPr>
        <p:spPr>
          <a:xfrm>
            <a:off x="5320747" y="1188900"/>
            <a:ext cx="3103251" cy="1936586"/>
          </a:xfrm>
          <a:prstGeom prst="rect">
            <a:avLst/>
          </a:prstGeom>
        </p:spPr>
        <p:txBody>
          <a:bodyPr spcFirstLastPara="1" wrap="square" lIns="91425" tIns="91425" rIns="91425" bIns="91425" anchor="ctr" anchorCtr="0">
            <a:noAutofit/>
          </a:bodyPr>
          <a:lstStyle/>
          <a:p>
            <a:pPr marL="0" lvl="0" indent="0">
              <a:buNone/>
            </a:pPr>
            <a:r>
              <a:rPr lang="nn-NO" sz="1100" dirty="0">
                <a:latin typeface="Fira Code" panose="020B0604020202020204" charset="0"/>
                <a:ea typeface="Fira Code" panose="020B0604020202020204" charset="0"/>
                <a:cs typeface="Fira Code" panose="020B0604020202020204" charset="0"/>
              </a:rPr>
              <a:t>Sama seperti data days_left, data duration akan dikelompokkan untuk visualisasi yang lebih mudah dimengerti.</a:t>
            </a:r>
            <a:endParaRPr lang="id-ID" sz="1100" dirty="0">
              <a:latin typeface="Fira Code" panose="020B0604020202020204" charset="0"/>
              <a:ea typeface="Fira Code" panose="020B0604020202020204" charset="0"/>
              <a:cs typeface="Fira Code" panose="020B0604020202020204" charset="0"/>
            </a:endParaRPr>
          </a:p>
        </p:txBody>
      </p:sp>
      <p:pic>
        <p:nvPicPr>
          <p:cNvPr id="14338" name="Picture 2" descr="https://lh3.googleusercontent.com/JiQ9ywk2F3pJDStL08mNLOpupTf6I90Jeh7lcCB-gCaLzQUh4cgumTm5hvi-dIe_H92DmuKyIU4eke0_eKQKiKU-7LwC0ZXWNdNFh7b6F4gCOACX8KVegGrDgxSgQCc7VgU38_yeWatTbsDaJ59WB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184" y="1188900"/>
            <a:ext cx="4502563" cy="15955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s://lh4.googleusercontent.com/-IsGS7jy7hKPwrHjKK3-tS2iANwA6WAwErR_wiaBd86CO4613n1sbCPhzuTpaZ-xgyZWcwIBsE2v4CmCrVcbgizhJ8mCaBRuE15GMKB_EM3MuQV5tdRpR8aytFmRW3nnveGh3XyVbtgnCmueZhnvm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4" name="AutoShape 6" descr="https://lh4.googleusercontent.com/-IsGS7jy7hKPwrHjKK3-tS2iANwA6WAwErR_wiaBd86CO4613n1sbCPhzuTpaZ-xgyZWcwIBsE2v4CmCrVcbgizhJ8mCaBRuE15GMKB_EM3MuQV5tdRpR8aytFmRW3nnveGh3XyVbtgnCmueZhnvm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pic>
        <p:nvPicPr>
          <p:cNvPr id="14344" name="Picture 8" descr="https://lh4.googleusercontent.com/-IsGS7jy7hKPwrHjKK3-tS2iANwA6WAwErR_wiaBd86CO4613n1sbCPhzuTpaZ-xgyZWcwIBsE2v4CmCrVcbgizhJ8mCaBRuE15GMKB_EM3MuQV5tdRpR8aytFmRW3nnveGh3XyVbtgnCmueZhnvm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298" y="2784486"/>
            <a:ext cx="2580336" cy="1897140"/>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481;p32"/>
          <p:cNvSpPr txBox="1">
            <a:spLocks/>
          </p:cNvSpPr>
          <p:nvPr/>
        </p:nvSpPr>
        <p:spPr>
          <a:xfrm>
            <a:off x="5320747" y="2745040"/>
            <a:ext cx="3103251" cy="18132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0" indent="0">
              <a:buNone/>
            </a:pPr>
            <a:r>
              <a:rPr lang="nn-NO" sz="1100" dirty="0">
                <a:latin typeface="Fira Code" panose="020B0604020202020204" charset="0"/>
                <a:ea typeface="Fira Code" panose="020B0604020202020204" charset="0"/>
                <a:cs typeface="Fira Code" panose="020B0604020202020204" charset="0"/>
              </a:rPr>
              <a:t>Dilihat dari data tersebut kelompok untuk penerbangan 10-20 jam dan 20-30 jam memiliki rata-rata harga yang termahal.</a:t>
            </a:r>
            <a:endParaRPr lang="id-ID" sz="1100" dirty="0">
              <a:latin typeface="Fira Code" panose="020B0604020202020204" charset="0"/>
              <a:ea typeface="Fira Code" panose="020B0604020202020204" charset="0"/>
              <a:cs typeface="Fira Code" panose="020B0604020202020204" charset="0"/>
            </a:endParaRPr>
          </a:p>
        </p:txBody>
      </p:sp>
    </p:spTree>
    <p:extLst>
      <p:ext uri="{BB962C8B-B14F-4D97-AF65-F5344CB8AC3E}">
        <p14:creationId xmlns:p14="http://schemas.microsoft.com/office/powerpoint/2010/main" val="222701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604020202020204" charset="0"/>
                <a:ea typeface="Fira Code" panose="020B0604020202020204" charset="0"/>
                <a:cs typeface="Fira Code" panose="020B0604020202020204" charset="0"/>
              </a:rPr>
              <a:t>/</a:t>
            </a:r>
            <a:r>
              <a:rPr lang="id-ID" dirty="0">
                <a:latin typeface="Fira Code" panose="020B0604020202020204" charset="0"/>
                <a:ea typeface="Fira Code" panose="020B0604020202020204" charset="0"/>
                <a:cs typeface="Fira Code" panose="020B0604020202020204" charset="0"/>
              </a:rPr>
              <a:t>Pendahuluan</a:t>
            </a:r>
            <a:endParaRPr dirty="0">
              <a:latin typeface="Fira Code" panose="020B0604020202020204" charset="0"/>
              <a:ea typeface="Fira Code" panose="020B0604020202020204" charset="0"/>
              <a:cs typeface="Fira Code" panose="020B0604020202020204" charset="0"/>
            </a:endParaRPr>
          </a:p>
        </p:txBody>
      </p:sp>
      <p:sp>
        <p:nvSpPr>
          <p:cNvPr id="481" name="Google Shape;481;p32"/>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buNone/>
            </a:pPr>
            <a:r>
              <a:rPr lang="id-ID" sz="1600" dirty="0">
                <a:latin typeface="Fira Code" panose="020B0604020202020204" charset="0"/>
                <a:ea typeface="Fira Code" panose="020B0604020202020204" charset="0"/>
                <a:cs typeface="Fira Code" panose="020B0604020202020204" charset="0"/>
              </a:rPr>
              <a:t>EaseMyTrip merupakan sebuah perusahan </a:t>
            </a:r>
            <a:r>
              <a:rPr lang="id-ID" sz="1600" i="1" dirty="0">
                <a:latin typeface="Fira Code" panose="020B0604020202020204" charset="0"/>
                <a:ea typeface="Fira Code" panose="020B0604020202020204" charset="0"/>
                <a:cs typeface="Fira Code" panose="020B0604020202020204" charset="0"/>
              </a:rPr>
              <a:t>travel company </a:t>
            </a:r>
            <a:r>
              <a:rPr lang="id-ID" sz="1600" dirty="0">
                <a:latin typeface="Fira Code" panose="020B0604020202020204" charset="0"/>
                <a:ea typeface="Fira Code" panose="020B0604020202020204" charset="0"/>
                <a:cs typeface="Fira Code" panose="020B0604020202020204" charset="0"/>
              </a:rPr>
              <a:t>dari India dimana dari website nya anda bisa memesan tiket pesawat ke seluruh kota di India. EaseMyTrip juga menyediakan pemesanan tiket penerbangan untuk di luar negara India seperti, Dubai, Thailand, dan Singapur.</a:t>
            </a:r>
            <a:endParaRPr sz="1600" dirty="0">
              <a:latin typeface="Fira Code" panose="020B0604020202020204" charset="0"/>
              <a:ea typeface="Fira Code" panose="020B0604020202020204" charset="0"/>
              <a:cs typeface="Fira Code" panose="020B0604020202020204" charset="0"/>
            </a:endParaRP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3279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durasi dari sebuah penerbangan mempengaruhi harga tiket?</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29" name="Google Shape;481;p32"/>
          <p:cNvSpPr txBox="1">
            <a:spLocks noGrp="1"/>
          </p:cNvSpPr>
          <p:nvPr>
            <p:ph type="body" idx="1"/>
          </p:nvPr>
        </p:nvSpPr>
        <p:spPr>
          <a:xfrm>
            <a:off x="5560605" y="1188899"/>
            <a:ext cx="2863393" cy="3369425"/>
          </a:xfrm>
          <a:prstGeom prst="rect">
            <a:avLst/>
          </a:prstGeom>
        </p:spPr>
        <p:txBody>
          <a:bodyPr spcFirstLastPara="1" wrap="square" lIns="91425" tIns="91425" rIns="91425" bIns="91425" anchor="ctr" anchorCtr="0">
            <a:noAutofit/>
          </a:bodyPr>
          <a:lstStyle/>
          <a:p>
            <a:pPr marL="0" lvl="0" indent="0">
              <a:buNone/>
            </a:pPr>
            <a:r>
              <a:rPr lang="pt-BR" sz="1100" dirty="0">
                <a:latin typeface="Fira Code" panose="020B0604020202020204" charset="0"/>
                <a:ea typeface="Fira Code" panose="020B0604020202020204" charset="0"/>
                <a:cs typeface="Fira Code" panose="020B0604020202020204" charset="0"/>
              </a:rPr>
              <a:t>Kita juga mendapat korelasi bahwa kelompok 10-20 jam dan kelompok 20-30 jam didominasi oleh Vistara Airline dengan Air_India.</a:t>
            </a:r>
          </a:p>
        </p:txBody>
      </p:sp>
      <p:sp>
        <p:nvSpPr>
          <p:cNvPr id="3" name="AutoShape 4" descr="https://lh4.googleusercontent.com/-IsGS7jy7hKPwrHjKK3-tS2iANwA6WAwErR_wiaBd86CO4613n1sbCPhzuTpaZ-xgyZWcwIBsE2v4CmCrVcbgizhJ8mCaBRuE15GMKB_EM3MuQV5tdRpR8aytFmRW3nnveGh3XyVbtgnCmueZhnvm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4" name="AutoShape 6" descr="https://lh4.googleusercontent.com/-IsGS7jy7hKPwrHjKK3-tS2iANwA6WAwErR_wiaBd86CO4613n1sbCPhzuTpaZ-xgyZWcwIBsE2v4CmCrVcbgizhJ8mCaBRuE15GMKB_EM3MuQV5tdRpR8aytFmRW3nnveGh3XyVbtgnCmueZhnvm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pic>
        <p:nvPicPr>
          <p:cNvPr id="15362" name="Picture 2" descr="https://lh5.googleusercontent.com/YSGe4QoW-R__IItOwfgU-cBZQai7sSLd8heRJDVCtuOSQQP2NLeQF2svSNW0jwXNZmmy7Agyg39WO-AL_2IB6hXwN6hQGwKPTNDA-AWP7Id33D7_TPEI7fTfYHLpN2XOMocdNIwW80SNZ2uQzpM51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680" y="1208917"/>
            <a:ext cx="4733925" cy="33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4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327900"/>
            <a:ext cx="7703998" cy="572700"/>
          </a:xfrm>
          <a:prstGeom prst="rect">
            <a:avLst/>
          </a:prstGeom>
        </p:spPr>
        <p:txBody>
          <a:bodyPr spcFirstLastPara="1" wrap="square" lIns="91425" tIns="91425" rIns="91425" bIns="91425" anchor="ctr" anchorCtr="0">
            <a:noAutofit/>
          </a:bodyPr>
          <a:lstStyle/>
          <a:p>
            <a:pPr lvl="0"/>
            <a:r>
              <a:rPr lang="id-ID" sz="2000" dirty="0">
                <a:latin typeface="Fira Code" panose="020B0604020202020204" charset="0"/>
                <a:ea typeface="Fira Code" panose="020B0604020202020204" charset="0"/>
                <a:cs typeface="Fira Code" panose="020B0604020202020204" charset="0"/>
              </a:rPr>
              <a:t>/Apakah asal kota dan destinasi penerbangan akan mempengaruhi harga penerbangan?</a:t>
            </a: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
        <p:nvSpPr>
          <p:cNvPr id="2" name="AutoShape 2" descr="https://lh6.googleusercontent.com/ncNrMe4UnSOqHuMjAj-m5M55QSOdhtEElrGfgrf40J0c7G2DX6bPJPoLVygQAusXijnmAKbU4mUmZ9Yd3A61vkb9UsY6tVRPwGWHThR9qEm2V3FtOaNfYp6nw95BqUfQ0bggiPCb8cDZE8QB8d-nA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29" name="Google Shape;481;p32"/>
          <p:cNvSpPr txBox="1">
            <a:spLocks noGrp="1"/>
          </p:cNvSpPr>
          <p:nvPr>
            <p:ph type="body" idx="1"/>
          </p:nvPr>
        </p:nvSpPr>
        <p:spPr>
          <a:xfrm>
            <a:off x="6233160" y="1188899"/>
            <a:ext cx="2190838" cy="3369425"/>
          </a:xfrm>
          <a:prstGeom prst="rect">
            <a:avLst/>
          </a:prstGeom>
        </p:spPr>
        <p:txBody>
          <a:bodyPr spcFirstLastPara="1" wrap="square" lIns="91425" tIns="91425" rIns="91425" bIns="91425" anchor="ctr" anchorCtr="0">
            <a:noAutofit/>
          </a:bodyPr>
          <a:lstStyle/>
          <a:p>
            <a:pPr marL="0" lvl="0" indent="0">
              <a:buNone/>
            </a:pPr>
            <a:r>
              <a:rPr lang="pt-BR" sz="1100" dirty="0">
                <a:latin typeface="Fira Code" panose="020B0604020202020204" charset="0"/>
                <a:ea typeface="Fira Code" panose="020B0604020202020204" charset="0"/>
                <a:cs typeface="Fira Code" panose="020B0604020202020204" charset="0"/>
              </a:rPr>
              <a:t>Termahal = Chennai-&gt; Bangalore</a:t>
            </a:r>
          </a:p>
          <a:p>
            <a:pPr marL="0" lvl="0" indent="0">
              <a:buNone/>
            </a:pPr>
            <a:r>
              <a:rPr lang="pt-BR" sz="1100" dirty="0">
                <a:latin typeface="Fira Code" panose="020B0604020202020204" charset="0"/>
                <a:ea typeface="Fira Code" panose="020B0604020202020204" charset="0"/>
                <a:cs typeface="Fira Code" panose="020B0604020202020204" charset="0"/>
              </a:rPr>
              <a:t>Termurah = Hyderabad -&gt; Delhi</a:t>
            </a:r>
          </a:p>
        </p:txBody>
      </p:sp>
      <p:sp>
        <p:nvSpPr>
          <p:cNvPr id="3" name="AutoShape 4" descr="https://lh4.googleusercontent.com/-IsGS7jy7hKPwrHjKK3-tS2iANwA6WAwErR_wiaBd86CO4613n1sbCPhzuTpaZ-xgyZWcwIBsE2v4CmCrVcbgizhJ8mCaBRuE15GMKB_EM3MuQV5tdRpR8aytFmRW3nnveGh3XyVbtgnCmueZhnvm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sp>
        <p:nvSpPr>
          <p:cNvPr id="4" name="AutoShape 6" descr="https://lh4.googleusercontent.com/-IsGS7jy7hKPwrHjKK3-tS2iANwA6WAwErR_wiaBd86CO4613n1sbCPhzuTpaZ-xgyZWcwIBsE2v4CmCrVcbgizhJ8mCaBRuE15GMKB_EM3MuQV5tdRpR8aytFmRW3nnveGh3XyVbtgnCmueZhnvm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Fira Code" panose="020B0604020202020204" charset="0"/>
              <a:ea typeface="Fira Code" panose="020B0604020202020204" charset="0"/>
              <a:cs typeface="Fira Code" panose="020B0604020202020204" charset="0"/>
            </a:endParaRPr>
          </a:p>
        </p:txBody>
      </p:sp>
      <p:pic>
        <p:nvPicPr>
          <p:cNvPr id="16386" name="Picture 2" descr="https://lh3.googleusercontent.com/7Bbl3hPOBFZU5Aw9DgC2IVe4O5LmvpavVSYuYL8LWbXASRnLQ6NAfSEDkhF_ZLHiZg2mhaFj_B_hUp8IeVac0mk3IqZTfOCJH63U490Hp0_dpfJfapeppcpQb5UG9eaCsCTMX9nviFau9e1s2o1XJ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1249201"/>
            <a:ext cx="5467985" cy="329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90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dirty="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2" name="Google Shape;512;p33"/>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Oswald" panose="020B0604020202020204" charset="0"/>
                <a:ea typeface="Fira Code" panose="020B0604020202020204" charset="0"/>
                <a:cs typeface="Fira Code" panose="020B0604020202020204" charset="0"/>
              </a:rPr>
              <a:t>&lt;</a:t>
            </a:r>
            <a:r>
              <a:rPr lang="id-ID" sz="4800" dirty="0">
                <a:latin typeface="Oswald" panose="020B0604020202020204" charset="0"/>
                <a:ea typeface="Fira Code" panose="020B0604020202020204" charset="0"/>
                <a:cs typeface="Fira Code" panose="020B0604020202020204" charset="0"/>
              </a:rPr>
              <a:t>Predictive Analysis&gt;</a:t>
            </a:r>
            <a:endParaRPr sz="4800" dirty="0">
              <a:latin typeface="Oswald"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2450700" y="2557250"/>
            <a:ext cx="4242600" cy="891000"/>
          </a:xfrm>
          <a:prstGeom prst="rect">
            <a:avLst/>
          </a:prstGeom>
        </p:spPr>
        <p:txBody>
          <a:bodyPr spcFirstLastPara="1" wrap="square" lIns="91425" tIns="91425" rIns="91425" bIns="91425" anchor="ctr" anchorCtr="0">
            <a:noAutofit/>
          </a:bodyPr>
          <a:lstStyle/>
          <a:p>
            <a:pPr marL="0" lvl="0" indent="0"/>
            <a:r>
              <a:rPr lang="id-ID" sz="1200" dirty="0">
                <a:latin typeface="Fira Code" panose="020B0604020202020204" charset="0"/>
                <a:ea typeface="Fira Code" panose="020B0604020202020204" charset="0"/>
                <a:cs typeface="Fira Code" panose="020B0604020202020204" charset="0"/>
              </a:rPr>
              <a:t>Metode analisis untuk mengolah kumpulan data agar bisa memprediksi kondisi di masa yang akan datang.</a:t>
            </a:r>
            <a:endParaRPr sz="1200" dirty="0">
              <a:latin typeface="Fira Code" panose="020B0604020202020204" charset="0"/>
              <a:ea typeface="Fira Code" panose="020B0604020202020204" charset="0"/>
              <a:cs typeface="Fira Code" panose="020B0604020202020204" charset="0"/>
            </a:endParaRPr>
          </a:p>
        </p:txBody>
      </p:sp>
      <p:grpSp>
        <p:nvGrpSpPr>
          <p:cNvPr id="517" name="Google Shape;517;p33"/>
          <p:cNvGrpSpPr/>
          <p:nvPr/>
        </p:nvGrpSpPr>
        <p:grpSpPr>
          <a:xfrm>
            <a:off x="2374376" y="2938925"/>
            <a:ext cx="4395247" cy="151849"/>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Tree>
    <p:extLst>
      <p:ext uri="{BB962C8B-B14F-4D97-AF65-F5344CB8AC3E}">
        <p14:creationId xmlns:p14="http://schemas.microsoft.com/office/powerpoint/2010/main" val="413816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5527786" y="1079510"/>
            <a:ext cx="2796664" cy="289657"/>
          </a:xfrm>
          <a:prstGeom prst="rect">
            <a:avLst/>
          </a:prstGeom>
        </p:spPr>
        <p:txBody>
          <a:bodyPr spcFirstLastPara="1" wrap="square" lIns="91425" tIns="91425" rIns="91425" bIns="91425" anchor="ctr" anchorCtr="0">
            <a:noAutofit/>
          </a:bodyPr>
          <a:lstStyle/>
          <a:p>
            <a:pPr marL="0" lvl="0" indent="0"/>
            <a:r>
              <a:rPr lang="id-ID" sz="1100" dirty="0">
                <a:latin typeface="Fira Code" panose="020B0604020202020204" charset="0"/>
                <a:ea typeface="Fira Code" panose="020B0604020202020204" charset="0"/>
                <a:cs typeface="Fira Code" panose="020B0604020202020204" charset="0"/>
              </a:rPr>
              <a:t>Mengambil fungsi dari SkLearn</a:t>
            </a: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pic>
        <p:nvPicPr>
          <p:cNvPr id="17410" name="Picture 2" descr="https://lh4.googleusercontent.com/QSwXqbKoHlsoDa4cwo7brci2K0mPy1m13f-RNrzlAf1AXfnJomdf8hzHsFphshNqo2Ycmx8DtKexzfsufsJqCO6qZoExUorxBIMZrdtBxCMovOyNPOUfk3TVEYjr3vFXUV7LWCrSVLVHGHz9i7VYf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053" y="1079511"/>
            <a:ext cx="4751611" cy="3153724"/>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513;p33"/>
          <p:cNvSpPr txBox="1">
            <a:spLocks/>
          </p:cNvSpPr>
          <p:nvPr/>
        </p:nvSpPr>
        <p:spPr>
          <a:xfrm>
            <a:off x="5527786" y="1460509"/>
            <a:ext cx="2796664" cy="2896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id-ID" sz="1100" dirty="0">
                <a:latin typeface="Fira Code" panose="020B0604020202020204" charset="0"/>
                <a:ea typeface="Fira Code" panose="020B0604020202020204" charset="0"/>
                <a:cs typeface="Fira Code" panose="020B0604020202020204" charset="0"/>
              </a:rPr>
              <a:t>Membuat dataframe baru untuk dimodifikasi nilainya</a:t>
            </a:r>
          </a:p>
        </p:txBody>
      </p:sp>
    </p:spTree>
    <p:extLst>
      <p:ext uri="{BB962C8B-B14F-4D97-AF65-F5344CB8AC3E}">
        <p14:creationId xmlns:p14="http://schemas.microsoft.com/office/powerpoint/2010/main" val="284628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839052" y="1882718"/>
            <a:ext cx="4446794" cy="835767"/>
          </a:xfrm>
          <a:prstGeom prst="rect">
            <a:avLst/>
          </a:prstGeom>
        </p:spPr>
        <p:txBody>
          <a:bodyPr spcFirstLastPara="1" wrap="square" lIns="91425" tIns="91425" rIns="91425" bIns="91425" anchor="ctr" anchorCtr="0">
            <a:noAutofit/>
          </a:bodyPr>
          <a:lstStyle/>
          <a:p>
            <a:pPr marL="0" lvl="0" indent="0" algn="l"/>
            <a:r>
              <a:rPr lang="id-ID" sz="1100" dirty="0">
                <a:latin typeface="Fira Code" panose="020B0604020202020204" charset="0"/>
                <a:ea typeface="Fira Code" panose="020B0604020202020204" charset="0"/>
                <a:cs typeface="Fira Code" panose="020B0604020202020204" charset="0"/>
              </a:rPr>
              <a:t>[33] Membagi data menjadi 80% training dan 20% testing dengan kolom price tidak terdapat di y_train_2 maupun y_test_2</a:t>
            </a: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30" name="Google Shape;513;p33"/>
          <p:cNvSpPr txBox="1">
            <a:spLocks/>
          </p:cNvSpPr>
          <p:nvPr/>
        </p:nvSpPr>
        <p:spPr>
          <a:xfrm>
            <a:off x="839052" y="2600823"/>
            <a:ext cx="3970019" cy="9424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id-ID" sz="1100" dirty="0">
                <a:latin typeface="Fira Code" panose="020B0604020202020204" charset="0"/>
                <a:ea typeface="Fira Code" panose="020B0604020202020204" charset="0"/>
                <a:cs typeface="Fira Code" panose="020B0604020202020204" charset="0"/>
              </a:rPr>
              <a:t>[34] Mendeklarasi training model dengan objective regression memakai squared loss function dengan hyperparameter learning_rate=0.</a:t>
            </a:r>
            <a:r>
              <a:rPr lang="en-US" sz="1100" dirty="0">
                <a:latin typeface="Fira Code" panose="020B0604020202020204" charset="0"/>
                <a:ea typeface="Fira Code" panose="020B0604020202020204" charset="0"/>
                <a:cs typeface="Fira Code" panose="020B0604020202020204" charset="0"/>
              </a:rPr>
              <a:t>01</a:t>
            </a:r>
            <a:r>
              <a:rPr lang="id-ID" sz="1100" dirty="0">
                <a:latin typeface="Fira Code" panose="020B0604020202020204" charset="0"/>
                <a:ea typeface="Fira Code" panose="020B0604020202020204" charset="0"/>
                <a:cs typeface="Fira Code" panose="020B0604020202020204" charset="0"/>
              </a:rPr>
              <a:t>, n_estimators = 150, dan max_depth = 5</a:t>
            </a:r>
          </a:p>
        </p:txBody>
      </p:sp>
      <p:sp>
        <p:nvSpPr>
          <p:cNvPr id="31" name="Google Shape;513;p33"/>
          <p:cNvSpPr txBox="1">
            <a:spLocks/>
          </p:cNvSpPr>
          <p:nvPr/>
        </p:nvSpPr>
        <p:spPr>
          <a:xfrm>
            <a:off x="4976710" y="1908128"/>
            <a:ext cx="3453055" cy="7824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id-ID" sz="1100" dirty="0">
                <a:latin typeface="Fira Code" panose="020B0604020202020204" charset="0"/>
                <a:ea typeface="Fira Code" panose="020B0604020202020204" charset="0"/>
                <a:cs typeface="Fira Code" panose="020B0604020202020204" charset="0"/>
              </a:rPr>
              <a:t>Overfitting = akurasi dari data training jauh lebih besar daripada akurasi dari data testing</a:t>
            </a:r>
          </a:p>
        </p:txBody>
      </p:sp>
      <p:sp>
        <p:nvSpPr>
          <p:cNvPr id="32" name="Google Shape;513;p33"/>
          <p:cNvSpPr txBox="1">
            <a:spLocks/>
          </p:cNvSpPr>
          <p:nvPr/>
        </p:nvSpPr>
        <p:spPr>
          <a:xfrm>
            <a:off x="4976710" y="2598334"/>
            <a:ext cx="3453055" cy="7824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id-ID" sz="1100" dirty="0">
                <a:latin typeface="Fira Code" panose="020B0604020202020204" charset="0"/>
                <a:ea typeface="Fira Code" panose="020B0604020202020204" charset="0"/>
                <a:cs typeface="Fira Code" panose="020B0604020202020204" charset="0"/>
              </a:rPr>
              <a:t>Underfitting = akurasi dari training maupun testing dan tidak dapat mencari relasi antara satu data dengan yang lain</a:t>
            </a:r>
          </a:p>
        </p:txBody>
      </p:sp>
      <p:pic>
        <p:nvPicPr>
          <p:cNvPr id="3" name="Picture 2">
            <a:extLst>
              <a:ext uri="{FF2B5EF4-FFF2-40B4-BE49-F238E27FC236}">
                <a16:creationId xmlns:a16="http://schemas.microsoft.com/office/drawing/2014/main" id="{FF19DE00-D885-4639-B086-F8B5E9063F80}"/>
              </a:ext>
            </a:extLst>
          </p:cNvPr>
          <p:cNvPicPr>
            <a:picLocks noChangeAspect="1"/>
          </p:cNvPicPr>
          <p:nvPr/>
        </p:nvPicPr>
        <p:blipFill>
          <a:blip r:embed="rId5"/>
          <a:stretch>
            <a:fillRect/>
          </a:stretch>
        </p:blipFill>
        <p:spPr>
          <a:xfrm>
            <a:off x="706114" y="1075108"/>
            <a:ext cx="7731771" cy="718863"/>
          </a:xfrm>
          <a:prstGeom prst="rect">
            <a:avLst/>
          </a:prstGeom>
        </p:spPr>
      </p:pic>
    </p:spTree>
    <p:extLst>
      <p:ext uri="{BB962C8B-B14F-4D97-AF65-F5344CB8AC3E}">
        <p14:creationId xmlns:p14="http://schemas.microsoft.com/office/powerpoint/2010/main" val="395137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808682" y="3215736"/>
            <a:ext cx="4446794" cy="368978"/>
          </a:xfrm>
          <a:prstGeom prst="rect">
            <a:avLst/>
          </a:prstGeom>
        </p:spPr>
        <p:txBody>
          <a:bodyPr spcFirstLastPara="1" wrap="square" lIns="91425" tIns="91425" rIns="91425" bIns="91425" anchor="ctr" anchorCtr="0">
            <a:noAutofit/>
          </a:bodyPr>
          <a:lstStyle/>
          <a:p>
            <a:pPr marL="0" lvl="0" indent="0" algn="l"/>
            <a:r>
              <a:rPr lang="id-ID" sz="1100" dirty="0">
                <a:latin typeface="Fira Code" panose="020B0604020202020204" charset="0"/>
                <a:ea typeface="Fira Code" panose="020B0604020202020204" charset="0"/>
                <a:cs typeface="Fira Code" panose="020B0604020202020204" charset="0"/>
              </a:rPr>
              <a:t>[35] Training data model yang sudah dipisahkan</a:t>
            </a: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33" name="Google Shape;513;p33"/>
          <p:cNvSpPr txBox="1">
            <a:spLocks/>
          </p:cNvSpPr>
          <p:nvPr/>
        </p:nvSpPr>
        <p:spPr>
          <a:xfrm>
            <a:off x="808682" y="3464213"/>
            <a:ext cx="4446794" cy="3689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id-ID" sz="1100" dirty="0">
                <a:latin typeface="Fira Code" panose="020B0604020202020204" charset="0"/>
                <a:ea typeface="Fira Code" panose="020B0604020202020204" charset="0"/>
                <a:cs typeface="Fira Code" panose="020B0604020202020204" charset="0"/>
              </a:rPr>
              <a:t>[36] Hasil skor dari training data</a:t>
            </a:r>
          </a:p>
        </p:txBody>
      </p:sp>
      <p:sp>
        <p:nvSpPr>
          <p:cNvPr id="34" name="Google Shape;513;p33"/>
          <p:cNvSpPr txBox="1">
            <a:spLocks/>
          </p:cNvSpPr>
          <p:nvPr/>
        </p:nvSpPr>
        <p:spPr>
          <a:xfrm>
            <a:off x="808681" y="3712690"/>
            <a:ext cx="5028901" cy="3689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id-ID" sz="1100" dirty="0">
                <a:latin typeface="Fira Code" panose="020B0604020202020204" charset="0"/>
                <a:ea typeface="Fira Code" panose="020B0604020202020204" charset="0"/>
                <a:cs typeface="Fira Code" panose="020B0604020202020204" charset="0"/>
              </a:rPr>
              <a:t>[39] Hasil skor testing dari model yang sudah ditraining</a:t>
            </a:r>
          </a:p>
        </p:txBody>
      </p:sp>
      <p:pic>
        <p:nvPicPr>
          <p:cNvPr id="3" name="Picture 2">
            <a:extLst>
              <a:ext uri="{FF2B5EF4-FFF2-40B4-BE49-F238E27FC236}">
                <a16:creationId xmlns:a16="http://schemas.microsoft.com/office/drawing/2014/main" id="{34FE3F30-C91B-48F7-99DC-F9B2EDE1CDB1}"/>
              </a:ext>
            </a:extLst>
          </p:cNvPr>
          <p:cNvPicPr>
            <a:picLocks noChangeAspect="1"/>
          </p:cNvPicPr>
          <p:nvPr/>
        </p:nvPicPr>
        <p:blipFill>
          <a:blip r:embed="rId5"/>
          <a:stretch>
            <a:fillRect/>
          </a:stretch>
        </p:blipFill>
        <p:spPr>
          <a:xfrm>
            <a:off x="1850678" y="724807"/>
            <a:ext cx="2783342" cy="2495764"/>
          </a:xfrm>
          <a:prstGeom prst="rect">
            <a:avLst/>
          </a:prstGeom>
        </p:spPr>
      </p:pic>
    </p:spTree>
    <p:extLst>
      <p:ext uri="{BB962C8B-B14F-4D97-AF65-F5344CB8AC3E}">
        <p14:creationId xmlns:p14="http://schemas.microsoft.com/office/powerpoint/2010/main" val="1867418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4800600" y="886848"/>
            <a:ext cx="3158090" cy="612818"/>
          </a:xfrm>
          <a:prstGeom prst="rect">
            <a:avLst/>
          </a:prstGeom>
        </p:spPr>
        <p:txBody>
          <a:bodyPr spcFirstLastPara="1" wrap="square" lIns="91425" tIns="91425" rIns="91425" bIns="91425" anchor="ctr" anchorCtr="0">
            <a:noAutofit/>
          </a:bodyPr>
          <a:lstStyle/>
          <a:p>
            <a:pPr marL="0" lvl="0" indent="0" algn="l"/>
            <a:r>
              <a:rPr lang="id-ID" sz="1100" dirty="0">
                <a:latin typeface="Fira Code" panose="020B0604020202020204" charset="0"/>
                <a:ea typeface="Fira Code" panose="020B0604020202020204" charset="0"/>
                <a:cs typeface="Fira Code" panose="020B0604020202020204" charset="0"/>
              </a:rPr>
              <a:t>Membuat dataframe baru untuk perbandingan harga data dengan harga prediksi</a:t>
            </a: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34" name="Google Shape;513;p33"/>
          <p:cNvSpPr txBox="1">
            <a:spLocks/>
          </p:cNvSpPr>
          <p:nvPr/>
        </p:nvSpPr>
        <p:spPr>
          <a:xfrm>
            <a:off x="4796390" y="2034540"/>
            <a:ext cx="3528060" cy="19979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id-ID" sz="1100" dirty="0">
                <a:latin typeface="Fira Code" panose="020B0604020202020204" charset="0"/>
                <a:ea typeface="Fira Code" panose="020B0604020202020204" charset="0"/>
                <a:cs typeface="Fira Code" panose="020B0604020202020204" charset="0"/>
              </a:rPr>
              <a:t>Berikut merupakan grafik dari perbandingan antara harga data dengan harga prediksi dari model yang sudah dibuat</a:t>
            </a:r>
          </a:p>
        </p:txBody>
      </p:sp>
      <p:pic>
        <p:nvPicPr>
          <p:cNvPr id="3" name="Picture 2">
            <a:extLst>
              <a:ext uri="{FF2B5EF4-FFF2-40B4-BE49-F238E27FC236}">
                <a16:creationId xmlns:a16="http://schemas.microsoft.com/office/drawing/2014/main" id="{E6BDB057-ECC3-4AFE-9BDC-9B3447B2DA1E}"/>
              </a:ext>
            </a:extLst>
          </p:cNvPr>
          <p:cNvPicPr>
            <a:picLocks noChangeAspect="1"/>
          </p:cNvPicPr>
          <p:nvPr/>
        </p:nvPicPr>
        <p:blipFill>
          <a:blip r:embed="rId5"/>
          <a:stretch>
            <a:fillRect/>
          </a:stretch>
        </p:blipFill>
        <p:spPr>
          <a:xfrm>
            <a:off x="1784032" y="772278"/>
            <a:ext cx="2787968" cy="3612391"/>
          </a:xfrm>
          <a:prstGeom prst="rect">
            <a:avLst/>
          </a:prstGeom>
        </p:spPr>
      </p:pic>
    </p:spTree>
    <p:extLst>
      <p:ext uri="{BB962C8B-B14F-4D97-AF65-F5344CB8AC3E}">
        <p14:creationId xmlns:p14="http://schemas.microsoft.com/office/powerpoint/2010/main" val="879977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pic>
        <p:nvPicPr>
          <p:cNvPr id="3" name="Picture 2">
            <a:extLst>
              <a:ext uri="{FF2B5EF4-FFF2-40B4-BE49-F238E27FC236}">
                <a16:creationId xmlns:a16="http://schemas.microsoft.com/office/drawing/2014/main" id="{1217BF9D-C247-4163-B7CB-5E4EE8A2CEEC}"/>
              </a:ext>
            </a:extLst>
          </p:cNvPr>
          <p:cNvPicPr>
            <a:picLocks noChangeAspect="1"/>
          </p:cNvPicPr>
          <p:nvPr/>
        </p:nvPicPr>
        <p:blipFill>
          <a:blip r:embed="rId5"/>
          <a:stretch>
            <a:fillRect/>
          </a:stretch>
        </p:blipFill>
        <p:spPr>
          <a:xfrm>
            <a:off x="2463042" y="721200"/>
            <a:ext cx="4217916" cy="3745138"/>
          </a:xfrm>
          <a:prstGeom prst="rect">
            <a:avLst/>
          </a:prstGeom>
        </p:spPr>
      </p:pic>
    </p:spTree>
    <p:extLst>
      <p:ext uri="{BB962C8B-B14F-4D97-AF65-F5344CB8AC3E}">
        <p14:creationId xmlns:p14="http://schemas.microsoft.com/office/powerpoint/2010/main" val="2566291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pic>
        <p:nvPicPr>
          <p:cNvPr id="22530" name="Picture 2" descr="https://lh5.googleusercontent.com/N2rZPZJnBzaw7KmZZYLaKiO4CgDWxEq8WsTJK3ZWYkN82bV85cbIcHrDTagUgaD8cWHIRyoWQmaoH-lcq1xVc_jf4wTiKg-8X1KwTpBD3S-C0r7F1swqPuQB46PuWvFM5S6KgOjdldEqFQ9A1k4F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23" y="1424622"/>
            <a:ext cx="4822607" cy="2461577"/>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513;p33"/>
          <p:cNvSpPr txBox="1">
            <a:spLocks noGrp="1"/>
          </p:cNvSpPr>
          <p:nvPr>
            <p:ph type="subTitle" idx="1"/>
          </p:nvPr>
        </p:nvSpPr>
        <p:spPr>
          <a:xfrm>
            <a:off x="5699460" y="1424622"/>
            <a:ext cx="2674920" cy="708977"/>
          </a:xfrm>
          <a:prstGeom prst="rect">
            <a:avLst/>
          </a:prstGeom>
        </p:spPr>
        <p:txBody>
          <a:bodyPr spcFirstLastPara="1" wrap="square" lIns="91425" tIns="91425" rIns="91425" bIns="91425" anchor="ctr" anchorCtr="0">
            <a:noAutofit/>
          </a:bodyPr>
          <a:lstStyle/>
          <a:p>
            <a:pPr marL="0" lvl="0" indent="0" algn="l"/>
            <a:r>
              <a:rPr lang="id-ID" sz="1100" dirty="0">
                <a:latin typeface="Fira Code" panose="020B0604020202020204" charset="0"/>
                <a:ea typeface="Fira Code" panose="020B0604020202020204" charset="0"/>
                <a:cs typeface="Fira Code" panose="020B0604020202020204" charset="0"/>
              </a:rPr>
              <a:t>Instalasi untuk visualisasi faktor dari setiap kolom untuk data price</a:t>
            </a:r>
          </a:p>
        </p:txBody>
      </p:sp>
      <p:sp>
        <p:nvSpPr>
          <p:cNvPr id="27" name="Google Shape;513;p33"/>
          <p:cNvSpPr txBox="1">
            <a:spLocks/>
          </p:cNvSpPr>
          <p:nvPr/>
        </p:nvSpPr>
        <p:spPr>
          <a:xfrm>
            <a:off x="5649530" y="3090261"/>
            <a:ext cx="2674920" cy="7089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id-ID" sz="1100" dirty="0">
                <a:latin typeface="Fira Code" panose="020B0604020202020204" charset="0"/>
                <a:ea typeface="Fira Code" panose="020B0604020202020204" charset="0"/>
                <a:cs typeface="Fira Code" panose="020B0604020202020204" charset="0"/>
              </a:rPr>
              <a:t>Menampilkan tree yang sudah dibuat oleh model</a:t>
            </a:r>
          </a:p>
        </p:txBody>
      </p:sp>
    </p:spTree>
    <p:extLst>
      <p:ext uri="{BB962C8B-B14F-4D97-AF65-F5344CB8AC3E}">
        <p14:creationId xmlns:p14="http://schemas.microsoft.com/office/powerpoint/2010/main" val="3272359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30" name="Google Shape;513;p33"/>
          <p:cNvSpPr txBox="1">
            <a:spLocks noGrp="1"/>
          </p:cNvSpPr>
          <p:nvPr>
            <p:ph type="subTitle" idx="1"/>
          </p:nvPr>
        </p:nvSpPr>
        <p:spPr>
          <a:xfrm>
            <a:off x="1420558" y="1815147"/>
            <a:ext cx="6199442" cy="1537653"/>
          </a:xfrm>
          <a:prstGeom prst="rect">
            <a:avLst/>
          </a:prstGeom>
        </p:spPr>
        <p:txBody>
          <a:bodyPr spcFirstLastPara="1" wrap="square" lIns="91425" tIns="91425" rIns="91425" bIns="91425" anchor="ctr" anchorCtr="0">
            <a:noAutofit/>
          </a:bodyPr>
          <a:lstStyle/>
          <a:p>
            <a:pPr marL="0" lvl="0" indent="0"/>
            <a:r>
              <a:rPr lang="id-ID" sz="2400" dirty="0">
                <a:latin typeface="Fira Code" panose="020B0604020202020204" charset="0"/>
                <a:ea typeface="Fira Code" panose="020B0604020202020204" charset="0"/>
                <a:cs typeface="Fira Code" panose="020B0604020202020204" charset="0"/>
              </a:rPr>
              <a:t>Hasil tree dapat dilihat dalam file. ipynb untuk kejelasan</a:t>
            </a:r>
          </a:p>
        </p:txBody>
      </p:sp>
    </p:spTree>
    <p:extLst>
      <p:ext uri="{BB962C8B-B14F-4D97-AF65-F5344CB8AC3E}">
        <p14:creationId xmlns:p14="http://schemas.microsoft.com/office/powerpoint/2010/main" val="271113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604020202020204" charset="0"/>
                <a:ea typeface="Fira Code" panose="020B0604020202020204" charset="0"/>
                <a:cs typeface="Fira Code" panose="020B0604020202020204" charset="0"/>
              </a:rPr>
              <a:t>/</a:t>
            </a:r>
            <a:r>
              <a:rPr lang="id-ID" dirty="0">
                <a:latin typeface="Fira Code" panose="020B0604020202020204" charset="0"/>
                <a:ea typeface="Fira Code" panose="020B0604020202020204" charset="0"/>
                <a:cs typeface="Fira Code" panose="020B0604020202020204" charset="0"/>
              </a:rPr>
              <a:t>Latar Belakang</a:t>
            </a:r>
            <a:endParaRPr dirty="0">
              <a:latin typeface="Fira Code" panose="020B0604020202020204" charset="0"/>
              <a:ea typeface="Fira Code" panose="020B0604020202020204" charset="0"/>
              <a:cs typeface="Fira Code" panose="020B0604020202020204" charset="0"/>
            </a:endParaRPr>
          </a:p>
        </p:txBody>
      </p:sp>
      <p:sp>
        <p:nvSpPr>
          <p:cNvPr id="481" name="Google Shape;481;p32"/>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buNone/>
            </a:pPr>
            <a:r>
              <a:rPr lang="id-ID" sz="1600" dirty="0">
                <a:latin typeface="Fira Code" panose="020B0604020202020204" charset="0"/>
                <a:ea typeface="Fira Code" panose="020B0604020202020204" charset="0"/>
                <a:cs typeface="Fira Code" panose="020B0604020202020204" charset="0"/>
              </a:rPr>
              <a:t>Kami menemukan dataset Ease My Trip di website Kaggle dimana dataset menyimpan informasi dari semua tiket penerbangan yang dipesan melalui website. Dataset meliput pemesanan tiket dari tanggal 11 Februari 2022 sampai 31 Maret 2022. Dataset memiliki 300.261 data unik yang meliput penerbangan untuk daerah kota-kota besar India seperti, Delhi, Mumbai, Bangalore, Kolkata, Hyderabad, dan Chennai.</a:t>
            </a:r>
            <a:endParaRPr sz="1600" dirty="0">
              <a:latin typeface="Fira Code" panose="020B0604020202020204" charset="0"/>
              <a:ea typeface="Fira Code" panose="020B0604020202020204" charset="0"/>
              <a:cs typeface="Fira Code" panose="020B0604020202020204" charset="0"/>
            </a:endParaRP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Tree>
    <p:extLst>
      <p:ext uri="{BB962C8B-B14F-4D97-AF65-F5344CB8AC3E}">
        <p14:creationId xmlns:p14="http://schemas.microsoft.com/office/powerpoint/2010/main" val="1220128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30" name="Google Shape;513;p33"/>
          <p:cNvSpPr txBox="1">
            <a:spLocks noGrp="1"/>
          </p:cNvSpPr>
          <p:nvPr>
            <p:ph type="subTitle" idx="1"/>
          </p:nvPr>
        </p:nvSpPr>
        <p:spPr>
          <a:xfrm>
            <a:off x="5600700" y="742950"/>
            <a:ext cx="2781300" cy="3656975"/>
          </a:xfrm>
          <a:prstGeom prst="rect">
            <a:avLst/>
          </a:prstGeom>
        </p:spPr>
        <p:txBody>
          <a:bodyPr spcFirstLastPara="1" wrap="square" lIns="91425" tIns="91425" rIns="91425" bIns="91425" anchor="ctr" anchorCtr="0">
            <a:noAutofit/>
          </a:bodyPr>
          <a:lstStyle/>
          <a:p>
            <a:pPr marL="0" lvl="0" indent="0" algn="l"/>
            <a:r>
              <a:rPr lang="id-ID" sz="1200" dirty="0">
                <a:latin typeface="Fira Code" panose="020B0604020202020204" charset="0"/>
                <a:ea typeface="Fira Code" panose="020B0604020202020204" charset="0"/>
                <a:cs typeface="Fira Code" panose="020B0604020202020204" charset="0"/>
              </a:rPr>
              <a:t>Berikut merupakan visualisasi dari setiap faktor yang mempengaruhi harga tiket penerbangan </a:t>
            </a:r>
          </a:p>
        </p:txBody>
      </p:sp>
      <p:pic>
        <p:nvPicPr>
          <p:cNvPr id="5" name="Picture 4">
            <a:extLst>
              <a:ext uri="{FF2B5EF4-FFF2-40B4-BE49-F238E27FC236}">
                <a16:creationId xmlns:a16="http://schemas.microsoft.com/office/drawing/2014/main" id="{44021CCF-0198-4A06-88E5-12DE3D003BCC}"/>
              </a:ext>
            </a:extLst>
          </p:cNvPr>
          <p:cNvPicPr>
            <a:picLocks noChangeAspect="1"/>
          </p:cNvPicPr>
          <p:nvPr/>
        </p:nvPicPr>
        <p:blipFill>
          <a:blip r:embed="rId5"/>
          <a:stretch>
            <a:fillRect/>
          </a:stretch>
        </p:blipFill>
        <p:spPr>
          <a:xfrm>
            <a:off x="891610" y="1195865"/>
            <a:ext cx="4583531" cy="2937334"/>
          </a:xfrm>
          <a:prstGeom prst="rect">
            <a:avLst/>
          </a:prstGeom>
        </p:spPr>
      </p:pic>
    </p:spTree>
    <p:extLst>
      <p:ext uri="{BB962C8B-B14F-4D97-AF65-F5344CB8AC3E}">
        <p14:creationId xmlns:p14="http://schemas.microsoft.com/office/powerpoint/2010/main" val="114366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dirty="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2" name="Google Shape;512;p33"/>
          <p:cNvSpPr txBox="1">
            <a:spLocks noGrp="1"/>
          </p:cNvSpPr>
          <p:nvPr>
            <p:ph type="title"/>
          </p:nvPr>
        </p:nvSpPr>
        <p:spPr>
          <a:xfrm>
            <a:off x="1829313" y="1895124"/>
            <a:ext cx="5551500" cy="13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Oswald" panose="020B0604020202020204" charset="0"/>
                <a:ea typeface="Fira Code" panose="020B0604020202020204" charset="0"/>
                <a:cs typeface="Fira Code" panose="020B0604020202020204" charset="0"/>
              </a:rPr>
              <a:t>&lt;</a:t>
            </a:r>
            <a:r>
              <a:rPr lang="id-ID" sz="4800" dirty="0">
                <a:latin typeface="Oswald" panose="020B0604020202020204" charset="0"/>
                <a:ea typeface="Fira Code" panose="020B0604020202020204" charset="0"/>
                <a:cs typeface="Fira Code" panose="020B0604020202020204" charset="0"/>
              </a:rPr>
              <a:t>Thank you!&gt;</a:t>
            </a:r>
            <a:endParaRPr sz="4800" dirty="0">
              <a:latin typeface="Oswald" panose="020B0604020202020204" charset="0"/>
              <a:ea typeface="Fira Code" panose="020B0604020202020204" charset="0"/>
              <a:cs typeface="Fira Code" panose="020B0604020202020204" charset="0"/>
            </a:endParaRPr>
          </a:p>
        </p:txBody>
      </p:sp>
      <p:grpSp>
        <p:nvGrpSpPr>
          <p:cNvPr id="517" name="Google Shape;517;p33"/>
          <p:cNvGrpSpPr/>
          <p:nvPr/>
        </p:nvGrpSpPr>
        <p:grpSpPr>
          <a:xfrm>
            <a:off x="2336276" y="2470650"/>
            <a:ext cx="4395247" cy="151849"/>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Tree>
    <p:extLst>
      <p:ext uri="{BB962C8B-B14F-4D97-AF65-F5344CB8AC3E}">
        <p14:creationId xmlns:p14="http://schemas.microsoft.com/office/powerpoint/2010/main" val="78344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479" name="Google Shape;479;p32">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Code" panose="020B0604020202020204" charset="0"/>
                <a:ea typeface="Fira Code" panose="020B0604020202020204" charset="0"/>
                <a:cs typeface="Fira Code" panose="020B0604020202020204" charset="0"/>
              </a:rPr>
              <a:t>/</a:t>
            </a:r>
            <a:r>
              <a:rPr lang="id-ID" dirty="0">
                <a:latin typeface="Fira Code" panose="020B0604020202020204" charset="0"/>
                <a:ea typeface="Fira Code" panose="020B0604020202020204" charset="0"/>
                <a:cs typeface="Fira Code" panose="020B0604020202020204" charset="0"/>
              </a:rPr>
              <a:t>Tujuan</a:t>
            </a:r>
            <a:endParaRPr dirty="0">
              <a:latin typeface="Fira Code" panose="020B0604020202020204" charset="0"/>
              <a:ea typeface="Fira Code" panose="020B0604020202020204" charset="0"/>
              <a:cs typeface="Fira Code" panose="020B0604020202020204" charset="0"/>
            </a:endParaRPr>
          </a:p>
        </p:txBody>
      </p:sp>
      <p:sp>
        <p:nvSpPr>
          <p:cNvPr id="481" name="Google Shape;481;p32"/>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buNone/>
            </a:pPr>
            <a:r>
              <a:rPr lang="id-ID" sz="1600" dirty="0">
                <a:latin typeface="Fira Code" panose="020B0604020202020204" charset="0"/>
                <a:ea typeface="Fira Code" panose="020B0604020202020204" charset="0"/>
                <a:cs typeface="Fira Code" panose="020B0604020202020204" charset="0"/>
              </a:rPr>
              <a:t>Tujuan data analytics kami adalah meneliti lebih lanjut data-data yang sudah tersedia dan melihat korelasi antara satu sama lain khususnya untuk data harga tiket sendiri.</a:t>
            </a:r>
            <a:endParaRPr sz="1600" dirty="0">
              <a:latin typeface="Fira Code" panose="020B0604020202020204" charset="0"/>
              <a:ea typeface="Fira Code" panose="020B0604020202020204" charset="0"/>
              <a:cs typeface="Fira Code" panose="020B0604020202020204" charset="0"/>
            </a:endParaRPr>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spTree>
    <p:extLst>
      <p:ext uri="{BB962C8B-B14F-4D97-AF65-F5344CB8AC3E}">
        <p14:creationId xmlns:p14="http://schemas.microsoft.com/office/powerpoint/2010/main" val="65671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2" name="Google Shape;512;p33"/>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latin typeface="Oswald" panose="020B0604020202020204" charset="0"/>
                <a:ea typeface="Fira Code" panose="020B0604020202020204" charset="0"/>
                <a:cs typeface="Fira Code" panose="020B0604020202020204" charset="0"/>
              </a:rPr>
              <a:t>&lt;</a:t>
            </a:r>
            <a:r>
              <a:rPr lang="id-ID" sz="5400" dirty="0">
                <a:latin typeface="Oswald" panose="020B0604020202020204" charset="0"/>
                <a:ea typeface="Fira Code" panose="020B0604020202020204" charset="0"/>
                <a:cs typeface="Fira Code" panose="020B0604020202020204" charset="0"/>
              </a:rPr>
              <a:t>Data Preparation&gt;</a:t>
            </a:r>
            <a:endParaRPr sz="5400" dirty="0">
              <a:latin typeface="Oswald"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2450700" y="2557250"/>
            <a:ext cx="4242600" cy="891000"/>
          </a:xfrm>
          <a:prstGeom prst="rect">
            <a:avLst/>
          </a:prstGeom>
        </p:spPr>
        <p:txBody>
          <a:bodyPr spcFirstLastPara="1" wrap="square" lIns="91425" tIns="91425" rIns="91425" bIns="91425" anchor="ctr" anchorCtr="0">
            <a:noAutofit/>
          </a:bodyPr>
          <a:lstStyle/>
          <a:p>
            <a:pPr marL="0" lvl="0" indent="0"/>
            <a:r>
              <a:rPr lang="id-ID" dirty="0">
                <a:latin typeface="Fira Code" panose="020B0604020202020204" charset="0"/>
                <a:ea typeface="Fira Code" panose="020B0604020202020204" charset="0"/>
                <a:cs typeface="Fira Code" panose="020B0604020202020204" charset="0"/>
              </a:rPr>
              <a:t>M</a:t>
            </a:r>
            <a:r>
              <a:rPr lang="nn-NO" dirty="0">
                <a:latin typeface="Fira Code" panose="020B0604020202020204" charset="0"/>
                <a:ea typeface="Fira Code" panose="020B0604020202020204" charset="0"/>
                <a:cs typeface="Fira Code" panose="020B0604020202020204" charset="0"/>
              </a:rPr>
              <a:t>engubah data mentah dalam format yang berguna dan efisien.</a:t>
            </a:r>
            <a:endParaRPr dirty="0">
              <a:latin typeface="Fira Code" panose="020B0604020202020204" charset="0"/>
              <a:ea typeface="Fira Code" panose="020B0604020202020204" charset="0"/>
              <a:cs typeface="Fira Code" panose="020B0604020202020204" charset="0"/>
            </a:endParaRPr>
          </a:p>
        </p:txBody>
      </p:sp>
      <p:grpSp>
        <p:nvGrpSpPr>
          <p:cNvPr id="517" name="Google Shape;517;p33"/>
          <p:cNvGrpSpPr/>
          <p:nvPr/>
        </p:nvGrpSpPr>
        <p:grpSpPr>
          <a:xfrm>
            <a:off x="2374376" y="2938925"/>
            <a:ext cx="4395247" cy="151849"/>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2450698" y="3090774"/>
            <a:ext cx="4242600" cy="891000"/>
          </a:xfrm>
          <a:prstGeom prst="rect">
            <a:avLst/>
          </a:prstGeom>
        </p:spPr>
        <p:txBody>
          <a:bodyPr spcFirstLastPara="1" wrap="square" lIns="91425" tIns="91425" rIns="91425" bIns="91425" anchor="ctr" anchorCtr="0">
            <a:noAutofit/>
          </a:bodyPr>
          <a:lstStyle/>
          <a:p>
            <a:pPr marL="0" lvl="0" indent="0"/>
            <a:r>
              <a:rPr lang="id-ID" dirty="0">
                <a:latin typeface="Fira Code" panose="020B0604020202020204" charset="0"/>
                <a:ea typeface="Fira Code" panose="020B0604020202020204" charset="0"/>
                <a:cs typeface="Fira Code" panose="020B0604020202020204" charset="0"/>
              </a:rPr>
              <a:t>Mengambil raw dataset yang sudah diupload ke Github.</a:t>
            </a:r>
            <a:endParaRPr dirty="0">
              <a:latin typeface="Fira Code" panose="020B0604020202020204" charset="0"/>
              <a:ea typeface="Fira Code" panose="020B0604020202020204" charset="0"/>
              <a:cs typeface="Fira Code" panose="020B0604020202020204" charset="0"/>
            </a:endParaRPr>
          </a:p>
        </p:txBody>
      </p:sp>
      <p:grpSp>
        <p:nvGrpSpPr>
          <p:cNvPr id="517" name="Google Shape;517;p33"/>
          <p:cNvGrpSpPr/>
          <p:nvPr/>
        </p:nvGrpSpPr>
        <p:grpSpPr>
          <a:xfrm>
            <a:off x="1723933" y="3437878"/>
            <a:ext cx="5696127" cy="196792"/>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983833" y="988168"/>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20060" y="4157901"/>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pic>
        <p:nvPicPr>
          <p:cNvPr id="1026" name="Picture 2" descr="https://lh3.googleusercontent.com/k-yatKUBuyYIts0ETye6JtleuVnrUrQvrdCwDi_wHNLmTyXIqUC6qTUZI7oQkjue2BCCD5fmopLQIqKKOQj7t1viXJyd0kzNr4qnaCHgoAQhhIrGuE9YHp0JmzmO_er_wGxevFExvX5jQxfsT7w6W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128" y="1413409"/>
            <a:ext cx="7419739" cy="156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8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3" name="Google Shape;513;p33"/>
          <p:cNvSpPr txBox="1">
            <a:spLocks noGrp="1"/>
          </p:cNvSpPr>
          <p:nvPr>
            <p:ph type="subTitle" idx="1"/>
          </p:nvPr>
        </p:nvSpPr>
        <p:spPr>
          <a:xfrm>
            <a:off x="2449231" y="3015736"/>
            <a:ext cx="4242600" cy="891000"/>
          </a:xfrm>
          <a:prstGeom prst="rect">
            <a:avLst/>
          </a:prstGeom>
        </p:spPr>
        <p:txBody>
          <a:bodyPr spcFirstLastPara="1" wrap="square" lIns="91425" tIns="91425" rIns="91425" bIns="91425" anchor="ctr" anchorCtr="0">
            <a:noAutofit/>
          </a:bodyPr>
          <a:lstStyle/>
          <a:p>
            <a:pPr marL="0" lvl="0" indent="0"/>
            <a:r>
              <a:rPr lang="id-ID" dirty="0">
                <a:latin typeface="Fira Code" panose="020B0604020202020204" charset="0"/>
                <a:ea typeface="Fira Code" panose="020B0604020202020204" charset="0"/>
                <a:cs typeface="Fira Code" panose="020B0604020202020204" charset="0"/>
              </a:rPr>
              <a:t>Dataset akan diubah menjadi dataframe di Google Colab dengan menggunakan library Pandas.</a:t>
            </a:r>
          </a:p>
        </p:txBody>
      </p:sp>
      <p:grpSp>
        <p:nvGrpSpPr>
          <p:cNvPr id="517" name="Google Shape;517;p33"/>
          <p:cNvGrpSpPr/>
          <p:nvPr/>
        </p:nvGrpSpPr>
        <p:grpSpPr>
          <a:xfrm>
            <a:off x="1722467" y="3362840"/>
            <a:ext cx="5696127" cy="196792"/>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988809" y="1027924"/>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12154" y="4151075"/>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pic>
        <p:nvPicPr>
          <p:cNvPr id="2050" name="Picture 2" descr="https://lh5.googleusercontent.com/wO5Sm37_F8G6wJWTGqpq6XJl60EWYVbk6iQIuXD218fGQXGPluLrYGBvowbGLEEII5xZl5MHv56Bt2RyiEjf6kFnbS8Qa5_voB9s9dy9G9K50ZqlmGsLfnGFVXwiFPgIW4rII7HdpWtPcSY0D069h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809" y="1521507"/>
            <a:ext cx="7163445" cy="85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4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cxnSp>
        <p:nvCxnSpPr>
          <p:cNvPr id="520" name="Google Shape;520;p33"/>
          <p:cNvCxnSpPr/>
          <p:nvPr/>
        </p:nvCxnSpPr>
        <p:spPr>
          <a:xfrm>
            <a:off x="1031822" y="99479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69138" y="4151075"/>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pic>
        <p:nvPicPr>
          <p:cNvPr id="3074" name="Picture 2" descr="https://lh5.googleusercontent.com/FB_8FTIWjQagsNfR4NukMM_Bc6gzUf4ol0pBlPoNpZFRWFhzJXxxHiuzL9XE26KtSBFuER8cjPk7LbXOmqMKMH6TGkfOM843jBSvXHBRbYxvP5gUWWIlBxMntcK3e1_mTgjjpWHbmgqacNfL8zvwj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596" y="1083204"/>
            <a:ext cx="2745482" cy="3067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yBtUSiPZ0yod2OPfZohOcC14qy_fJ7EwCEcS52ii776ZYX85B31HN0ElA7ld8pxbHev8s17Bty9ojp6mUMqqwoNf7lpTmSYtDz96dO2ycsKS-a-fV2LaQzFnxJYW0Vpk-ekxy7qSy7mk_a9bZF1_C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0949" y="2064098"/>
            <a:ext cx="4697921" cy="7389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FEeYS__TDfgk6MiIHiu04Ygy_XFBBNvs_QQnEmsaDwdAxJP7VqbpEqnoUTyFFah-KKsj1KTg2upP_aYVQLBncw13ZTNYRl2JfhD-dyBkxhRuACT3oLzXsc-i-TJEVwMgqXH8RskqcyJ8fe_Y0jEqC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0949" y="3012638"/>
            <a:ext cx="4697921" cy="790507"/>
          </a:xfrm>
          <a:prstGeom prst="rect">
            <a:avLst/>
          </a:prstGeom>
          <a:noFill/>
          <a:extLst>
            <a:ext uri="{909E8E84-426E-40DD-AFC4-6F175D3DCCD1}">
              <a14:hiddenFill xmlns:a14="http://schemas.microsoft.com/office/drawing/2010/main">
                <a:solidFill>
                  <a:srgbClr val="FFFFFF"/>
                </a:solidFill>
              </a14:hiddenFill>
            </a:ext>
          </a:extLst>
        </p:spPr>
      </p:pic>
      <p:sp>
        <p:nvSpPr>
          <p:cNvPr id="33" name="Google Shape;513;p33"/>
          <p:cNvSpPr txBox="1">
            <a:spLocks noGrp="1"/>
          </p:cNvSpPr>
          <p:nvPr>
            <p:ph type="subTitle" idx="1"/>
          </p:nvPr>
        </p:nvSpPr>
        <p:spPr>
          <a:xfrm>
            <a:off x="3650949" y="1297287"/>
            <a:ext cx="4644912" cy="628856"/>
          </a:xfrm>
          <a:prstGeom prst="rect">
            <a:avLst/>
          </a:prstGeom>
        </p:spPr>
        <p:txBody>
          <a:bodyPr spcFirstLastPara="1" wrap="square" lIns="91425" tIns="91425" rIns="91425" bIns="91425" anchor="ctr" anchorCtr="0">
            <a:noAutofit/>
          </a:bodyPr>
          <a:lstStyle/>
          <a:p>
            <a:r>
              <a:rPr lang="id-ID" dirty="0">
                <a:latin typeface="Fira Code" panose="020B0604020202020204" charset="0"/>
                <a:ea typeface="Fira Code" panose="020B0604020202020204" charset="0"/>
                <a:cs typeface="Fira Code" panose="020B0604020202020204" charset="0"/>
              </a:rPr>
              <a:t>Melihat apakah ada data yang NULL di dalam dataframe.</a:t>
            </a:r>
            <a:endParaRPr lang="id-ID" dirty="0">
              <a:effectLst/>
              <a:latin typeface="Fira Code" panose="020B0604020202020204" charset="0"/>
              <a:ea typeface="Fira Code" panose="020B0604020202020204" charset="0"/>
              <a:cs typeface="Fira Code" panose="020B0604020202020204" charset="0"/>
            </a:endParaRPr>
          </a:p>
        </p:txBody>
      </p:sp>
      <p:grpSp>
        <p:nvGrpSpPr>
          <p:cNvPr id="34" name="Google Shape;517;p33"/>
          <p:cNvGrpSpPr/>
          <p:nvPr/>
        </p:nvGrpSpPr>
        <p:grpSpPr>
          <a:xfrm>
            <a:off x="3916017" y="1435242"/>
            <a:ext cx="4253948" cy="196792"/>
            <a:chOff x="2374371" y="2938926"/>
            <a:chExt cx="4395247" cy="151849"/>
          </a:xfrm>
        </p:grpSpPr>
        <p:sp>
          <p:nvSpPr>
            <p:cNvPr id="35"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36"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111489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grpSp>
      </p:grpSp>
      <p:sp>
        <p:nvSpPr>
          <p:cNvPr id="509" name="Google Shape;509;p33">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Fira Code" panose="020B0604020202020204" charset="0"/>
                <a:ea typeface="Fira Code" panose="020B0604020202020204" charset="0"/>
                <a:cs typeface="Fira Code" panose="020B0604020202020204" charset="0"/>
                <a:sym typeface="Oswald"/>
              </a:rPr>
              <a:t>INDEX.HTML</a:t>
            </a:r>
            <a:endParaRPr sz="1000">
              <a:solidFill>
                <a:schemeClr val="dk2"/>
              </a:solidFill>
              <a:latin typeface="Fira Code" panose="020B0604020202020204" charset="0"/>
              <a:ea typeface="Fira Code" panose="020B0604020202020204" charset="0"/>
              <a:cs typeface="Fira Code" panose="020B0604020202020204" charset="0"/>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cxnSp>
        <p:nvCxnSpPr>
          <p:cNvPr id="520" name="Google Shape;520;p33"/>
          <p:cNvCxnSpPr/>
          <p:nvPr/>
        </p:nvCxnSpPr>
        <p:spPr>
          <a:xfrm>
            <a:off x="1031822" y="99479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69138" y="4151075"/>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Code" panose="020B0604020202020204" charset="0"/>
              <a:ea typeface="Fira Code" panose="020B0604020202020204" charset="0"/>
              <a:cs typeface="Fira Code" panose="020B0604020202020204" charset="0"/>
            </a:endParaRPr>
          </a:p>
        </p:txBody>
      </p:sp>
      <p:pic>
        <p:nvPicPr>
          <p:cNvPr id="4098" name="Picture 2" descr="https://lh4.googleusercontent.com/iL_b0BDrYaYAW9BPMxbtsAbwo4_F5CaPGpMMHvpGnSgVPkLPrXJ8OkmBUETeEZakI3Ig_LbbbGP3cwPlfEuCORl0S0ESIGgDQLL21tVzx9SbrAPe3SgH-0VqqQ9y5fsp6o-zyagSjD1IKTDVKoL7H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590" y="1058583"/>
            <a:ext cx="7512860" cy="1670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1590" y="2792397"/>
            <a:ext cx="3399183" cy="230832"/>
          </a:xfrm>
          <a:prstGeom prst="rect">
            <a:avLst/>
          </a:prstGeom>
          <a:noFill/>
        </p:spPr>
        <p:txBody>
          <a:bodyPr wrap="square" rtlCol="0">
            <a:spAutoFit/>
          </a:bodyPr>
          <a:lstStyle/>
          <a:p>
            <a:r>
              <a:rPr lang="id-ID" sz="900" dirty="0">
                <a:solidFill>
                  <a:schemeClr val="bg1"/>
                </a:solidFill>
                <a:latin typeface="Fira Code" panose="020B0604020202020204" charset="0"/>
                <a:ea typeface="Fira Code" panose="020B0604020202020204" charset="0"/>
                <a:cs typeface="Fira Code" panose="020B0604020202020204" charset="0"/>
              </a:rPr>
              <a:t>airline = Perusahaan penerbangan yang dipilih</a:t>
            </a:r>
          </a:p>
        </p:txBody>
      </p:sp>
      <p:sp>
        <p:nvSpPr>
          <p:cNvPr id="38" name="TextBox 37"/>
          <p:cNvSpPr txBox="1"/>
          <p:nvPr/>
        </p:nvSpPr>
        <p:spPr>
          <a:xfrm>
            <a:off x="811590" y="2971602"/>
            <a:ext cx="3399183" cy="230832"/>
          </a:xfrm>
          <a:prstGeom prst="rect">
            <a:avLst/>
          </a:prstGeom>
          <a:noFill/>
        </p:spPr>
        <p:txBody>
          <a:bodyPr wrap="square" rtlCol="0">
            <a:spAutoFit/>
          </a:bodyPr>
          <a:lstStyle/>
          <a:p>
            <a:r>
              <a:rPr lang="id-ID" sz="900" dirty="0">
                <a:solidFill>
                  <a:schemeClr val="bg1"/>
                </a:solidFill>
                <a:latin typeface="Fira Code" panose="020B0604020202020204" charset="0"/>
                <a:ea typeface="Fira Code" panose="020B0604020202020204" charset="0"/>
                <a:cs typeface="Fira Code" panose="020B0604020202020204" charset="0"/>
              </a:rPr>
              <a:t>flight = Kode pesawat terbang</a:t>
            </a:r>
          </a:p>
        </p:txBody>
      </p:sp>
      <p:sp>
        <p:nvSpPr>
          <p:cNvPr id="39" name="TextBox 38"/>
          <p:cNvSpPr txBox="1"/>
          <p:nvPr/>
        </p:nvSpPr>
        <p:spPr>
          <a:xfrm>
            <a:off x="811589" y="3150807"/>
            <a:ext cx="3399183" cy="230832"/>
          </a:xfrm>
          <a:prstGeom prst="rect">
            <a:avLst/>
          </a:prstGeom>
          <a:noFill/>
        </p:spPr>
        <p:txBody>
          <a:bodyPr wrap="square" rtlCol="0">
            <a:spAutoFit/>
          </a:bodyPr>
          <a:lstStyle/>
          <a:p>
            <a:r>
              <a:rPr lang="en-US" sz="900" dirty="0">
                <a:solidFill>
                  <a:schemeClr val="bg1"/>
                </a:solidFill>
                <a:latin typeface="Fira Code" panose="020B0604020202020204" charset="0"/>
                <a:ea typeface="Fira Code" panose="020B0604020202020204" charset="0"/>
                <a:cs typeface="Fira Code" panose="020B0604020202020204" charset="0"/>
              </a:rPr>
              <a:t>source_city = </a:t>
            </a:r>
            <a:r>
              <a:rPr lang="id-ID" sz="900" dirty="0">
                <a:solidFill>
                  <a:schemeClr val="bg1"/>
                </a:solidFill>
                <a:latin typeface="Fira Code" panose="020B0604020202020204" charset="0"/>
                <a:ea typeface="Fira Code" panose="020B0604020202020204" charset="0"/>
                <a:cs typeface="Fira Code" panose="020B0604020202020204" charset="0"/>
              </a:rPr>
              <a:t>A</a:t>
            </a:r>
            <a:r>
              <a:rPr lang="en-US" sz="900" dirty="0" err="1">
                <a:solidFill>
                  <a:schemeClr val="bg1"/>
                </a:solidFill>
                <a:latin typeface="Fira Code" panose="020B0604020202020204" charset="0"/>
                <a:ea typeface="Fira Code" panose="020B0604020202020204" charset="0"/>
                <a:cs typeface="Fira Code" panose="020B0604020202020204" charset="0"/>
              </a:rPr>
              <a:t>sal</a:t>
            </a:r>
            <a:r>
              <a:rPr lang="en-US" sz="900" dirty="0">
                <a:solidFill>
                  <a:schemeClr val="bg1"/>
                </a:solidFill>
                <a:latin typeface="Fira Code" panose="020B0604020202020204" charset="0"/>
                <a:ea typeface="Fira Code" panose="020B0604020202020204" charset="0"/>
                <a:cs typeface="Fira Code" panose="020B0604020202020204" charset="0"/>
              </a:rPr>
              <a:t> kota penerbangan darimana</a:t>
            </a:r>
            <a:endParaRPr lang="id-ID" sz="900" dirty="0">
              <a:solidFill>
                <a:schemeClr val="bg1"/>
              </a:solidFill>
              <a:latin typeface="Fira Code" panose="020B0604020202020204" charset="0"/>
              <a:ea typeface="Fira Code" panose="020B0604020202020204" charset="0"/>
              <a:cs typeface="Fira Code" panose="020B0604020202020204" charset="0"/>
            </a:endParaRPr>
          </a:p>
        </p:txBody>
      </p:sp>
      <p:sp>
        <p:nvSpPr>
          <p:cNvPr id="40" name="TextBox 39"/>
          <p:cNvSpPr txBox="1"/>
          <p:nvPr/>
        </p:nvSpPr>
        <p:spPr>
          <a:xfrm>
            <a:off x="811588" y="3330012"/>
            <a:ext cx="3399183" cy="230832"/>
          </a:xfrm>
          <a:prstGeom prst="rect">
            <a:avLst/>
          </a:prstGeom>
          <a:noFill/>
        </p:spPr>
        <p:txBody>
          <a:bodyPr wrap="square" rtlCol="0">
            <a:spAutoFit/>
          </a:bodyPr>
          <a:lstStyle/>
          <a:p>
            <a:r>
              <a:rPr lang="en-US" sz="900" dirty="0">
                <a:solidFill>
                  <a:schemeClr val="bg1"/>
                </a:solidFill>
                <a:latin typeface="Fira Code" panose="020B0604020202020204" charset="0"/>
                <a:ea typeface="Fira Code" panose="020B0604020202020204" charset="0"/>
                <a:cs typeface="Fira Code" panose="020B0604020202020204" charset="0"/>
              </a:rPr>
              <a:t>departure_time = </a:t>
            </a:r>
            <a:r>
              <a:rPr lang="id-ID" sz="900" dirty="0">
                <a:solidFill>
                  <a:schemeClr val="bg1"/>
                </a:solidFill>
                <a:latin typeface="Fira Code" panose="020B0604020202020204" charset="0"/>
                <a:ea typeface="Fira Code" panose="020B0604020202020204" charset="0"/>
                <a:cs typeface="Fira Code" panose="020B0604020202020204" charset="0"/>
              </a:rPr>
              <a:t>K</a:t>
            </a:r>
            <a:r>
              <a:rPr lang="en-US" sz="900" dirty="0" err="1">
                <a:solidFill>
                  <a:schemeClr val="bg1"/>
                </a:solidFill>
                <a:latin typeface="Fira Code" panose="020B0604020202020204" charset="0"/>
                <a:ea typeface="Fira Code" panose="020B0604020202020204" charset="0"/>
                <a:cs typeface="Fira Code" panose="020B0604020202020204" charset="0"/>
              </a:rPr>
              <a:t>apan</a:t>
            </a:r>
            <a:r>
              <a:rPr lang="en-US" sz="900" dirty="0">
                <a:solidFill>
                  <a:schemeClr val="bg1"/>
                </a:solidFill>
                <a:latin typeface="Fira Code" panose="020B0604020202020204" charset="0"/>
                <a:ea typeface="Fira Code" panose="020B0604020202020204" charset="0"/>
                <a:cs typeface="Fira Code" panose="020B0604020202020204" charset="0"/>
              </a:rPr>
              <a:t> pesawat berangkat</a:t>
            </a:r>
          </a:p>
        </p:txBody>
      </p:sp>
      <p:sp>
        <p:nvSpPr>
          <p:cNvPr id="41" name="TextBox 40"/>
          <p:cNvSpPr txBox="1"/>
          <p:nvPr/>
        </p:nvSpPr>
        <p:spPr>
          <a:xfrm>
            <a:off x="811588" y="3509217"/>
            <a:ext cx="3399183" cy="230832"/>
          </a:xfrm>
          <a:prstGeom prst="rect">
            <a:avLst/>
          </a:prstGeom>
          <a:noFill/>
        </p:spPr>
        <p:txBody>
          <a:bodyPr wrap="square" rtlCol="0">
            <a:spAutoFit/>
          </a:bodyPr>
          <a:lstStyle/>
          <a:p>
            <a:r>
              <a:rPr lang="en-US" sz="900" dirty="0" err="1">
                <a:solidFill>
                  <a:schemeClr val="bg1"/>
                </a:solidFill>
                <a:latin typeface="Fira Code" panose="020B0604020202020204" charset="0"/>
                <a:ea typeface="Fira Code" panose="020B0604020202020204" charset="0"/>
                <a:cs typeface="Fira Code" panose="020B0604020202020204" charset="0"/>
              </a:rPr>
              <a:t>arrival_time</a:t>
            </a:r>
            <a:r>
              <a:rPr lang="en-US" sz="900" dirty="0">
                <a:solidFill>
                  <a:schemeClr val="bg1"/>
                </a:solidFill>
                <a:latin typeface="Fira Code" panose="020B0604020202020204" charset="0"/>
                <a:ea typeface="Fira Code" panose="020B0604020202020204" charset="0"/>
                <a:cs typeface="Fira Code" panose="020B0604020202020204" charset="0"/>
              </a:rPr>
              <a:t> = kapan pesawat </a:t>
            </a:r>
            <a:r>
              <a:rPr lang="en-US" sz="900" dirty="0" err="1">
                <a:solidFill>
                  <a:schemeClr val="bg1"/>
                </a:solidFill>
                <a:latin typeface="Fira Code" panose="020B0604020202020204" charset="0"/>
                <a:ea typeface="Fira Code" panose="020B0604020202020204" charset="0"/>
                <a:cs typeface="Fira Code" panose="020B0604020202020204" charset="0"/>
              </a:rPr>
              <a:t>mendarat</a:t>
            </a:r>
            <a:endParaRPr lang="en-US" sz="900" dirty="0">
              <a:solidFill>
                <a:schemeClr val="bg1"/>
              </a:solidFill>
              <a:latin typeface="Fira Code" panose="020B0604020202020204" charset="0"/>
              <a:ea typeface="Fira Code" panose="020B0604020202020204" charset="0"/>
              <a:cs typeface="Fira Code" panose="020B0604020202020204" charset="0"/>
            </a:endParaRPr>
          </a:p>
        </p:txBody>
      </p:sp>
      <p:sp>
        <p:nvSpPr>
          <p:cNvPr id="42" name="TextBox 41"/>
          <p:cNvSpPr txBox="1"/>
          <p:nvPr/>
        </p:nvSpPr>
        <p:spPr>
          <a:xfrm>
            <a:off x="4340005" y="2792397"/>
            <a:ext cx="3399183" cy="230832"/>
          </a:xfrm>
          <a:prstGeom prst="rect">
            <a:avLst/>
          </a:prstGeom>
          <a:noFill/>
        </p:spPr>
        <p:txBody>
          <a:bodyPr wrap="square" rtlCol="0">
            <a:spAutoFit/>
          </a:bodyPr>
          <a:lstStyle/>
          <a:p>
            <a:r>
              <a:rPr lang="id-ID" sz="900" dirty="0">
                <a:solidFill>
                  <a:schemeClr val="bg1"/>
                </a:solidFill>
                <a:latin typeface="Fira Code" panose="020B0604020202020204" charset="0"/>
                <a:ea typeface="Fira Code" panose="020B0604020202020204" charset="0"/>
                <a:cs typeface="Fira Code" panose="020B0604020202020204" charset="0"/>
              </a:rPr>
              <a:t>destination_city  = Tujuan kota penerbangan</a:t>
            </a:r>
          </a:p>
        </p:txBody>
      </p:sp>
      <p:sp>
        <p:nvSpPr>
          <p:cNvPr id="43" name="TextBox 42"/>
          <p:cNvSpPr txBox="1"/>
          <p:nvPr/>
        </p:nvSpPr>
        <p:spPr>
          <a:xfrm>
            <a:off x="4340004" y="2971602"/>
            <a:ext cx="3399183" cy="230832"/>
          </a:xfrm>
          <a:prstGeom prst="rect">
            <a:avLst/>
          </a:prstGeom>
          <a:noFill/>
        </p:spPr>
        <p:txBody>
          <a:bodyPr wrap="square" rtlCol="0">
            <a:spAutoFit/>
          </a:bodyPr>
          <a:lstStyle/>
          <a:p>
            <a:r>
              <a:rPr lang="sv-SE" sz="900" dirty="0">
                <a:solidFill>
                  <a:schemeClr val="bg1"/>
                </a:solidFill>
                <a:latin typeface="Fira Code" panose="020B0604020202020204" charset="0"/>
                <a:ea typeface="Fira Code" panose="020B0604020202020204" charset="0"/>
                <a:cs typeface="Fira Code" panose="020B0604020202020204" charset="0"/>
              </a:rPr>
              <a:t>class = </a:t>
            </a:r>
            <a:r>
              <a:rPr lang="id-ID" sz="900" dirty="0">
                <a:solidFill>
                  <a:schemeClr val="bg1"/>
                </a:solidFill>
                <a:latin typeface="Fira Code" panose="020B0604020202020204" charset="0"/>
                <a:ea typeface="Fira Code" panose="020B0604020202020204" charset="0"/>
                <a:cs typeface="Fira Code" panose="020B0604020202020204" charset="0"/>
              </a:rPr>
              <a:t>K</a:t>
            </a:r>
            <a:r>
              <a:rPr lang="sv-SE" sz="900" dirty="0">
                <a:solidFill>
                  <a:schemeClr val="bg1"/>
                </a:solidFill>
                <a:latin typeface="Fira Code" panose="020B0604020202020204" charset="0"/>
                <a:ea typeface="Fira Code" panose="020B0604020202020204" charset="0"/>
                <a:cs typeface="Fira Code" panose="020B0604020202020204" charset="0"/>
              </a:rPr>
              <a:t>elas dari penerbangan yang dipilih</a:t>
            </a:r>
            <a:endParaRPr lang="id-ID" sz="900" dirty="0">
              <a:solidFill>
                <a:schemeClr val="bg1"/>
              </a:solidFill>
              <a:latin typeface="Fira Code" panose="020B0604020202020204" charset="0"/>
              <a:ea typeface="Fira Code" panose="020B0604020202020204" charset="0"/>
              <a:cs typeface="Fira Code" panose="020B0604020202020204" charset="0"/>
            </a:endParaRPr>
          </a:p>
        </p:txBody>
      </p:sp>
      <p:sp>
        <p:nvSpPr>
          <p:cNvPr id="44" name="TextBox 43"/>
          <p:cNvSpPr txBox="1"/>
          <p:nvPr/>
        </p:nvSpPr>
        <p:spPr>
          <a:xfrm>
            <a:off x="4340002" y="3150807"/>
            <a:ext cx="3399183" cy="230832"/>
          </a:xfrm>
          <a:prstGeom prst="rect">
            <a:avLst/>
          </a:prstGeom>
          <a:noFill/>
        </p:spPr>
        <p:txBody>
          <a:bodyPr wrap="square" rtlCol="0">
            <a:spAutoFit/>
          </a:bodyPr>
          <a:lstStyle/>
          <a:p>
            <a:r>
              <a:rPr lang="sv-SE" sz="900" dirty="0">
                <a:solidFill>
                  <a:schemeClr val="bg1"/>
                </a:solidFill>
                <a:latin typeface="Fira Code" panose="020B0604020202020204" charset="0"/>
                <a:ea typeface="Fira Code" panose="020B0604020202020204" charset="0"/>
                <a:cs typeface="Fira Code" panose="020B0604020202020204" charset="0"/>
              </a:rPr>
              <a:t>duration = </a:t>
            </a:r>
            <a:r>
              <a:rPr lang="id-ID" sz="900" dirty="0">
                <a:solidFill>
                  <a:schemeClr val="bg1"/>
                </a:solidFill>
                <a:latin typeface="Fira Code" panose="020B0604020202020204" charset="0"/>
                <a:ea typeface="Fira Code" panose="020B0604020202020204" charset="0"/>
                <a:cs typeface="Fira Code" panose="020B0604020202020204" charset="0"/>
              </a:rPr>
              <a:t>D</a:t>
            </a:r>
            <a:r>
              <a:rPr lang="sv-SE" sz="900" dirty="0">
                <a:solidFill>
                  <a:schemeClr val="bg1"/>
                </a:solidFill>
                <a:latin typeface="Fira Code" panose="020B0604020202020204" charset="0"/>
                <a:ea typeface="Fira Code" panose="020B0604020202020204" charset="0"/>
                <a:cs typeface="Fira Code" panose="020B0604020202020204" charset="0"/>
              </a:rPr>
              <a:t>urasi lamanya penerbangan</a:t>
            </a:r>
          </a:p>
        </p:txBody>
      </p:sp>
      <p:sp>
        <p:nvSpPr>
          <p:cNvPr id="45" name="TextBox 44"/>
          <p:cNvSpPr txBox="1"/>
          <p:nvPr/>
        </p:nvSpPr>
        <p:spPr>
          <a:xfrm>
            <a:off x="4340000" y="3330012"/>
            <a:ext cx="3769238" cy="369332"/>
          </a:xfrm>
          <a:prstGeom prst="rect">
            <a:avLst/>
          </a:prstGeom>
          <a:noFill/>
        </p:spPr>
        <p:txBody>
          <a:bodyPr wrap="square" rtlCol="0">
            <a:spAutoFit/>
          </a:bodyPr>
          <a:lstStyle/>
          <a:p>
            <a:r>
              <a:rPr lang="sv-SE" sz="900" dirty="0">
                <a:solidFill>
                  <a:schemeClr val="bg1"/>
                </a:solidFill>
                <a:latin typeface="Fira Code" panose="020B0604020202020204" charset="0"/>
                <a:ea typeface="Fira Code" panose="020B0604020202020204" charset="0"/>
                <a:cs typeface="Fira Code" panose="020B0604020202020204" charset="0"/>
              </a:rPr>
              <a:t>days_left = </a:t>
            </a:r>
            <a:r>
              <a:rPr lang="id-ID" sz="900" dirty="0">
                <a:solidFill>
                  <a:schemeClr val="bg1"/>
                </a:solidFill>
                <a:latin typeface="Fira Code" panose="020B0604020202020204" charset="0"/>
                <a:ea typeface="Fira Code" panose="020B0604020202020204" charset="0"/>
                <a:cs typeface="Fira Code" panose="020B0604020202020204" charset="0"/>
              </a:rPr>
              <a:t>P</a:t>
            </a:r>
            <a:r>
              <a:rPr lang="sv-SE" sz="900" dirty="0">
                <a:solidFill>
                  <a:schemeClr val="bg1"/>
                </a:solidFill>
                <a:latin typeface="Fira Code" panose="020B0604020202020204" charset="0"/>
                <a:ea typeface="Fira Code" panose="020B0604020202020204" charset="0"/>
                <a:cs typeface="Fira Code" panose="020B0604020202020204" charset="0"/>
              </a:rPr>
              <a:t>erbedaan hari antara penerbangan dengan waktu pemesanan</a:t>
            </a:r>
          </a:p>
        </p:txBody>
      </p:sp>
      <p:sp>
        <p:nvSpPr>
          <p:cNvPr id="46" name="TextBox 45"/>
          <p:cNvSpPr txBox="1"/>
          <p:nvPr/>
        </p:nvSpPr>
        <p:spPr>
          <a:xfrm>
            <a:off x="4339999" y="3624633"/>
            <a:ext cx="3399183" cy="230832"/>
          </a:xfrm>
          <a:prstGeom prst="rect">
            <a:avLst/>
          </a:prstGeom>
          <a:noFill/>
        </p:spPr>
        <p:txBody>
          <a:bodyPr wrap="square" rtlCol="0">
            <a:spAutoFit/>
          </a:bodyPr>
          <a:lstStyle/>
          <a:p>
            <a:r>
              <a:rPr lang="en-US" sz="900" dirty="0">
                <a:solidFill>
                  <a:schemeClr val="bg1"/>
                </a:solidFill>
                <a:latin typeface="Fira Code" panose="020B0604020202020204" charset="0"/>
                <a:ea typeface="Fira Code" panose="020B0604020202020204" charset="0"/>
                <a:cs typeface="Fira Code" panose="020B0604020202020204" charset="0"/>
              </a:rPr>
              <a:t>price = </a:t>
            </a:r>
            <a:r>
              <a:rPr lang="id-ID" sz="900" dirty="0" err="1">
                <a:solidFill>
                  <a:schemeClr val="bg1"/>
                </a:solidFill>
                <a:latin typeface="Fira Code" panose="020B0604020202020204" charset="0"/>
                <a:ea typeface="Fira Code" panose="020B0604020202020204" charset="0"/>
                <a:cs typeface="Fira Code" panose="020B0604020202020204" charset="0"/>
              </a:rPr>
              <a:t>H</a:t>
            </a:r>
            <a:r>
              <a:rPr lang="en-US" sz="900" dirty="0" err="1">
                <a:solidFill>
                  <a:schemeClr val="bg1"/>
                </a:solidFill>
                <a:latin typeface="Fira Code" panose="020B0604020202020204" charset="0"/>
                <a:ea typeface="Fira Code" panose="020B0604020202020204" charset="0"/>
                <a:cs typeface="Fira Code" panose="020B0604020202020204" charset="0"/>
              </a:rPr>
              <a:t>arga</a:t>
            </a:r>
            <a:r>
              <a:rPr lang="en-US" sz="900" dirty="0">
                <a:solidFill>
                  <a:schemeClr val="bg1"/>
                </a:solidFill>
                <a:latin typeface="Fira Code" panose="020B0604020202020204" charset="0"/>
                <a:ea typeface="Fira Code" panose="020B0604020202020204" charset="0"/>
                <a:cs typeface="Fira Code" panose="020B0604020202020204" charset="0"/>
              </a:rPr>
              <a:t> </a:t>
            </a:r>
            <a:r>
              <a:rPr lang="en-US" sz="900" dirty="0" err="1">
                <a:solidFill>
                  <a:schemeClr val="bg1"/>
                </a:solidFill>
                <a:latin typeface="Fira Code" panose="020B0604020202020204" charset="0"/>
                <a:ea typeface="Fira Code" panose="020B0604020202020204" charset="0"/>
                <a:cs typeface="Fira Code" panose="020B0604020202020204" charset="0"/>
              </a:rPr>
              <a:t>dari</a:t>
            </a:r>
            <a:r>
              <a:rPr lang="en-US" sz="900" dirty="0">
                <a:solidFill>
                  <a:schemeClr val="bg1"/>
                </a:solidFill>
                <a:latin typeface="Fira Code" panose="020B0604020202020204" charset="0"/>
                <a:ea typeface="Fira Code" panose="020B0604020202020204" charset="0"/>
                <a:cs typeface="Fira Code" panose="020B0604020202020204" charset="0"/>
              </a:rPr>
              <a:t> </a:t>
            </a:r>
            <a:r>
              <a:rPr lang="en-US" sz="900" dirty="0" err="1">
                <a:solidFill>
                  <a:schemeClr val="bg1"/>
                </a:solidFill>
                <a:latin typeface="Fira Code" panose="020B0604020202020204" charset="0"/>
                <a:ea typeface="Fira Code" panose="020B0604020202020204" charset="0"/>
                <a:cs typeface="Fira Code" panose="020B0604020202020204" charset="0"/>
              </a:rPr>
              <a:t>tiket</a:t>
            </a:r>
            <a:r>
              <a:rPr lang="en-US" sz="900" dirty="0">
                <a:solidFill>
                  <a:schemeClr val="bg1"/>
                </a:solidFill>
                <a:latin typeface="Fira Code" panose="020B0604020202020204" charset="0"/>
                <a:ea typeface="Fira Code" panose="020B0604020202020204" charset="0"/>
                <a:cs typeface="Fira Code" panose="020B0604020202020204" charset="0"/>
              </a:rPr>
              <a:t> yang </a:t>
            </a:r>
            <a:r>
              <a:rPr lang="en-US" sz="900" dirty="0" err="1">
                <a:solidFill>
                  <a:schemeClr val="bg1"/>
                </a:solidFill>
                <a:latin typeface="Fira Code" panose="020B0604020202020204" charset="0"/>
                <a:ea typeface="Fira Code" panose="020B0604020202020204" charset="0"/>
                <a:cs typeface="Fira Code" panose="020B0604020202020204" charset="0"/>
              </a:rPr>
              <a:t>sudah</a:t>
            </a:r>
            <a:r>
              <a:rPr lang="en-US" sz="900" dirty="0">
                <a:solidFill>
                  <a:schemeClr val="bg1"/>
                </a:solidFill>
                <a:latin typeface="Fira Code" panose="020B0604020202020204" charset="0"/>
                <a:ea typeface="Fira Code" panose="020B0604020202020204" charset="0"/>
                <a:cs typeface="Fira Code" panose="020B0604020202020204" charset="0"/>
              </a:rPr>
              <a:t> </a:t>
            </a:r>
            <a:r>
              <a:rPr lang="en-US" sz="900" dirty="0" err="1">
                <a:solidFill>
                  <a:schemeClr val="bg1"/>
                </a:solidFill>
                <a:latin typeface="Fira Code" panose="020B0604020202020204" charset="0"/>
                <a:ea typeface="Fira Code" panose="020B0604020202020204" charset="0"/>
                <a:cs typeface="Fira Code" panose="020B0604020202020204" charset="0"/>
              </a:rPr>
              <a:t>dibeli</a:t>
            </a:r>
            <a:endParaRPr lang="en-US" sz="900" dirty="0">
              <a:solidFill>
                <a:schemeClr val="bg1"/>
              </a:solidFill>
              <a:latin typeface="Fira Code" panose="020B0604020202020204" charset="0"/>
              <a:ea typeface="Fira Code" panose="020B0604020202020204" charset="0"/>
              <a:cs typeface="Fira Code" panose="020B0604020202020204" charset="0"/>
            </a:endParaRPr>
          </a:p>
        </p:txBody>
      </p:sp>
    </p:spTree>
    <p:extLst>
      <p:ext uri="{BB962C8B-B14F-4D97-AF65-F5344CB8AC3E}">
        <p14:creationId xmlns:p14="http://schemas.microsoft.com/office/powerpoint/2010/main" val="2050840613"/>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1023</Words>
  <Application>Microsoft Office PowerPoint</Application>
  <PresentationFormat>On-screen Show (16:9)</PresentationFormat>
  <Paragraphs>102</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Fira Code</vt:lpstr>
      <vt:lpstr>Roboto Condensed Light</vt:lpstr>
      <vt:lpstr>Fira Code Light</vt:lpstr>
      <vt:lpstr>Arial</vt:lpstr>
      <vt:lpstr>Oswald</vt:lpstr>
      <vt:lpstr>How to Code Workshop by Slidesgo</vt:lpstr>
      <vt:lpstr>/BIG DATA Presentation</vt:lpstr>
      <vt:lpstr>/Pendahuluan</vt:lpstr>
      <vt:lpstr>/Latar Belakang</vt:lpstr>
      <vt:lpstr>/Tujuan</vt:lpstr>
      <vt:lpstr>&lt;Data Preparation&gt;</vt:lpstr>
      <vt:lpstr>PowerPoint Presentation</vt:lpstr>
      <vt:lpstr>PowerPoint Presentation</vt:lpstr>
      <vt:lpstr>PowerPoint Presentation</vt:lpstr>
      <vt:lpstr>PowerPoint Presentation</vt:lpstr>
      <vt:lpstr>&lt;Data Visualization&gt;</vt:lpstr>
      <vt:lpstr>/Apakah harga akan berbeda dari perusahaan airline yang dipilih?</vt:lpstr>
      <vt:lpstr>/Apakah harga akan berbeda dari perusahaan airline yang dipilih?</vt:lpstr>
      <vt:lpstr>/Apakah harga tiket dipengaruhi oleh jarak booking dengan departur penerbangan?</vt:lpstr>
      <vt:lpstr>/Apakah harga tiket dipengaruhi oleh jarak booking dengan departur penerbangan?</vt:lpstr>
      <vt:lpstr>/Apakah harga tiket dipengaruhi oleh jarak booking dengan departur penerbangan?</vt:lpstr>
      <vt:lpstr>/Apakah banyaknya pemberhentian pada setiap penerbangan mempengaruhi harga tiket?</vt:lpstr>
      <vt:lpstr>/Apakah banyaknya pemberhentian pada setiap penerbangan mempengaruhi harga tiket?</vt:lpstr>
      <vt:lpstr>/Apakah banyaknya pemberhentian pada setiap penerbangan mempengaruhi harga tiket?</vt:lpstr>
      <vt:lpstr>/Apakah durasi dari sebuah penerbangan mempengaruhi harga tiket?</vt:lpstr>
      <vt:lpstr>/Apakah durasi dari sebuah penerbangan mempengaruhi harga tiket?</vt:lpstr>
      <vt:lpstr>/Apakah asal kota dan destinasi penerbangan akan mempengaruhi harga penerbangan?</vt:lpstr>
      <vt:lpstr>&lt;Predictive Analysis&gt;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&lt;Thank you!&gt;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Presentation</dc:title>
  <dc:creator>Felix Tio</dc:creator>
  <cp:lastModifiedBy>Imanuel Tio</cp:lastModifiedBy>
  <cp:revision>22</cp:revision>
  <dcterms:modified xsi:type="dcterms:W3CDTF">2022-06-18T00:02:28Z</dcterms:modified>
</cp:coreProperties>
</file>