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0" r:id="rId6"/>
    <p:sldId id="271" r:id="rId7"/>
    <p:sldId id="272" r:id="rId8"/>
    <p:sldId id="273" r:id="rId9"/>
    <p:sldId id="274" r:id="rId10"/>
    <p:sldId id="260" r:id="rId11"/>
    <p:sldId id="261" r:id="rId12"/>
    <p:sldId id="262" r:id="rId13"/>
    <p:sldId id="275" r:id="rId14"/>
    <p:sldId id="276" r:id="rId15"/>
    <p:sldId id="277" r:id="rId16"/>
    <p:sldId id="278" r:id="rId17"/>
    <p:sldId id="279" r:id="rId18"/>
    <p:sldId id="263" r:id="rId19"/>
    <p:sldId id="264" r:id="rId20"/>
    <p:sldId id="287" r:id="rId21"/>
    <p:sldId id="265" r:id="rId22"/>
    <p:sldId id="266" r:id="rId23"/>
    <p:sldId id="267" r:id="rId24"/>
    <p:sldId id="288" r:id="rId25"/>
    <p:sldId id="280" r:id="rId26"/>
    <p:sldId id="281" r:id="rId27"/>
    <p:sldId id="282" r:id="rId28"/>
    <p:sldId id="283" r:id="rId29"/>
    <p:sldId id="285" r:id="rId30"/>
    <p:sldId id="289" r:id="rId31"/>
    <p:sldId id="290" r:id="rId32"/>
    <p:sldId id="291" r:id="rId33"/>
    <p:sldId id="292" r:id="rId34"/>
    <p:sldId id="268" r:id="rId35"/>
    <p:sldId id="286" r:id="rId36"/>
    <p:sldId id="26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64" autoAdjust="0"/>
  </p:normalViewPr>
  <p:slideViewPr>
    <p:cSldViewPr snapToGrid="0">
      <p:cViewPr varScale="1">
        <p:scale>
          <a:sx n="64" d="100"/>
          <a:sy n="64" d="100"/>
        </p:scale>
        <p:origin x="978" y="78"/>
      </p:cViewPr>
      <p:guideLst/>
    </p:cSldViewPr>
  </p:slideViewPr>
  <p:notesTextViewPr>
    <p:cViewPr>
      <p:scale>
        <a:sx n="1" d="1"/>
        <a:sy n="1" d="1"/>
      </p:scale>
      <p:origin x="0" y="0"/>
    </p:cViewPr>
  </p:notesTextViewPr>
  <p:sorterViewPr>
    <p:cViewPr>
      <p:scale>
        <a:sx n="100" d="100"/>
        <a:sy n="100" d="100"/>
      </p:scale>
      <p:origin x="0" y="-80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youtube/hvBOZQCvqac" TargetMode="External"/><Relationship Id="rId2" Type="http://schemas.openxmlformats.org/officeDocument/2006/relationships/hyperlink" Target="https://youtube/7WhnYwoBY24" TargetMode="External"/><Relationship Id="rId1" Type="http://schemas.openxmlformats.org/officeDocument/2006/relationships/slideLayout" Target="../slideLayouts/slideLayout2.xml"/><Relationship Id="rId4" Type="http://schemas.openxmlformats.org/officeDocument/2006/relationships/hyperlink" Target="https://youtube/IcDKYxPH7zw"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2776" y="4597824"/>
            <a:ext cx="7766936" cy="1646302"/>
          </a:xfrm>
        </p:spPr>
        <p:txBody>
          <a:bodyPr/>
          <a:lstStyle/>
          <a:p>
            <a:r>
              <a:rPr lang="en-US" dirty="0"/>
              <a:t>OOPS 1</a:t>
            </a:r>
          </a:p>
        </p:txBody>
      </p:sp>
      <p:sp>
        <p:nvSpPr>
          <p:cNvPr id="3" name="Subtitle 2"/>
          <p:cNvSpPr>
            <a:spLocks noGrp="1"/>
          </p:cNvSpPr>
          <p:nvPr>
            <p:ph type="subTitle" idx="1"/>
          </p:nvPr>
        </p:nvSpPr>
        <p:spPr/>
        <p:txBody>
          <a:bodyPr/>
          <a:lstStyle/>
          <a:p>
            <a:r>
              <a:rPr lang="en-US" dirty="0"/>
              <a:t>CLASSES AND OBJECTS: ENCAPSULATION 1</a:t>
            </a:r>
          </a:p>
          <a:p>
            <a:r>
              <a:rPr lang="en-US" dirty="0"/>
              <a:t>LECTURE 1</a:t>
            </a:r>
          </a:p>
        </p:txBody>
      </p:sp>
      <p:sp>
        <p:nvSpPr>
          <p:cNvPr id="8" name="TextBox 7"/>
          <p:cNvSpPr txBox="1"/>
          <p:nvPr/>
        </p:nvSpPr>
        <p:spPr>
          <a:xfrm>
            <a:off x="9005455" y="5694218"/>
            <a:ext cx="2133600" cy="923330"/>
          </a:xfrm>
          <a:prstGeom prst="rect">
            <a:avLst/>
          </a:prstGeom>
          <a:noFill/>
        </p:spPr>
        <p:txBody>
          <a:bodyPr wrap="square" rtlCol="0">
            <a:spAutoFit/>
          </a:bodyPr>
          <a:lstStyle/>
          <a:p>
            <a:r>
              <a:rPr lang="en-US" dirty="0"/>
              <a:t>ANURADHA SAHU</a:t>
            </a:r>
          </a:p>
          <a:p>
            <a:endParaRPr lang="en-US" dirty="0"/>
          </a:p>
          <a:p>
            <a:r>
              <a:rPr lang="en-US" dirty="0"/>
              <a:t>SENIOR FACULTY</a:t>
            </a:r>
          </a:p>
        </p:txBody>
      </p:sp>
    </p:spTree>
    <p:extLst>
      <p:ext uri="{BB962C8B-B14F-4D97-AF65-F5344CB8AC3E}">
        <p14:creationId xmlns:p14="http://schemas.microsoft.com/office/powerpoint/2010/main" val="39694707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p>
        </p:txBody>
      </p:sp>
      <p:sp>
        <p:nvSpPr>
          <p:cNvPr id="3" name="Content Placeholder 2"/>
          <p:cNvSpPr>
            <a:spLocks noGrp="1"/>
          </p:cNvSpPr>
          <p:nvPr>
            <p:ph idx="1"/>
          </p:nvPr>
        </p:nvSpPr>
        <p:spPr/>
        <p:txBody>
          <a:bodyPr>
            <a:normAutofit/>
          </a:bodyPr>
          <a:lstStyle/>
          <a:p>
            <a:r>
              <a:rPr lang="en-US" sz="2000" dirty="0"/>
              <a:t>Member of the JAVA class.</a:t>
            </a:r>
          </a:p>
          <a:p>
            <a:r>
              <a:rPr lang="en-US" sz="2000" dirty="0"/>
              <a:t>Each object has an</a:t>
            </a:r>
          </a:p>
          <a:p>
            <a:r>
              <a:rPr lang="en-US" sz="2000" dirty="0"/>
              <a:t>State: What the objects have: Student have first name, last name and age.</a:t>
            </a:r>
          </a:p>
          <a:p>
            <a:r>
              <a:rPr lang="en-US" sz="2000" dirty="0"/>
              <a:t>Behavior: What the objects do: Student attend the course JAVA.</a:t>
            </a:r>
          </a:p>
          <a:p>
            <a:r>
              <a:rPr lang="en-US" sz="2000" dirty="0"/>
              <a:t>Identity:  What makes them unique: Student have student id number or an email which is unique.</a:t>
            </a:r>
          </a:p>
          <a:p>
            <a:r>
              <a:rPr lang="en-US" sz="2000" dirty="0"/>
              <a:t>An object is created using the “new” keyword.</a:t>
            </a:r>
          </a:p>
        </p:txBody>
      </p:sp>
    </p:spTree>
    <p:extLst>
      <p:ext uri="{BB962C8B-B14F-4D97-AF65-F5344CB8AC3E}">
        <p14:creationId xmlns:p14="http://schemas.microsoft.com/office/powerpoint/2010/main" val="4120247596"/>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AND EXAMPLE:</a:t>
            </a:r>
          </a:p>
        </p:txBody>
      </p:sp>
      <p:sp>
        <p:nvSpPr>
          <p:cNvPr id="3" name="Content Placeholder 2"/>
          <p:cNvSpPr>
            <a:spLocks noGrp="1"/>
          </p:cNvSpPr>
          <p:nvPr>
            <p:ph idx="1"/>
          </p:nvPr>
        </p:nvSpPr>
        <p:spPr/>
        <p:txBody>
          <a:bodyPr>
            <a:normAutofit/>
          </a:bodyPr>
          <a:lstStyle/>
          <a:p>
            <a:r>
              <a:rPr lang="en-US" sz="2000" dirty="0"/>
              <a:t>Syntax:</a:t>
            </a:r>
          </a:p>
          <a:p>
            <a:endParaRPr lang="en-US" sz="2000" dirty="0"/>
          </a:p>
          <a:p>
            <a:r>
              <a:rPr lang="en-US" sz="2000" dirty="0"/>
              <a:t>&lt;class_name&gt; object_name = new &lt;class_name&gt;();</a:t>
            </a:r>
          </a:p>
          <a:p>
            <a:endParaRPr lang="en-US" sz="2000" dirty="0"/>
          </a:p>
          <a:p>
            <a:r>
              <a:rPr lang="en-US" sz="2000" dirty="0"/>
              <a:t>Example:</a:t>
            </a:r>
          </a:p>
          <a:p>
            <a:endParaRPr lang="en-US" sz="2000" dirty="0"/>
          </a:p>
          <a:p>
            <a:r>
              <a:rPr lang="en-US" sz="2000" dirty="0"/>
              <a:t>Student st = new Student();</a:t>
            </a:r>
          </a:p>
        </p:txBody>
      </p:sp>
    </p:spTree>
    <p:extLst>
      <p:ext uri="{BB962C8B-B14F-4D97-AF65-F5344CB8AC3E}">
        <p14:creationId xmlns:p14="http://schemas.microsoft.com/office/powerpoint/2010/main" val="1565259606"/>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ACTIVITY-4</a:t>
            </a:r>
          </a:p>
        </p:txBody>
      </p:sp>
      <p:sp>
        <p:nvSpPr>
          <p:cNvPr id="3" name="Content Placeholder 2"/>
          <p:cNvSpPr>
            <a:spLocks noGrp="1"/>
          </p:cNvSpPr>
          <p:nvPr>
            <p:ph idx="1"/>
          </p:nvPr>
        </p:nvSpPr>
        <p:spPr/>
        <p:txBody>
          <a:bodyPr>
            <a:normAutofit/>
          </a:bodyPr>
          <a:lstStyle/>
          <a:p>
            <a:pPr marL="0" indent="0">
              <a:buNone/>
            </a:pPr>
            <a:endParaRPr lang="en-US" sz="2000" dirty="0"/>
          </a:p>
          <a:p>
            <a:r>
              <a:rPr lang="en-US" sz="2000" dirty="0"/>
              <a:t>Create an object of the class Employee.</a:t>
            </a:r>
          </a:p>
          <a:p>
            <a:pPr marL="0" indent="0">
              <a:buNone/>
            </a:pPr>
            <a:r>
              <a:rPr lang="en-US" sz="2000" dirty="0"/>
              <a:t>.</a:t>
            </a:r>
          </a:p>
        </p:txBody>
      </p:sp>
    </p:spTree>
    <p:extLst>
      <p:ext uri="{BB962C8B-B14F-4D97-AF65-F5344CB8AC3E}">
        <p14:creationId xmlns:p14="http://schemas.microsoft.com/office/powerpoint/2010/main" val="6912670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Employee e = new Employee();</a:t>
            </a:r>
          </a:p>
        </p:txBody>
      </p:sp>
    </p:spTree>
    <p:extLst>
      <p:ext uri="{BB962C8B-B14F-4D97-AF65-F5344CB8AC3E}">
        <p14:creationId xmlns:p14="http://schemas.microsoft.com/office/powerpoint/2010/main" val="6085818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ACTIVITY-5</a:t>
            </a:r>
          </a:p>
        </p:txBody>
      </p:sp>
      <p:sp>
        <p:nvSpPr>
          <p:cNvPr id="3" name="Content Placeholder 2"/>
          <p:cNvSpPr>
            <a:spLocks noGrp="1"/>
          </p:cNvSpPr>
          <p:nvPr>
            <p:ph idx="1"/>
          </p:nvPr>
        </p:nvSpPr>
        <p:spPr/>
        <p:txBody>
          <a:bodyPr/>
          <a:lstStyle/>
          <a:p>
            <a:r>
              <a:rPr lang="en-US" dirty="0"/>
              <a:t>Create an object of the class Person.</a:t>
            </a:r>
          </a:p>
        </p:txBody>
      </p:sp>
    </p:spTree>
    <p:extLst>
      <p:ext uri="{BB962C8B-B14F-4D97-AF65-F5344CB8AC3E}">
        <p14:creationId xmlns:p14="http://schemas.microsoft.com/office/powerpoint/2010/main" val="27416466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Person p = new Person();</a:t>
            </a:r>
          </a:p>
        </p:txBody>
      </p:sp>
    </p:spTree>
    <p:extLst>
      <p:ext uri="{BB962C8B-B14F-4D97-AF65-F5344CB8AC3E}">
        <p14:creationId xmlns:p14="http://schemas.microsoft.com/office/powerpoint/2010/main" val="3017920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ACTIVITY-6</a:t>
            </a:r>
          </a:p>
        </p:txBody>
      </p:sp>
      <p:sp>
        <p:nvSpPr>
          <p:cNvPr id="3" name="Content Placeholder 2"/>
          <p:cNvSpPr>
            <a:spLocks noGrp="1"/>
          </p:cNvSpPr>
          <p:nvPr>
            <p:ph idx="1"/>
          </p:nvPr>
        </p:nvSpPr>
        <p:spPr/>
        <p:txBody>
          <a:bodyPr/>
          <a:lstStyle/>
          <a:p>
            <a:r>
              <a:rPr lang="en-US" dirty="0"/>
              <a:t>Create an object of the class Vehicle</a:t>
            </a:r>
          </a:p>
        </p:txBody>
      </p:sp>
    </p:spTree>
    <p:extLst>
      <p:ext uri="{BB962C8B-B14F-4D97-AF65-F5344CB8AC3E}">
        <p14:creationId xmlns:p14="http://schemas.microsoft.com/office/powerpoint/2010/main" val="9254728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Vehicle v =new Vehicle();</a:t>
            </a:r>
          </a:p>
        </p:txBody>
      </p:sp>
    </p:spTree>
    <p:extLst>
      <p:ext uri="{BB962C8B-B14F-4D97-AF65-F5344CB8AC3E}">
        <p14:creationId xmlns:p14="http://schemas.microsoft.com/office/powerpoint/2010/main" val="23300546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VS OBJECTS</a:t>
            </a:r>
          </a:p>
        </p:txBody>
      </p:sp>
      <p:sp>
        <p:nvSpPr>
          <p:cNvPr id="3" name="Text Placeholder 2"/>
          <p:cNvSpPr>
            <a:spLocks noGrp="1"/>
          </p:cNvSpPr>
          <p:nvPr>
            <p:ph type="body" idx="1"/>
          </p:nvPr>
        </p:nvSpPr>
        <p:spPr/>
        <p:txBody>
          <a:bodyPr/>
          <a:lstStyle/>
          <a:p>
            <a:r>
              <a:rPr lang="en-US" dirty="0"/>
              <a:t>CLASSES</a:t>
            </a:r>
          </a:p>
        </p:txBody>
      </p:sp>
      <p:sp>
        <p:nvSpPr>
          <p:cNvPr id="4" name="Content Placeholder 3"/>
          <p:cNvSpPr>
            <a:spLocks noGrp="1"/>
          </p:cNvSpPr>
          <p:nvPr>
            <p:ph sz="half" idx="2"/>
          </p:nvPr>
        </p:nvSpPr>
        <p:spPr/>
        <p:txBody>
          <a:bodyPr>
            <a:normAutofit/>
          </a:bodyPr>
          <a:lstStyle/>
          <a:p>
            <a:endParaRPr lang="en-US" sz="2000" dirty="0"/>
          </a:p>
          <a:p>
            <a:endParaRPr lang="en-US" sz="2000" dirty="0"/>
          </a:p>
          <a:p>
            <a:r>
              <a:rPr lang="en-US" sz="2000" dirty="0"/>
              <a:t>Template for creating objects.</a:t>
            </a:r>
          </a:p>
          <a:p>
            <a:r>
              <a:rPr lang="en-US" sz="2000" dirty="0"/>
              <a:t>It does not allocate memory space.</a:t>
            </a:r>
          </a:p>
          <a:p>
            <a:r>
              <a:rPr lang="en-US" sz="2000" dirty="0"/>
              <a:t>Declare class only once.</a:t>
            </a:r>
          </a:p>
        </p:txBody>
      </p:sp>
      <p:sp>
        <p:nvSpPr>
          <p:cNvPr id="5" name="Text Placeholder 4"/>
          <p:cNvSpPr>
            <a:spLocks noGrp="1"/>
          </p:cNvSpPr>
          <p:nvPr>
            <p:ph type="body" sz="quarter" idx="3"/>
          </p:nvPr>
        </p:nvSpPr>
        <p:spPr/>
        <p:txBody>
          <a:bodyPr/>
          <a:lstStyle/>
          <a:p>
            <a:r>
              <a:rPr lang="en-US" dirty="0"/>
              <a:t>OBJECTS</a:t>
            </a:r>
          </a:p>
        </p:txBody>
      </p:sp>
      <p:sp>
        <p:nvSpPr>
          <p:cNvPr id="6" name="Content Placeholder 5"/>
          <p:cNvSpPr>
            <a:spLocks noGrp="1"/>
          </p:cNvSpPr>
          <p:nvPr>
            <p:ph sz="quarter" idx="4"/>
          </p:nvPr>
        </p:nvSpPr>
        <p:spPr/>
        <p:txBody>
          <a:bodyPr>
            <a:normAutofit/>
          </a:bodyPr>
          <a:lstStyle/>
          <a:p>
            <a:endParaRPr lang="en-US" sz="2000" dirty="0"/>
          </a:p>
          <a:p>
            <a:endParaRPr lang="en-US" sz="2000" dirty="0"/>
          </a:p>
          <a:p>
            <a:r>
              <a:rPr lang="en-US" sz="2000" dirty="0"/>
              <a:t>Instance of the class.</a:t>
            </a:r>
          </a:p>
          <a:p>
            <a:r>
              <a:rPr lang="en-US" sz="2000" dirty="0"/>
              <a:t>It allocates memory space.</a:t>
            </a:r>
          </a:p>
          <a:p>
            <a:r>
              <a:rPr lang="en-US" sz="2000" dirty="0"/>
              <a:t>It can create more than one objects.</a:t>
            </a:r>
          </a:p>
        </p:txBody>
      </p:sp>
    </p:spTree>
    <p:extLst>
      <p:ext uri="{BB962C8B-B14F-4D97-AF65-F5344CB8AC3E}">
        <p14:creationId xmlns:p14="http://schemas.microsoft.com/office/powerpoint/2010/main" val="40213257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INSTANCE?</a:t>
            </a:r>
          </a:p>
        </p:txBody>
      </p:sp>
      <p:sp>
        <p:nvSpPr>
          <p:cNvPr id="3" name="Content Placeholder 2"/>
          <p:cNvSpPr>
            <a:spLocks noGrp="1"/>
          </p:cNvSpPr>
          <p:nvPr>
            <p:ph idx="1"/>
          </p:nvPr>
        </p:nvSpPr>
        <p:spPr/>
        <p:txBody>
          <a:bodyPr>
            <a:normAutofit/>
          </a:bodyPr>
          <a:lstStyle/>
          <a:p>
            <a:r>
              <a:rPr lang="en-US" sz="2000" dirty="0"/>
              <a:t>The word “instance” is used </a:t>
            </a:r>
          </a:p>
          <a:p>
            <a:r>
              <a:rPr lang="en-US" sz="2000" dirty="0"/>
              <a:t>when referring to the specific object of a specific type.</a:t>
            </a:r>
          </a:p>
          <a:p>
            <a:r>
              <a:rPr lang="en-US" sz="2000" dirty="0"/>
              <a:t>But when talking about objects in general.</a:t>
            </a:r>
          </a:p>
          <a:p>
            <a:r>
              <a:rPr lang="en-US" sz="2000" dirty="0"/>
              <a:t>I would say “objects rather than “instance”.</a:t>
            </a:r>
          </a:p>
          <a:p>
            <a:endParaRPr lang="en-US" sz="2000" dirty="0"/>
          </a:p>
          <a:p>
            <a:r>
              <a:rPr lang="en-US" sz="2000" dirty="0"/>
              <a:t>For example:</a:t>
            </a:r>
          </a:p>
          <a:p>
            <a:endParaRPr lang="en-US" sz="2000" dirty="0"/>
          </a:p>
          <a:p>
            <a:r>
              <a:rPr lang="en-US" sz="2000" dirty="0"/>
              <a:t>Student st =new Student(); // instance of the class.</a:t>
            </a:r>
          </a:p>
        </p:txBody>
      </p:sp>
    </p:spTree>
    <p:extLst>
      <p:ext uri="{BB962C8B-B14F-4D97-AF65-F5344CB8AC3E}">
        <p14:creationId xmlns:p14="http://schemas.microsoft.com/office/powerpoint/2010/main" val="3474392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normAutofit/>
          </a:bodyPr>
          <a:lstStyle/>
          <a:p>
            <a:r>
              <a:rPr lang="en-US" sz="2000" dirty="0"/>
              <a:t>Group of objects.</a:t>
            </a:r>
          </a:p>
          <a:p>
            <a:r>
              <a:rPr lang="en-US" sz="2000" dirty="0"/>
              <a:t>Share common properties and methods.</a:t>
            </a:r>
          </a:p>
          <a:p>
            <a:r>
              <a:rPr lang="en-US" sz="2000" dirty="0"/>
              <a:t>class keyword  followed by &lt;class-name&gt;</a:t>
            </a:r>
          </a:p>
          <a:p>
            <a:r>
              <a:rPr lang="en-US" sz="2000" dirty="0"/>
              <a:t>class names should start with capital letter.</a:t>
            </a:r>
          </a:p>
          <a:p>
            <a:r>
              <a:rPr lang="en-US" sz="2000" u="sng" dirty="0"/>
              <a:t>Syntax</a:t>
            </a:r>
            <a:r>
              <a:rPr lang="en-US" sz="2000" dirty="0"/>
              <a:t>:</a:t>
            </a:r>
          </a:p>
          <a:p>
            <a:r>
              <a:rPr lang="en-US" sz="2000" dirty="0"/>
              <a:t>class &lt;class-name&gt; </a:t>
            </a:r>
          </a:p>
          <a:p>
            <a:r>
              <a:rPr lang="en-US" sz="2000" dirty="0"/>
              <a:t>{</a:t>
            </a:r>
          </a:p>
          <a:p>
            <a:r>
              <a:rPr lang="en-US" sz="2000" dirty="0"/>
              <a:t>  //body of the class</a:t>
            </a:r>
          </a:p>
          <a:p>
            <a:r>
              <a:rPr lang="en-US" sz="2000" dirty="0"/>
              <a:t>}</a:t>
            </a:r>
          </a:p>
          <a:p>
            <a:endParaRPr lang="en-US" sz="2000" dirty="0"/>
          </a:p>
        </p:txBody>
      </p:sp>
    </p:spTree>
    <p:extLst>
      <p:ext uri="{BB962C8B-B14F-4D97-AF65-F5344CB8AC3E}">
        <p14:creationId xmlns:p14="http://schemas.microsoft.com/office/powerpoint/2010/main" val="108972408"/>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Class is where you define the state and behavior of your program using fields and methods.</a:t>
            </a:r>
          </a:p>
          <a:p>
            <a:endParaRPr lang="en-US" dirty="0"/>
          </a:p>
          <a:p>
            <a:r>
              <a:rPr lang="en-US" dirty="0"/>
              <a:t>Instance of class is assigning tasks to those fields and methods.</a:t>
            </a:r>
          </a:p>
          <a:p>
            <a:endParaRPr lang="en-US" dirty="0"/>
          </a:p>
          <a:p>
            <a:r>
              <a:rPr lang="en-US" dirty="0"/>
              <a:t>Object is creating and instance of class using object variable.</a:t>
            </a:r>
          </a:p>
        </p:txBody>
      </p:sp>
    </p:spTree>
    <p:extLst>
      <p:ext uri="{BB962C8B-B14F-4D97-AF65-F5344CB8AC3E}">
        <p14:creationId xmlns:p14="http://schemas.microsoft.com/office/powerpoint/2010/main" val="3424105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sp>
        <p:nvSpPr>
          <p:cNvPr id="3" name="Content Placeholder 2"/>
          <p:cNvSpPr>
            <a:spLocks noGrp="1"/>
          </p:cNvSpPr>
          <p:nvPr>
            <p:ph idx="1"/>
          </p:nvPr>
        </p:nvSpPr>
        <p:spPr>
          <a:xfrm>
            <a:off x="677334" y="1645921"/>
            <a:ext cx="8596668" cy="4395442"/>
          </a:xfrm>
        </p:spPr>
        <p:txBody>
          <a:bodyPr/>
          <a:lstStyle/>
          <a:p>
            <a:r>
              <a:rPr lang="en-US" sz="2000" dirty="0"/>
              <a:t>The process of wrapping up of the data members and methods in a single unit is called Encapsulation</a:t>
            </a:r>
            <a:r>
              <a:rPr lang="en-US" dirty="0"/>
              <a:t>.</a:t>
            </a:r>
          </a:p>
          <a:p>
            <a:r>
              <a:rPr lang="en-US" dirty="0"/>
              <a:t>It help us to keep related fields and methods together which makes our code cleaner and easy to read.</a:t>
            </a:r>
          </a:p>
          <a:p>
            <a:endParaRPr lang="en-US" dirty="0"/>
          </a:p>
        </p:txBody>
      </p:sp>
      <p:sp>
        <p:nvSpPr>
          <p:cNvPr id="4" name="Rounded Rectangle 3"/>
          <p:cNvSpPr/>
          <p:nvPr/>
        </p:nvSpPr>
        <p:spPr>
          <a:xfrm>
            <a:off x="2481943" y="3735977"/>
            <a:ext cx="1554480" cy="8882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Members</a:t>
            </a:r>
          </a:p>
        </p:txBody>
      </p:sp>
      <p:sp>
        <p:nvSpPr>
          <p:cNvPr id="5" name="Rounded Rectangle 4"/>
          <p:cNvSpPr/>
          <p:nvPr/>
        </p:nvSpPr>
        <p:spPr>
          <a:xfrm>
            <a:off x="5212081" y="3762104"/>
            <a:ext cx="1515290" cy="8882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sp>
        <p:nvSpPr>
          <p:cNvPr id="6" name="Oval 5"/>
          <p:cNvSpPr/>
          <p:nvPr/>
        </p:nvSpPr>
        <p:spPr>
          <a:xfrm>
            <a:off x="4297678" y="3879668"/>
            <a:ext cx="705396" cy="600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9" name="Rounded Rectangle 8"/>
          <p:cNvSpPr/>
          <p:nvPr/>
        </p:nvSpPr>
        <p:spPr>
          <a:xfrm>
            <a:off x="3298372" y="5814286"/>
            <a:ext cx="3161211" cy="822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ENCAPSULATION</a:t>
            </a:r>
          </a:p>
        </p:txBody>
      </p:sp>
      <p:sp>
        <p:nvSpPr>
          <p:cNvPr id="11" name="Down Arrow 10"/>
          <p:cNvSpPr/>
          <p:nvPr/>
        </p:nvSpPr>
        <p:spPr>
          <a:xfrm>
            <a:off x="4036423" y="4624251"/>
            <a:ext cx="1397724" cy="1176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43659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LINK</a:t>
            </a:r>
          </a:p>
        </p:txBody>
      </p:sp>
      <p:sp>
        <p:nvSpPr>
          <p:cNvPr id="3" name="Content Placeholder 2"/>
          <p:cNvSpPr>
            <a:spLocks noGrp="1"/>
          </p:cNvSpPr>
          <p:nvPr>
            <p:ph idx="1"/>
          </p:nvPr>
        </p:nvSpPr>
        <p:spPr/>
        <p:txBody>
          <a:bodyPr/>
          <a:lstStyle/>
          <a:p>
            <a:r>
              <a:rPr lang="en-US" dirty="0"/>
              <a:t>For class and object:</a:t>
            </a:r>
          </a:p>
          <a:p>
            <a:r>
              <a:rPr lang="en-US" dirty="0">
                <a:hlinkClick r:id="rId2"/>
              </a:rPr>
              <a:t>https://youtube/7WhnYwoBY24</a:t>
            </a:r>
            <a:endParaRPr lang="en-US" dirty="0"/>
          </a:p>
          <a:p>
            <a:endParaRPr lang="en-US" dirty="0"/>
          </a:p>
          <a:p>
            <a:r>
              <a:rPr lang="en-US" dirty="0"/>
              <a:t>Is Java pure OOP language?</a:t>
            </a:r>
          </a:p>
          <a:p>
            <a:r>
              <a:rPr lang="en-US" dirty="0">
                <a:hlinkClick r:id="rId3"/>
              </a:rPr>
              <a:t>https://youtube/hvBOZQCvqac</a:t>
            </a:r>
            <a:endParaRPr lang="en-US" dirty="0"/>
          </a:p>
          <a:p>
            <a:endParaRPr lang="en-US" dirty="0"/>
          </a:p>
          <a:p>
            <a:r>
              <a:rPr lang="en-US" dirty="0"/>
              <a:t>Why we need OOP?</a:t>
            </a:r>
          </a:p>
          <a:p>
            <a:r>
              <a:rPr lang="en-US" dirty="0">
                <a:hlinkClick r:id="rId4"/>
              </a:rPr>
              <a:t>https://youtube/IcDKYxPH7zw</a:t>
            </a:r>
            <a:endParaRPr lang="en-US" dirty="0"/>
          </a:p>
          <a:p>
            <a:endParaRPr lang="en-US" dirty="0"/>
          </a:p>
        </p:txBody>
      </p:sp>
    </p:spTree>
    <p:extLst>
      <p:ext uri="{BB962C8B-B14F-4D97-AF65-F5344CB8AC3E}">
        <p14:creationId xmlns:p14="http://schemas.microsoft.com/office/powerpoint/2010/main" val="282803877"/>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 QUESTIONS</a:t>
            </a:r>
          </a:p>
        </p:txBody>
      </p:sp>
      <p:sp>
        <p:nvSpPr>
          <p:cNvPr id="3" name="Content Placeholder 2"/>
          <p:cNvSpPr>
            <a:spLocks noGrp="1"/>
          </p:cNvSpPr>
          <p:nvPr>
            <p:ph idx="1"/>
          </p:nvPr>
        </p:nvSpPr>
        <p:spPr/>
        <p:txBody>
          <a:bodyPr>
            <a:normAutofit/>
          </a:bodyPr>
          <a:lstStyle/>
          <a:p>
            <a:r>
              <a:rPr lang="en-US" sz="2000" dirty="0"/>
              <a:t>What is JAVA and its features?</a:t>
            </a:r>
          </a:p>
          <a:p>
            <a:r>
              <a:rPr lang="en-US" sz="2000" dirty="0"/>
              <a:t>What is class and objects? Give an example.</a:t>
            </a:r>
          </a:p>
          <a:p>
            <a:r>
              <a:rPr lang="en-US" sz="2000" dirty="0"/>
              <a:t>What is OOPs?</a:t>
            </a:r>
          </a:p>
          <a:p>
            <a:r>
              <a:rPr lang="en-US" sz="2000" dirty="0"/>
              <a:t>Why do we need Oops?</a:t>
            </a:r>
          </a:p>
          <a:p>
            <a:r>
              <a:rPr lang="en-US" sz="2000" dirty="0"/>
              <a:t>Difference between JDK,JVM and JRE?</a:t>
            </a:r>
          </a:p>
          <a:p>
            <a:r>
              <a:rPr lang="en-US" sz="2000" dirty="0"/>
              <a:t>Difference between class and objects?</a:t>
            </a:r>
          </a:p>
          <a:p>
            <a:r>
              <a:rPr lang="en-US" sz="2000" dirty="0"/>
              <a:t>Why is JAVA platform independent language?</a:t>
            </a:r>
          </a:p>
          <a:p>
            <a:r>
              <a:rPr lang="en-US" sz="2000" dirty="0"/>
              <a:t>Why is JAVA not a pure object oriented language?</a:t>
            </a:r>
          </a:p>
          <a:p>
            <a:r>
              <a:rPr lang="en-US" sz="2000" dirty="0"/>
              <a:t>What do you mean by encapsulation? Why we need it?</a:t>
            </a:r>
          </a:p>
        </p:txBody>
      </p:sp>
    </p:spTree>
    <p:extLst>
      <p:ext uri="{BB962C8B-B14F-4D97-AF65-F5344CB8AC3E}">
        <p14:creationId xmlns:p14="http://schemas.microsoft.com/office/powerpoint/2010/main" val="154178507"/>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F91FA-DACF-6852-45D2-5E217C56A6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4D0386-8F10-B6DC-E055-B24CF8B7D131}"/>
              </a:ext>
            </a:extLst>
          </p:cNvPr>
          <p:cNvSpPr>
            <a:spLocks noGrp="1"/>
          </p:cNvSpPr>
          <p:nvPr>
            <p:ph idx="1"/>
          </p:nvPr>
        </p:nvSpPr>
        <p:spPr/>
        <p:txBody>
          <a:bodyPr/>
          <a:lstStyle/>
          <a:p>
            <a:endParaRPr lang="en-US" dirty="0"/>
          </a:p>
          <a:p>
            <a:r>
              <a:rPr lang="en-US" dirty="0"/>
              <a:t>Explain public static void main(String[] args).</a:t>
            </a:r>
          </a:p>
          <a:p>
            <a:endParaRPr lang="en-US" dirty="0"/>
          </a:p>
          <a:p>
            <a:r>
              <a:rPr lang="en-US" dirty="0"/>
              <a:t>What are the types of access modifiers?</a:t>
            </a:r>
          </a:p>
          <a:p>
            <a:endParaRPr lang="en-US" dirty="0"/>
          </a:p>
          <a:p>
            <a:r>
              <a:rPr lang="en-US" dirty="0"/>
              <a:t>Difference between reference variable , class variable ,object variable.</a:t>
            </a:r>
          </a:p>
        </p:txBody>
      </p:sp>
    </p:spTree>
    <p:extLst>
      <p:ext uri="{BB962C8B-B14F-4D97-AF65-F5344CB8AC3E}">
        <p14:creationId xmlns:p14="http://schemas.microsoft.com/office/powerpoint/2010/main" val="2889242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slides</a:t>
            </a:r>
          </a:p>
        </p:txBody>
      </p:sp>
      <p:sp>
        <p:nvSpPr>
          <p:cNvPr id="3" name="Content Placeholder 2"/>
          <p:cNvSpPr>
            <a:spLocks noGrp="1"/>
          </p:cNvSpPr>
          <p:nvPr>
            <p:ph idx="1"/>
          </p:nvPr>
        </p:nvSpPr>
        <p:spPr>
          <a:xfrm>
            <a:off x="677334" y="1930399"/>
            <a:ext cx="8596668" cy="4110963"/>
          </a:xfrm>
        </p:spPr>
        <p:txBody>
          <a:bodyPr/>
          <a:lstStyle/>
          <a:p>
            <a:r>
              <a:rPr lang="en-US" dirty="0"/>
              <a:t>1) </a:t>
            </a:r>
            <a:r>
              <a:rPr lang="en-US" sz="1600" dirty="0"/>
              <a:t>Java is widely used object-oriented programming language and software            	platform that runs on billion devices., including notebook computers,mobile      	devices, gaming consoles, medical devices. It was developed by James       	Gosling (Sun microsystem) in 1995 acquired by Oracle .</a:t>
            </a:r>
          </a:p>
          <a:p>
            <a:pPr lvl="1"/>
            <a:r>
              <a:rPr lang="en-US" dirty="0"/>
              <a:t>Features of Java:</a:t>
            </a:r>
          </a:p>
          <a:p>
            <a:pPr lvl="1"/>
            <a:endParaRPr lang="en-US" dirty="0"/>
          </a:p>
        </p:txBody>
      </p:sp>
      <p:pic>
        <p:nvPicPr>
          <p:cNvPr id="4" name="Picture 3"/>
          <p:cNvPicPr>
            <a:picLocks noChangeAspect="1"/>
          </p:cNvPicPr>
          <p:nvPr/>
        </p:nvPicPr>
        <p:blipFill>
          <a:blip r:embed="rId2"/>
          <a:stretch>
            <a:fillRect/>
          </a:stretch>
        </p:blipFill>
        <p:spPr>
          <a:xfrm>
            <a:off x="996315" y="3422467"/>
            <a:ext cx="7676630" cy="3019897"/>
          </a:xfrm>
          <a:prstGeom prst="rect">
            <a:avLst/>
          </a:prstGeom>
        </p:spPr>
      </p:pic>
    </p:spTree>
    <p:extLst>
      <p:ext uri="{BB962C8B-B14F-4D97-AF65-F5344CB8AC3E}">
        <p14:creationId xmlns:p14="http://schemas.microsoft.com/office/powerpoint/2010/main" val="365509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2) Refer slide.</a:t>
            </a:r>
          </a:p>
          <a:p>
            <a:pPr marL="0" indent="0">
              <a:buNone/>
            </a:pPr>
            <a:endParaRPr lang="en-US" dirty="0"/>
          </a:p>
          <a:p>
            <a:pPr marL="0" indent="0">
              <a:buNone/>
            </a:pPr>
            <a:r>
              <a:rPr lang="en-US" dirty="0"/>
              <a:t>3</a:t>
            </a:r>
            <a:r>
              <a:rPr lang="en-US" sz="1600" dirty="0"/>
              <a:t>) OOP stands for </a:t>
            </a:r>
            <a:r>
              <a:rPr lang="en-US" sz="1600" b="1" dirty="0"/>
              <a:t>Object-Oriented Programming</a:t>
            </a:r>
            <a:r>
              <a:rPr lang="en-US" sz="1600" dirty="0"/>
              <a:t>. Procedural programming is about writing procedures or methods that perform operations on the data, while object-oriented programming is about creating objects that contain both data and methods.</a:t>
            </a:r>
          </a:p>
          <a:p>
            <a:pPr marL="0" indent="0">
              <a:buNone/>
            </a:pPr>
            <a:endParaRPr lang="en-US" dirty="0"/>
          </a:p>
          <a:p>
            <a:pPr marL="0" indent="0">
              <a:buNone/>
            </a:pPr>
            <a:r>
              <a:rPr lang="en-US" dirty="0"/>
              <a:t>4) </a:t>
            </a:r>
            <a:r>
              <a:rPr lang="en-US" sz="1600" dirty="0"/>
              <a:t>OOP </a:t>
            </a:r>
            <a:r>
              <a:rPr lang="en-US" sz="1600" b="1" dirty="0"/>
              <a:t>helps to keep the Java code DRY "Don't Repeat Yourself", and makes the code easier to maintain, modify and debug</a:t>
            </a:r>
            <a:r>
              <a:rPr lang="en-US" sz="1600" dirty="0"/>
              <a:t>. OOP makes it possible to create full reusable applications with less code and shorter development time.</a:t>
            </a:r>
          </a:p>
        </p:txBody>
      </p:sp>
    </p:spTree>
    <p:extLst>
      <p:ext uri="{BB962C8B-B14F-4D97-AF65-F5344CB8AC3E}">
        <p14:creationId xmlns:p14="http://schemas.microsoft.com/office/powerpoint/2010/main" val="303831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5)</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764" y="1930400"/>
            <a:ext cx="8013238" cy="3874655"/>
          </a:xfrm>
          <a:prstGeom prst="rect">
            <a:avLst/>
          </a:prstGeom>
        </p:spPr>
      </p:pic>
    </p:spTree>
    <p:extLst>
      <p:ext uri="{BB962C8B-B14F-4D97-AF65-F5344CB8AC3E}">
        <p14:creationId xmlns:p14="http://schemas.microsoft.com/office/powerpoint/2010/main" val="199186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399"/>
            <a:ext cx="8596668" cy="4345709"/>
          </a:xfrm>
        </p:spPr>
      </p:pic>
    </p:spTree>
    <p:extLst>
      <p:ext uri="{BB962C8B-B14F-4D97-AF65-F5344CB8AC3E}">
        <p14:creationId xmlns:p14="http://schemas.microsoft.com/office/powerpoint/2010/main" val="38094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600" dirty="0"/>
              <a:t>6)Refer slide</a:t>
            </a:r>
          </a:p>
          <a:p>
            <a:endParaRPr lang="en-US" sz="1600" dirty="0"/>
          </a:p>
          <a:p>
            <a:r>
              <a:rPr lang="en-US" sz="1600" dirty="0"/>
              <a:t>7) JVM stands for Java Virtual Machine, it performs many functions such as loading, verifying, and executing the Java bytecode. It is considered the core of Java programming. It makes the Java platform independent.</a:t>
            </a:r>
          </a:p>
          <a:p>
            <a:endParaRPr lang="en-US" sz="1600" dirty="0"/>
          </a:p>
          <a:p>
            <a:r>
              <a:rPr lang="en-US" sz="1600" dirty="0"/>
              <a:t>8)Refer link given in the slide.</a:t>
            </a:r>
          </a:p>
          <a:p>
            <a:endParaRPr lang="en-US" sz="1600" dirty="0"/>
          </a:p>
          <a:p>
            <a:r>
              <a:rPr lang="en-US" sz="1600" dirty="0"/>
              <a:t>9)Refer  slides</a:t>
            </a:r>
          </a:p>
        </p:txBody>
      </p:sp>
    </p:spTree>
    <p:extLst>
      <p:ext uri="{BB962C8B-B14F-4D97-AF65-F5344CB8AC3E}">
        <p14:creationId xmlns:p14="http://schemas.microsoft.com/office/powerpoint/2010/main" val="251998489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br>
              <a:rPr lang="en-US" dirty="0"/>
            </a:br>
            <a:endParaRPr lang="en-US" dirty="0"/>
          </a:p>
        </p:txBody>
      </p:sp>
      <p:sp>
        <p:nvSpPr>
          <p:cNvPr id="3" name="Content Placeholder 2"/>
          <p:cNvSpPr>
            <a:spLocks noGrp="1"/>
          </p:cNvSpPr>
          <p:nvPr>
            <p:ph idx="1"/>
          </p:nvPr>
        </p:nvSpPr>
        <p:spPr/>
        <p:txBody>
          <a:bodyPr>
            <a:normAutofit/>
          </a:bodyPr>
          <a:lstStyle/>
          <a:p>
            <a:r>
              <a:rPr lang="en-US" sz="2000" dirty="0"/>
              <a:t>//A simple class name student</a:t>
            </a:r>
          </a:p>
          <a:p>
            <a:r>
              <a:rPr lang="en-US" sz="2000" dirty="0"/>
              <a:t>class Student</a:t>
            </a:r>
          </a:p>
          <a:p>
            <a:r>
              <a:rPr lang="en-US" sz="2000" dirty="0"/>
              <a:t>{</a:t>
            </a:r>
          </a:p>
          <a:p>
            <a:r>
              <a:rPr lang="en-US" sz="2000" dirty="0"/>
              <a:t> String name;</a:t>
            </a:r>
          </a:p>
          <a:p>
            <a:r>
              <a:rPr lang="en-US" sz="2000" dirty="0"/>
              <a:t> int id;</a:t>
            </a:r>
          </a:p>
          <a:p>
            <a:r>
              <a:rPr lang="en-US" sz="2000" dirty="0"/>
              <a:t>}</a:t>
            </a:r>
          </a:p>
        </p:txBody>
      </p:sp>
    </p:spTree>
    <p:extLst>
      <p:ext uri="{BB962C8B-B14F-4D97-AF65-F5344CB8AC3E}">
        <p14:creationId xmlns:p14="http://schemas.microsoft.com/office/powerpoint/2010/main" val="2569925251"/>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DDD9E-F887-95D2-7BD3-011769296E06}"/>
              </a:ext>
            </a:extLst>
          </p:cNvPr>
          <p:cNvSpPr>
            <a:spLocks noGrp="1"/>
          </p:cNvSpPr>
          <p:nvPr>
            <p:ph type="title"/>
          </p:nvPr>
        </p:nvSpPr>
        <p:spPr/>
        <p:txBody>
          <a:bodyPr/>
          <a:lstStyle/>
          <a:p>
            <a:endParaRPr lang="en-US"/>
          </a:p>
        </p:txBody>
      </p:sp>
      <p:pic>
        <p:nvPicPr>
          <p:cNvPr id="1026" name="Picture 2" descr="public static void main(String[] args) - Java main method">
            <a:extLst>
              <a:ext uri="{FF2B5EF4-FFF2-40B4-BE49-F238E27FC236}">
                <a16:creationId xmlns:a16="http://schemas.microsoft.com/office/drawing/2014/main" id="{3FDA40B2-4B2B-424E-6A30-E37D778D6F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930400"/>
            <a:ext cx="8596668" cy="43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697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23E1A-048C-DC6B-649F-49FB7A1AC9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A491A7-A38F-3C26-29D8-31BC0A4F4CF7}"/>
              </a:ext>
            </a:extLst>
          </p:cNvPr>
          <p:cNvSpPr>
            <a:spLocks noGrp="1"/>
          </p:cNvSpPr>
          <p:nvPr>
            <p:ph idx="1"/>
          </p:nvPr>
        </p:nvSpPr>
        <p:spPr/>
        <p:txBody>
          <a:bodyPr/>
          <a:lstStyle/>
          <a:p>
            <a:pPr algn="just"/>
            <a:r>
              <a:rPr lang="en-US" b="0" i="0" dirty="0">
                <a:solidFill>
                  <a:srgbClr val="333333"/>
                </a:solidFill>
                <a:effectLst/>
                <a:latin typeface="inter-regular"/>
              </a:rPr>
              <a:t>There are four types of Java access modifiers:</a:t>
            </a:r>
          </a:p>
          <a:p>
            <a:pPr algn="just">
              <a:buFont typeface="+mj-lt"/>
              <a:buAutoNum type="arabicPeriod"/>
            </a:pPr>
            <a:r>
              <a:rPr lang="en-US" b="1" i="0" dirty="0">
                <a:solidFill>
                  <a:srgbClr val="000000"/>
                </a:solidFill>
                <a:effectLst/>
                <a:latin typeface="inter-bold"/>
              </a:rPr>
              <a:t>Private</a:t>
            </a:r>
            <a:r>
              <a:rPr lang="en-US" b="0" i="0" dirty="0">
                <a:solidFill>
                  <a:srgbClr val="000000"/>
                </a:solidFill>
                <a:effectLst/>
                <a:latin typeface="inter-regular"/>
              </a:rPr>
              <a:t>: The access level of a private modifier is only within the class. It cannot be accessed from outside the class.</a:t>
            </a:r>
          </a:p>
          <a:p>
            <a:pPr algn="just">
              <a:buFont typeface="+mj-lt"/>
              <a:buAutoNum type="arabicPeriod"/>
            </a:pPr>
            <a:r>
              <a:rPr lang="en-US" b="1" i="0" dirty="0">
                <a:solidFill>
                  <a:srgbClr val="000000"/>
                </a:solidFill>
                <a:effectLst/>
                <a:latin typeface="inter-bold"/>
              </a:rPr>
              <a:t>Default</a:t>
            </a:r>
            <a:r>
              <a:rPr lang="en-US" b="0" i="0" dirty="0">
                <a:solidFill>
                  <a:srgbClr val="000000"/>
                </a:solidFill>
                <a:effectLst/>
                <a:latin typeface="inter-regular"/>
              </a:rPr>
              <a:t>: The access level of a default modifier is only within the package. It cannot be accessed from outside the package. If you do not specify any access level, it will be the default.</a:t>
            </a:r>
          </a:p>
          <a:p>
            <a:pPr algn="just">
              <a:buFont typeface="+mj-lt"/>
              <a:buAutoNum type="arabicPeriod"/>
            </a:pPr>
            <a:r>
              <a:rPr lang="en-US" b="1" i="0" dirty="0">
                <a:solidFill>
                  <a:srgbClr val="000000"/>
                </a:solidFill>
                <a:effectLst/>
                <a:latin typeface="inter-bold"/>
              </a:rPr>
              <a:t>Protected</a:t>
            </a:r>
            <a:r>
              <a:rPr lang="en-US" b="0" i="0" dirty="0">
                <a:solidFill>
                  <a:srgbClr val="000000"/>
                </a:solidFill>
                <a:effectLst/>
                <a:latin typeface="inter-regular"/>
              </a:rPr>
              <a:t>: The access level of a protected modifier is within the package and outside the package through child class. If you do not make the child class, it cannot be accessed from outside the package.</a:t>
            </a:r>
          </a:p>
          <a:p>
            <a:pPr algn="just">
              <a:buFont typeface="+mj-lt"/>
              <a:buAutoNum type="arabicPeriod"/>
            </a:pPr>
            <a:r>
              <a:rPr lang="en-US" b="1" i="0" dirty="0">
                <a:solidFill>
                  <a:srgbClr val="000000"/>
                </a:solidFill>
                <a:effectLst/>
                <a:latin typeface="inter-bold"/>
              </a:rPr>
              <a:t>Public</a:t>
            </a:r>
            <a:r>
              <a:rPr lang="en-US" b="0" i="0" dirty="0">
                <a:solidFill>
                  <a:srgbClr val="000000"/>
                </a:solidFill>
                <a:effectLst/>
                <a:latin typeface="inter-regular"/>
              </a:rPr>
              <a:t>: The access level of a public modifier is everywhere. It can be accessed from within the class, outside the class, within the package and outside the package.</a:t>
            </a:r>
          </a:p>
          <a:p>
            <a:endParaRPr lang="en-US" dirty="0"/>
          </a:p>
        </p:txBody>
      </p:sp>
    </p:spTree>
    <p:extLst>
      <p:ext uri="{BB962C8B-B14F-4D97-AF65-F5344CB8AC3E}">
        <p14:creationId xmlns:p14="http://schemas.microsoft.com/office/powerpoint/2010/main" val="493664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F24C9-065F-FB80-1622-090A2A0440D1}"/>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DF78082E-F806-D7A5-A1A2-CFE59405E1E2}"/>
              </a:ext>
            </a:extLst>
          </p:cNvPr>
          <p:cNvGraphicFramePr>
            <a:graphicFrameLocks noGrp="1"/>
          </p:cNvGraphicFramePr>
          <p:nvPr>
            <p:ph idx="1"/>
            <p:extLst>
              <p:ext uri="{D42A27DB-BD31-4B8C-83A1-F6EECF244321}">
                <p14:modId xmlns:p14="http://schemas.microsoft.com/office/powerpoint/2010/main" val="3485060959"/>
              </p:ext>
            </p:extLst>
          </p:nvPr>
        </p:nvGraphicFramePr>
        <p:xfrm>
          <a:off x="645806" y="1930400"/>
          <a:ext cx="8596668" cy="4318000"/>
        </p:xfrm>
        <a:graphic>
          <a:graphicData uri="http://schemas.openxmlformats.org/drawingml/2006/table">
            <a:tbl>
              <a:tblPr/>
              <a:tblGrid>
                <a:gridCol w="4016624">
                  <a:extLst>
                    <a:ext uri="{9D8B030D-6E8A-4147-A177-3AD203B41FA5}">
                      <a16:colId xmlns:a16="http://schemas.microsoft.com/office/drawing/2014/main" val="2776394943"/>
                    </a:ext>
                  </a:extLst>
                </a:gridCol>
                <a:gridCol w="4580044">
                  <a:extLst>
                    <a:ext uri="{9D8B030D-6E8A-4147-A177-3AD203B41FA5}">
                      <a16:colId xmlns:a16="http://schemas.microsoft.com/office/drawing/2014/main" val="48561326"/>
                    </a:ext>
                  </a:extLst>
                </a:gridCol>
              </a:tblGrid>
              <a:tr h="267515">
                <a:tc>
                  <a:txBody>
                    <a:bodyPr/>
                    <a:lstStyle/>
                    <a:p>
                      <a:pPr algn="ctr" fontAlgn="t"/>
                      <a:r>
                        <a:rPr lang="en-US" sz="1200">
                          <a:effectLst/>
                        </a:rPr>
                        <a:t>Instance variables</a:t>
                      </a:r>
                    </a:p>
                  </a:txBody>
                  <a:tcPr marL="31002" marR="31002" marT="31002" marB="310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a:effectLst/>
                        </a:rPr>
                        <a:t>Static (class) variables</a:t>
                      </a:r>
                    </a:p>
                  </a:txBody>
                  <a:tcPr marL="31002" marR="31002" marT="31002" marB="310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210851717"/>
                  </a:ext>
                </a:extLst>
              </a:tr>
              <a:tr h="799260">
                <a:tc>
                  <a:txBody>
                    <a:bodyPr/>
                    <a:lstStyle/>
                    <a:p>
                      <a:pPr fontAlgn="t"/>
                      <a:r>
                        <a:rPr lang="en-US" sz="1200">
                          <a:effectLst/>
                        </a:rPr>
                        <a:t>Instance variables are declared in a class, but outside a method, constructor or any block.</a:t>
                      </a:r>
                    </a:p>
                  </a:txBody>
                  <a:tcPr marL="31002" marR="31002" marT="31002" marB="310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Class variables also known as static variables are declared with the static keyword in a class, but outside a method, constructor or a block.</a:t>
                      </a:r>
                    </a:p>
                  </a:txBody>
                  <a:tcPr marL="31002" marR="31002" marT="31002" marB="310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419691"/>
                  </a:ext>
                </a:extLst>
              </a:tr>
              <a:tr h="799260">
                <a:tc>
                  <a:txBody>
                    <a:bodyPr/>
                    <a:lstStyle/>
                    <a:p>
                      <a:pPr fontAlgn="t"/>
                      <a:r>
                        <a:rPr lang="en-US" sz="1200">
                          <a:effectLst/>
                        </a:rPr>
                        <a:t>Instance variables are created when an object is created with the use of the keyword 'new' and destroyed when the object is destroyed.</a:t>
                      </a:r>
                    </a:p>
                  </a:txBody>
                  <a:tcPr marL="31002" marR="31002" marT="31002" marB="310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Static variables are created when the program starts and destroyed when the program stops.</a:t>
                      </a:r>
                    </a:p>
                  </a:txBody>
                  <a:tcPr marL="31002" marR="31002" marT="31002" marB="310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46104349"/>
                  </a:ext>
                </a:extLst>
              </a:tr>
              <a:tr h="1408864">
                <a:tc>
                  <a:txBody>
                    <a:bodyPr/>
                    <a:lstStyle/>
                    <a:p>
                      <a:pPr fontAlgn="t"/>
                      <a:r>
                        <a:rPr lang="en-US" sz="1200">
                          <a:effectLst/>
                        </a:rPr>
                        <a:t>Instance variables can be accessed directly by calling the variable name inside the class. However, within static methods (when instance variables are given accessibility), they should be called using the fully qualified name. </a:t>
                      </a:r>
                      <a:r>
                        <a:rPr lang="en-US" sz="1200" i="1">
                          <a:effectLst/>
                        </a:rPr>
                        <a:t>ObjectReference.VariableName</a:t>
                      </a:r>
                      <a:r>
                        <a:rPr lang="en-US" sz="1200">
                          <a:effectLst/>
                        </a:rPr>
                        <a:t>.</a:t>
                      </a:r>
                    </a:p>
                  </a:txBody>
                  <a:tcPr marL="31002" marR="31002" marT="31002" marB="310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Static variables can be accessed by calling with the class name </a:t>
                      </a:r>
                      <a:r>
                        <a:rPr lang="en-US" sz="1200" i="1">
                          <a:effectLst/>
                        </a:rPr>
                        <a:t>ClassName.VariableName</a:t>
                      </a:r>
                      <a:r>
                        <a:rPr lang="en-US" sz="1200">
                          <a:effectLst/>
                        </a:rPr>
                        <a:t>.</a:t>
                      </a:r>
                    </a:p>
                  </a:txBody>
                  <a:tcPr marL="31002" marR="31002" marT="31002" marB="310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50531607"/>
                  </a:ext>
                </a:extLst>
              </a:tr>
              <a:tr h="1043101">
                <a:tc>
                  <a:txBody>
                    <a:bodyPr/>
                    <a:lstStyle/>
                    <a:p>
                      <a:pPr fontAlgn="t"/>
                      <a:r>
                        <a:rPr lang="en-US" sz="1200">
                          <a:effectLst/>
                        </a:rPr>
                        <a:t>Instance variables hold values that must be referenced by more than one method, constructor or block, or essential parts of an object's state that must be present throughout the class.</a:t>
                      </a:r>
                    </a:p>
                  </a:txBody>
                  <a:tcPr marL="31002" marR="31002" marT="31002" marB="310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rPr>
                        <a:t>There would only be one copy of each class variable per class, regardless of how many objects are created from it.</a:t>
                      </a:r>
                    </a:p>
                  </a:txBody>
                  <a:tcPr marL="31002" marR="31002" marT="31002" marB="310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63997616"/>
                  </a:ext>
                </a:extLst>
              </a:tr>
            </a:tbl>
          </a:graphicData>
        </a:graphic>
      </p:graphicFrame>
    </p:spTree>
    <p:extLst>
      <p:ext uri="{BB962C8B-B14F-4D97-AF65-F5344CB8AC3E}">
        <p14:creationId xmlns:p14="http://schemas.microsoft.com/office/powerpoint/2010/main" val="1789000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506A-E3EA-E405-7D8C-43E0C158BB8C}"/>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A38C6607-EE63-5A1C-E4FC-23694E238CC1}"/>
              </a:ext>
            </a:extLst>
          </p:cNvPr>
          <p:cNvGraphicFramePr>
            <a:graphicFrameLocks noGrp="1"/>
          </p:cNvGraphicFramePr>
          <p:nvPr>
            <p:ph idx="1"/>
            <p:extLst>
              <p:ext uri="{D42A27DB-BD31-4B8C-83A1-F6EECF244321}">
                <p14:modId xmlns:p14="http://schemas.microsoft.com/office/powerpoint/2010/main" val="1514164638"/>
              </p:ext>
            </p:extLst>
          </p:nvPr>
        </p:nvGraphicFramePr>
        <p:xfrm>
          <a:off x="677334" y="1930400"/>
          <a:ext cx="8596668" cy="4169312"/>
        </p:xfrm>
        <a:graphic>
          <a:graphicData uri="http://schemas.openxmlformats.org/drawingml/2006/table">
            <a:tbl>
              <a:tblPr/>
              <a:tblGrid>
                <a:gridCol w="4298334">
                  <a:extLst>
                    <a:ext uri="{9D8B030D-6E8A-4147-A177-3AD203B41FA5}">
                      <a16:colId xmlns:a16="http://schemas.microsoft.com/office/drawing/2014/main" val="1618477657"/>
                    </a:ext>
                  </a:extLst>
                </a:gridCol>
                <a:gridCol w="4298334">
                  <a:extLst>
                    <a:ext uri="{9D8B030D-6E8A-4147-A177-3AD203B41FA5}">
                      <a16:colId xmlns:a16="http://schemas.microsoft.com/office/drawing/2014/main" val="2866944559"/>
                    </a:ext>
                  </a:extLst>
                </a:gridCol>
              </a:tblGrid>
              <a:tr h="207060">
                <a:tc>
                  <a:txBody>
                    <a:bodyPr/>
                    <a:lstStyle/>
                    <a:p>
                      <a:pPr algn="l"/>
                      <a:r>
                        <a:rPr lang="en-US" sz="1200" b="1">
                          <a:effectLst/>
                        </a:rPr>
                        <a:t>Instance Variable</a:t>
                      </a:r>
                    </a:p>
                  </a:txBody>
                  <a:tcPr marL="34905" marR="34905" marT="34905" marB="34905" anchor="ctr">
                    <a:lnL w="12700" cap="flat" cmpd="sng" algn="ctr">
                      <a:solidFill>
                        <a:srgbClr val="981C27"/>
                      </a:solidFill>
                      <a:prstDash val="solid"/>
                      <a:round/>
                      <a:headEnd type="none" w="med" len="med"/>
                      <a:tailEnd type="none" w="med" len="med"/>
                    </a:lnL>
                    <a:lnR w="12700" cap="flat" cmpd="sng" algn="ctr">
                      <a:solidFill>
                        <a:srgbClr val="882027"/>
                      </a:solidFill>
                      <a:prstDash val="solid"/>
                      <a:round/>
                      <a:headEnd type="none" w="med" len="med"/>
                      <a:tailEnd type="none" w="med" len="med"/>
                    </a:lnR>
                    <a:lnT w="12700" cap="flat" cmpd="sng" algn="ctr">
                      <a:solidFill>
                        <a:srgbClr val="981C27"/>
                      </a:solidFill>
                      <a:prstDash val="solid"/>
                      <a:round/>
                      <a:headEnd type="none" w="med" len="med"/>
                      <a:tailEnd type="none" w="med" len="med"/>
                    </a:lnT>
                    <a:lnB w="12700" cap="flat" cmpd="sng" algn="ctr">
                      <a:solidFill>
                        <a:srgbClr val="182127"/>
                      </a:solidFill>
                      <a:prstDash val="solid"/>
                      <a:round/>
                      <a:headEnd type="none" w="med" len="med"/>
                      <a:tailEnd type="none" w="med" len="med"/>
                    </a:lnB>
                  </a:tcPr>
                </a:tc>
                <a:tc>
                  <a:txBody>
                    <a:bodyPr/>
                    <a:lstStyle/>
                    <a:p>
                      <a:pPr algn="l"/>
                      <a:r>
                        <a:rPr lang="en-US" sz="1200" b="1">
                          <a:effectLst/>
                        </a:rPr>
                        <a:t>Reference Variable</a:t>
                      </a:r>
                    </a:p>
                  </a:txBody>
                  <a:tcPr marL="34905" marR="34905" marT="34905" marB="34905" anchor="ctr">
                    <a:lnL w="12700" cap="flat" cmpd="sng" algn="ctr">
                      <a:solidFill>
                        <a:srgbClr val="882027"/>
                      </a:solidFill>
                      <a:prstDash val="solid"/>
                      <a:round/>
                      <a:headEnd type="none" w="med" len="med"/>
                      <a:tailEnd type="none" w="med" len="med"/>
                    </a:lnL>
                    <a:lnR w="9525" cap="flat" cmpd="sng" algn="ctr">
                      <a:solidFill>
                        <a:srgbClr val="882027"/>
                      </a:solidFill>
                      <a:prstDash val="solid"/>
                      <a:round/>
                      <a:headEnd type="none" w="med" len="med"/>
                      <a:tailEnd type="none" w="med" len="med"/>
                    </a:lnR>
                    <a:lnT w="12700" cap="flat" cmpd="sng" algn="ctr">
                      <a:solidFill>
                        <a:srgbClr val="882027"/>
                      </a:solidFill>
                      <a:prstDash val="solid"/>
                      <a:round/>
                      <a:headEnd type="none" w="med" len="med"/>
                      <a:tailEnd type="none" w="med" len="med"/>
                    </a:lnT>
                    <a:lnB w="12700" cap="flat" cmpd="sng" algn="ctr">
                      <a:solidFill>
                        <a:srgbClr val="182127"/>
                      </a:solidFill>
                      <a:prstDash val="solid"/>
                      <a:round/>
                      <a:headEnd type="none" w="med" len="med"/>
                      <a:tailEnd type="none" w="med" len="med"/>
                    </a:lnB>
                  </a:tcPr>
                </a:tc>
                <a:extLst>
                  <a:ext uri="{0D108BD9-81ED-4DB2-BD59-A6C34878D82A}">
                    <a16:rowId xmlns:a16="http://schemas.microsoft.com/office/drawing/2014/main" val="402557059"/>
                  </a:ext>
                </a:extLst>
              </a:tr>
              <a:tr h="473280">
                <a:tc>
                  <a:txBody>
                    <a:bodyPr/>
                    <a:lstStyle/>
                    <a:p>
                      <a:pPr algn="l"/>
                      <a:r>
                        <a:rPr lang="en-US" sz="1200" b="0">
                          <a:effectLst/>
                        </a:rPr>
                        <a:t>Declared within a class</a:t>
                      </a:r>
                    </a:p>
                  </a:txBody>
                  <a:tcPr marL="34905" marR="34905" marT="34905" marB="34905" anchor="ctr">
                    <a:lnL w="12700" cap="flat" cmpd="sng" algn="ctr">
                      <a:solidFill>
                        <a:srgbClr val="182127"/>
                      </a:solidFill>
                      <a:prstDash val="solid"/>
                      <a:round/>
                      <a:headEnd type="none" w="med" len="med"/>
                      <a:tailEnd type="none" w="med" len="med"/>
                    </a:lnL>
                    <a:lnR w="12700" cap="flat" cmpd="sng" algn="ctr">
                      <a:solidFill>
                        <a:srgbClr val="182127"/>
                      </a:solidFill>
                      <a:prstDash val="solid"/>
                      <a:round/>
                      <a:headEnd type="none" w="med" len="med"/>
                      <a:tailEnd type="none" w="med" len="med"/>
                    </a:lnR>
                    <a:lnT w="12700" cap="flat" cmpd="sng" algn="ctr">
                      <a:solidFill>
                        <a:srgbClr val="182127"/>
                      </a:solidFill>
                      <a:prstDash val="solid"/>
                      <a:round/>
                      <a:headEnd type="none" w="med" len="med"/>
                      <a:tailEnd type="none" w="med" len="med"/>
                    </a:lnT>
                    <a:lnB w="12700" cap="flat" cmpd="sng" algn="ctr">
                      <a:solidFill>
                        <a:srgbClr val="482127"/>
                      </a:solidFill>
                      <a:prstDash val="solid"/>
                      <a:round/>
                      <a:headEnd type="none" w="med" len="med"/>
                      <a:tailEnd type="none" w="med" len="med"/>
                    </a:lnB>
                  </a:tcPr>
                </a:tc>
                <a:tc>
                  <a:txBody>
                    <a:bodyPr/>
                    <a:lstStyle/>
                    <a:p>
                      <a:pPr algn="l"/>
                      <a:r>
                        <a:rPr lang="en-US" sz="1200" b="0">
                          <a:effectLst/>
                        </a:rPr>
                        <a:t>Can be declared within a class, constructor, method and block of code as required</a:t>
                      </a:r>
                    </a:p>
                  </a:txBody>
                  <a:tcPr marL="34905" marR="34905" marT="34905" marB="34905" anchor="ctr">
                    <a:lnL w="12700" cap="flat" cmpd="sng" algn="ctr">
                      <a:solidFill>
                        <a:srgbClr val="182127"/>
                      </a:solidFill>
                      <a:prstDash val="solid"/>
                      <a:round/>
                      <a:headEnd type="none" w="med" len="med"/>
                      <a:tailEnd type="none" w="med" len="med"/>
                    </a:lnL>
                    <a:lnR w="9525" cap="flat" cmpd="sng" algn="ctr">
                      <a:solidFill>
                        <a:srgbClr val="182127"/>
                      </a:solidFill>
                      <a:prstDash val="solid"/>
                      <a:round/>
                      <a:headEnd type="none" w="med" len="med"/>
                      <a:tailEnd type="none" w="med" len="med"/>
                    </a:lnR>
                    <a:lnT w="12700" cap="flat" cmpd="sng" algn="ctr">
                      <a:solidFill>
                        <a:srgbClr val="182127"/>
                      </a:solidFill>
                      <a:prstDash val="solid"/>
                      <a:round/>
                      <a:headEnd type="none" w="med" len="med"/>
                      <a:tailEnd type="none" w="med" len="med"/>
                    </a:lnT>
                    <a:lnB w="12700" cap="flat" cmpd="sng" algn="ctr">
                      <a:solidFill>
                        <a:srgbClr val="D82127"/>
                      </a:solidFill>
                      <a:prstDash val="solid"/>
                      <a:round/>
                      <a:headEnd type="none" w="med" len="med"/>
                      <a:tailEnd type="none" w="med" len="med"/>
                    </a:lnB>
                  </a:tcPr>
                </a:tc>
                <a:extLst>
                  <a:ext uri="{0D108BD9-81ED-4DB2-BD59-A6C34878D82A}">
                    <a16:rowId xmlns:a16="http://schemas.microsoft.com/office/drawing/2014/main" val="829719329"/>
                  </a:ext>
                </a:extLst>
              </a:tr>
              <a:tr h="473280">
                <a:tc>
                  <a:txBody>
                    <a:bodyPr/>
                    <a:lstStyle/>
                    <a:p>
                      <a:pPr algn="l"/>
                      <a:r>
                        <a:rPr lang="en-US" sz="1200" b="0">
                          <a:effectLst/>
                        </a:rPr>
                        <a:t>It belongs to an instance or object</a:t>
                      </a:r>
                    </a:p>
                  </a:txBody>
                  <a:tcPr marL="34905" marR="34905" marT="34905" marB="34905" anchor="ctr">
                    <a:lnL w="12700" cap="flat" cmpd="sng" algn="ctr">
                      <a:solidFill>
                        <a:srgbClr val="482127"/>
                      </a:solidFill>
                      <a:prstDash val="solid"/>
                      <a:round/>
                      <a:headEnd type="none" w="med" len="med"/>
                      <a:tailEnd type="none" w="med" len="med"/>
                    </a:lnL>
                    <a:lnR w="12700" cap="flat" cmpd="sng" algn="ctr">
                      <a:solidFill>
                        <a:srgbClr val="D82127"/>
                      </a:solidFill>
                      <a:prstDash val="solid"/>
                      <a:round/>
                      <a:headEnd type="none" w="med" len="med"/>
                      <a:tailEnd type="none" w="med" len="med"/>
                    </a:lnR>
                    <a:lnT w="12700" cap="flat" cmpd="sng" algn="ctr">
                      <a:solidFill>
                        <a:srgbClr val="482127"/>
                      </a:solidFill>
                      <a:prstDash val="solid"/>
                      <a:round/>
                      <a:headEnd type="none" w="med" len="med"/>
                      <a:tailEnd type="none" w="med" len="med"/>
                    </a:lnT>
                    <a:lnB w="12700" cap="flat" cmpd="sng" algn="ctr">
                      <a:solidFill>
                        <a:srgbClr val="081C27"/>
                      </a:solidFill>
                      <a:prstDash val="solid"/>
                      <a:round/>
                      <a:headEnd type="none" w="med" len="med"/>
                      <a:tailEnd type="none" w="med" len="med"/>
                    </a:lnB>
                  </a:tcPr>
                </a:tc>
                <a:tc>
                  <a:txBody>
                    <a:bodyPr/>
                    <a:lstStyle/>
                    <a:p>
                      <a:pPr algn="l"/>
                      <a:r>
                        <a:rPr lang="en-US" sz="1200" b="0">
                          <a:effectLst/>
                        </a:rPr>
                        <a:t>It also can be belong to an instance or object if it is declared within a class. It can be a local variable also</a:t>
                      </a:r>
                    </a:p>
                  </a:txBody>
                  <a:tcPr marL="34905" marR="34905" marT="34905" marB="34905" anchor="ctr">
                    <a:lnL w="12700" cap="flat" cmpd="sng" algn="ctr">
                      <a:solidFill>
                        <a:srgbClr val="D82127"/>
                      </a:solidFill>
                      <a:prstDash val="solid"/>
                      <a:round/>
                      <a:headEnd type="none" w="med" len="med"/>
                      <a:tailEnd type="none" w="med" len="med"/>
                    </a:lnL>
                    <a:lnR w="9525" cap="flat" cmpd="sng" algn="ctr">
                      <a:solidFill>
                        <a:srgbClr val="D82127"/>
                      </a:solidFill>
                      <a:prstDash val="solid"/>
                      <a:round/>
                      <a:headEnd type="none" w="med" len="med"/>
                      <a:tailEnd type="none" w="med" len="med"/>
                    </a:lnR>
                    <a:lnT w="12700" cap="flat" cmpd="sng" algn="ctr">
                      <a:solidFill>
                        <a:srgbClr val="D82127"/>
                      </a:solidFill>
                      <a:prstDash val="solid"/>
                      <a:round/>
                      <a:headEnd type="none" w="med" len="med"/>
                      <a:tailEnd type="none" w="med" len="med"/>
                    </a:lnT>
                    <a:lnB w="12700" cap="flat" cmpd="sng" algn="ctr">
                      <a:solidFill>
                        <a:srgbClr val="081C27"/>
                      </a:solidFill>
                      <a:prstDash val="solid"/>
                      <a:round/>
                      <a:headEnd type="none" w="med" len="med"/>
                      <a:tailEnd type="none" w="med" len="med"/>
                    </a:lnB>
                  </a:tcPr>
                </a:tc>
                <a:extLst>
                  <a:ext uri="{0D108BD9-81ED-4DB2-BD59-A6C34878D82A}">
                    <a16:rowId xmlns:a16="http://schemas.microsoft.com/office/drawing/2014/main" val="2609548383"/>
                  </a:ext>
                </a:extLst>
              </a:tr>
              <a:tr h="606391">
                <a:tc>
                  <a:txBody>
                    <a:bodyPr/>
                    <a:lstStyle/>
                    <a:p>
                      <a:pPr algn="l"/>
                      <a:r>
                        <a:rPr lang="en-US" sz="1200" b="0">
                          <a:effectLst/>
                        </a:rPr>
                        <a:t>It can be a reference variable (non-primitive variable) or primitive variable</a:t>
                      </a:r>
                    </a:p>
                  </a:txBody>
                  <a:tcPr marL="34905" marR="34905" marT="34905" marB="34905" anchor="ctr">
                    <a:lnL w="12700" cap="flat" cmpd="sng" algn="ctr">
                      <a:solidFill>
                        <a:srgbClr val="081C27"/>
                      </a:solidFill>
                      <a:prstDash val="solid"/>
                      <a:round/>
                      <a:headEnd type="none" w="med" len="med"/>
                      <a:tailEnd type="none" w="med" len="med"/>
                    </a:lnL>
                    <a:lnR w="12700" cap="flat" cmpd="sng" algn="ctr">
                      <a:solidFill>
                        <a:srgbClr val="081C27"/>
                      </a:solidFill>
                      <a:prstDash val="solid"/>
                      <a:round/>
                      <a:headEnd type="none" w="med" len="med"/>
                      <a:tailEnd type="none" w="med" len="med"/>
                    </a:lnR>
                    <a:lnT w="12700" cap="flat" cmpd="sng" algn="ctr">
                      <a:solidFill>
                        <a:srgbClr val="081C27"/>
                      </a:solidFill>
                      <a:prstDash val="solid"/>
                      <a:round/>
                      <a:headEnd type="none" w="med" len="med"/>
                      <a:tailEnd type="none" w="med" len="med"/>
                    </a:lnT>
                    <a:lnB w="12700" cap="flat" cmpd="sng" algn="ctr">
                      <a:solidFill>
                        <a:srgbClr val="981C27"/>
                      </a:solidFill>
                      <a:prstDash val="solid"/>
                      <a:round/>
                      <a:headEnd type="none" w="med" len="med"/>
                      <a:tailEnd type="none" w="med" len="med"/>
                    </a:lnB>
                  </a:tcPr>
                </a:tc>
                <a:tc>
                  <a:txBody>
                    <a:bodyPr/>
                    <a:lstStyle/>
                    <a:p>
                      <a:pPr algn="l"/>
                      <a:r>
                        <a:rPr lang="en-US" sz="1200" b="0">
                          <a:effectLst/>
                        </a:rPr>
                        <a:t>Only non-primitive variables are called as reference variable. It will also be a instance variable if it is declared within the class</a:t>
                      </a:r>
                    </a:p>
                  </a:txBody>
                  <a:tcPr marL="34905" marR="34905" marT="34905" marB="34905" anchor="ctr">
                    <a:lnL w="12700" cap="flat" cmpd="sng" algn="ctr">
                      <a:solidFill>
                        <a:srgbClr val="081C27"/>
                      </a:solidFill>
                      <a:prstDash val="solid"/>
                      <a:round/>
                      <a:headEnd type="none" w="med" len="med"/>
                      <a:tailEnd type="none" w="med" len="med"/>
                    </a:lnL>
                    <a:lnR w="9525" cap="flat" cmpd="sng" algn="ctr">
                      <a:solidFill>
                        <a:srgbClr val="081C27"/>
                      </a:solidFill>
                      <a:prstDash val="solid"/>
                      <a:round/>
                      <a:headEnd type="none" w="med" len="med"/>
                      <a:tailEnd type="none" w="med" len="med"/>
                    </a:lnR>
                    <a:lnT w="12700" cap="flat" cmpd="sng" algn="ctr">
                      <a:solidFill>
                        <a:srgbClr val="081C27"/>
                      </a:solidFill>
                      <a:prstDash val="solid"/>
                      <a:round/>
                      <a:headEnd type="none" w="med" len="med"/>
                      <a:tailEnd type="none" w="med" len="med"/>
                    </a:lnT>
                    <a:lnB w="12700" cap="flat" cmpd="sng" algn="ctr">
                      <a:solidFill>
                        <a:srgbClr val="C81C27"/>
                      </a:solidFill>
                      <a:prstDash val="solid"/>
                      <a:round/>
                      <a:headEnd type="none" w="med" len="med"/>
                      <a:tailEnd type="none" w="med" len="med"/>
                    </a:lnB>
                  </a:tcPr>
                </a:tc>
                <a:extLst>
                  <a:ext uri="{0D108BD9-81ED-4DB2-BD59-A6C34878D82A}">
                    <a16:rowId xmlns:a16="http://schemas.microsoft.com/office/drawing/2014/main" val="3295078106"/>
                  </a:ext>
                </a:extLst>
              </a:tr>
              <a:tr h="473280">
                <a:tc>
                  <a:txBody>
                    <a:bodyPr/>
                    <a:lstStyle/>
                    <a:p>
                      <a:pPr algn="l"/>
                      <a:r>
                        <a:rPr lang="en-US" sz="1200" b="0">
                          <a:effectLst/>
                        </a:rPr>
                        <a:t>It cannot be declared as static</a:t>
                      </a:r>
                    </a:p>
                  </a:txBody>
                  <a:tcPr marL="34905" marR="34905" marT="34905" marB="34905" anchor="ctr">
                    <a:lnL w="12700" cap="flat" cmpd="sng" algn="ctr">
                      <a:solidFill>
                        <a:srgbClr val="981C27"/>
                      </a:solidFill>
                      <a:prstDash val="solid"/>
                      <a:round/>
                      <a:headEnd type="none" w="med" len="med"/>
                      <a:tailEnd type="none" w="med" len="med"/>
                    </a:lnL>
                    <a:lnR w="12700" cap="flat" cmpd="sng" algn="ctr">
                      <a:solidFill>
                        <a:srgbClr val="C81C27"/>
                      </a:solidFill>
                      <a:prstDash val="solid"/>
                      <a:round/>
                      <a:headEnd type="none" w="med" len="med"/>
                      <a:tailEnd type="none" w="med" len="med"/>
                    </a:lnR>
                    <a:lnT w="12700" cap="flat" cmpd="sng" algn="ctr">
                      <a:solidFill>
                        <a:srgbClr val="981C27"/>
                      </a:solidFill>
                      <a:prstDash val="solid"/>
                      <a:round/>
                      <a:headEnd type="none" w="med" len="med"/>
                      <a:tailEnd type="none" w="med" len="med"/>
                    </a:lnT>
                    <a:lnB w="12700" cap="flat" cmpd="sng" algn="ctr">
                      <a:solidFill>
                        <a:srgbClr val="F81C27"/>
                      </a:solidFill>
                      <a:prstDash val="solid"/>
                      <a:round/>
                      <a:headEnd type="none" w="med" len="med"/>
                      <a:tailEnd type="none" w="med" len="med"/>
                    </a:lnB>
                  </a:tcPr>
                </a:tc>
                <a:tc>
                  <a:txBody>
                    <a:bodyPr/>
                    <a:lstStyle/>
                    <a:p>
                      <a:pPr algn="l"/>
                      <a:r>
                        <a:rPr lang="en-US" sz="1200" b="0">
                          <a:effectLst/>
                        </a:rPr>
                        <a:t>It can be declared as static. A static reference variable declared within class will be called as class variable</a:t>
                      </a:r>
                    </a:p>
                  </a:txBody>
                  <a:tcPr marL="34905" marR="34905" marT="34905" marB="34905" anchor="ctr">
                    <a:lnL w="12700" cap="flat" cmpd="sng" algn="ctr">
                      <a:solidFill>
                        <a:srgbClr val="C81C27"/>
                      </a:solidFill>
                      <a:prstDash val="solid"/>
                      <a:round/>
                      <a:headEnd type="none" w="med" len="med"/>
                      <a:tailEnd type="none" w="med" len="med"/>
                    </a:lnL>
                    <a:lnR w="9525" cap="flat" cmpd="sng" algn="ctr">
                      <a:solidFill>
                        <a:srgbClr val="C81C27"/>
                      </a:solidFill>
                      <a:prstDash val="solid"/>
                      <a:round/>
                      <a:headEnd type="none" w="med" len="med"/>
                      <a:tailEnd type="none" w="med" len="med"/>
                    </a:lnR>
                    <a:lnT w="12700" cap="flat" cmpd="sng" algn="ctr">
                      <a:solidFill>
                        <a:srgbClr val="C81C27"/>
                      </a:solidFill>
                      <a:prstDash val="solid"/>
                      <a:round/>
                      <a:headEnd type="none" w="med" len="med"/>
                      <a:tailEnd type="none" w="med" len="med"/>
                    </a:lnT>
                    <a:lnB w="12700" cap="flat" cmpd="sng" algn="ctr">
                      <a:solidFill>
                        <a:srgbClr val="482427"/>
                      </a:solidFill>
                      <a:prstDash val="solid"/>
                      <a:round/>
                      <a:headEnd type="none" w="med" len="med"/>
                      <a:tailEnd type="none" w="med" len="med"/>
                    </a:lnB>
                  </a:tcPr>
                </a:tc>
                <a:extLst>
                  <a:ext uri="{0D108BD9-81ED-4DB2-BD59-A6C34878D82A}">
                    <a16:rowId xmlns:a16="http://schemas.microsoft.com/office/drawing/2014/main" val="1901851257"/>
                  </a:ext>
                </a:extLst>
              </a:tr>
              <a:tr h="872611">
                <a:tc>
                  <a:txBody>
                    <a:bodyPr/>
                    <a:lstStyle/>
                    <a:p>
                      <a:pPr algn="l"/>
                      <a:r>
                        <a:rPr lang="en-US" sz="1200" b="0">
                          <a:effectLst/>
                        </a:rPr>
                        <a:t>We can define access for instance variables using access modifiers like private, public, protected and default</a:t>
                      </a:r>
                    </a:p>
                  </a:txBody>
                  <a:tcPr marL="34905" marR="34905" marT="34905" marB="34905" anchor="ctr">
                    <a:lnL w="12700" cap="flat" cmpd="sng" algn="ctr">
                      <a:solidFill>
                        <a:srgbClr val="F81C27"/>
                      </a:solidFill>
                      <a:prstDash val="solid"/>
                      <a:round/>
                      <a:headEnd type="none" w="med" len="med"/>
                      <a:tailEnd type="none" w="med" len="med"/>
                    </a:lnL>
                    <a:lnR w="12700" cap="flat" cmpd="sng" algn="ctr">
                      <a:solidFill>
                        <a:srgbClr val="482427"/>
                      </a:solidFill>
                      <a:prstDash val="solid"/>
                      <a:round/>
                      <a:headEnd type="none" w="med" len="med"/>
                      <a:tailEnd type="none" w="med" len="med"/>
                    </a:lnR>
                    <a:lnT w="12700" cap="flat" cmpd="sng" algn="ctr">
                      <a:solidFill>
                        <a:srgbClr val="F81C27"/>
                      </a:solidFill>
                      <a:prstDash val="solid"/>
                      <a:round/>
                      <a:headEnd type="none" w="med" len="med"/>
                      <a:tailEnd type="none" w="med" len="med"/>
                    </a:lnT>
                    <a:lnB w="12700" cap="flat" cmpd="sng" algn="ctr">
                      <a:solidFill>
                        <a:srgbClr val="382527"/>
                      </a:solidFill>
                      <a:prstDash val="solid"/>
                      <a:round/>
                      <a:headEnd type="none" w="med" len="med"/>
                      <a:tailEnd type="none" w="med" len="med"/>
                    </a:lnB>
                  </a:tcPr>
                </a:tc>
                <a:tc>
                  <a:txBody>
                    <a:bodyPr/>
                    <a:lstStyle/>
                    <a:p>
                      <a:pPr algn="l"/>
                      <a:r>
                        <a:rPr lang="en-US" sz="1200" b="0">
                          <a:effectLst/>
                        </a:rPr>
                        <a:t>A reference variable declared within a class can be defined using access modifiers, as it will be a instance variable in that case. If a reference variable is within a code block then it cannot have access modifiers</a:t>
                      </a:r>
                    </a:p>
                  </a:txBody>
                  <a:tcPr marL="34905" marR="34905" marT="34905" marB="34905" anchor="ctr">
                    <a:lnL w="12700" cap="flat" cmpd="sng" algn="ctr">
                      <a:solidFill>
                        <a:srgbClr val="482427"/>
                      </a:solidFill>
                      <a:prstDash val="solid"/>
                      <a:round/>
                      <a:headEnd type="none" w="med" len="med"/>
                      <a:tailEnd type="none" w="med" len="med"/>
                    </a:lnL>
                    <a:lnR w="9525" cap="flat" cmpd="sng" algn="ctr">
                      <a:solidFill>
                        <a:srgbClr val="482427"/>
                      </a:solidFill>
                      <a:prstDash val="solid"/>
                      <a:round/>
                      <a:headEnd type="none" w="med" len="med"/>
                      <a:tailEnd type="none" w="med" len="med"/>
                    </a:lnR>
                    <a:lnT w="12700" cap="flat" cmpd="sng" algn="ctr">
                      <a:solidFill>
                        <a:srgbClr val="482427"/>
                      </a:solidFill>
                      <a:prstDash val="solid"/>
                      <a:round/>
                      <a:headEnd type="none" w="med" len="med"/>
                      <a:tailEnd type="none" w="med" len="med"/>
                    </a:lnT>
                    <a:lnB w="12700" cap="flat" cmpd="sng" algn="ctr">
                      <a:solidFill>
                        <a:srgbClr val="F82227"/>
                      </a:solidFill>
                      <a:prstDash val="solid"/>
                      <a:round/>
                      <a:headEnd type="none" w="med" len="med"/>
                      <a:tailEnd type="none" w="med" len="med"/>
                    </a:lnB>
                  </a:tcPr>
                </a:tc>
                <a:extLst>
                  <a:ext uri="{0D108BD9-81ED-4DB2-BD59-A6C34878D82A}">
                    <a16:rowId xmlns:a16="http://schemas.microsoft.com/office/drawing/2014/main" val="3507905342"/>
                  </a:ext>
                </a:extLst>
              </a:tr>
              <a:tr h="1005721">
                <a:tc>
                  <a:txBody>
                    <a:bodyPr/>
                    <a:lstStyle/>
                    <a:p>
                      <a:pPr algn="l"/>
                      <a:r>
                        <a:rPr lang="en-US" sz="1200" b="0">
                          <a:effectLst/>
                        </a:rPr>
                        <a:t>Instance variables live till the object is alive</a:t>
                      </a:r>
                    </a:p>
                  </a:txBody>
                  <a:tcPr marL="34905" marR="34905" marT="34905" marB="34905" anchor="ctr">
                    <a:lnL w="12700" cap="flat" cmpd="sng" algn="ctr">
                      <a:solidFill>
                        <a:srgbClr val="382527"/>
                      </a:solidFill>
                      <a:prstDash val="solid"/>
                      <a:round/>
                      <a:headEnd type="none" w="med" len="med"/>
                      <a:tailEnd type="none" w="med" len="med"/>
                    </a:lnL>
                    <a:lnR w="12700" cap="flat" cmpd="sng" algn="ctr">
                      <a:solidFill>
                        <a:srgbClr val="F82227"/>
                      </a:solidFill>
                      <a:prstDash val="solid"/>
                      <a:round/>
                      <a:headEnd type="none" w="med" len="med"/>
                      <a:tailEnd type="none" w="med" len="med"/>
                    </a:lnR>
                    <a:lnT w="12700" cap="flat" cmpd="sng" algn="ctr">
                      <a:solidFill>
                        <a:srgbClr val="382527"/>
                      </a:solidFill>
                      <a:prstDash val="solid"/>
                      <a:round/>
                      <a:headEnd type="none" w="med" len="med"/>
                      <a:tailEnd type="none" w="med" len="med"/>
                    </a:lnT>
                    <a:lnB w="9525" cap="flat" cmpd="sng" algn="ctr">
                      <a:solidFill>
                        <a:srgbClr val="382527"/>
                      </a:solidFill>
                      <a:prstDash val="solid"/>
                      <a:round/>
                      <a:headEnd type="none" w="med" len="med"/>
                      <a:tailEnd type="none" w="med" len="med"/>
                    </a:lnB>
                  </a:tcPr>
                </a:tc>
                <a:tc>
                  <a:txBody>
                    <a:bodyPr/>
                    <a:lstStyle/>
                    <a:p>
                      <a:pPr algn="l"/>
                      <a:r>
                        <a:rPr lang="en-US" sz="1200" b="0" dirty="0">
                          <a:effectLst/>
                        </a:rPr>
                        <a:t>If a reference variable is also an instance variable then it will live till object is alive. If the reference variable is defined within a code block like constructor or method, these variables live only during the execution of the block</a:t>
                      </a:r>
                    </a:p>
                  </a:txBody>
                  <a:tcPr marL="34905" marR="34905" marT="34905" marB="34905" anchor="ctr">
                    <a:lnL w="12700" cap="flat" cmpd="sng" algn="ctr">
                      <a:solidFill>
                        <a:srgbClr val="F82227"/>
                      </a:solidFill>
                      <a:prstDash val="solid"/>
                      <a:round/>
                      <a:headEnd type="none" w="med" len="med"/>
                      <a:tailEnd type="none" w="med" len="med"/>
                    </a:lnL>
                    <a:lnR w="9525" cap="flat" cmpd="sng" algn="ctr">
                      <a:solidFill>
                        <a:srgbClr val="F82227"/>
                      </a:solidFill>
                      <a:prstDash val="solid"/>
                      <a:round/>
                      <a:headEnd type="none" w="med" len="med"/>
                      <a:tailEnd type="none" w="med" len="med"/>
                    </a:lnR>
                    <a:lnT w="12700" cap="flat" cmpd="sng" algn="ctr">
                      <a:solidFill>
                        <a:srgbClr val="F82227"/>
                      </a:solidFill>
                      <a:prstDash val="solid"/>
                      <a:round/>
                      <a:headEnd type="none" w="med" len="med"/>
                      <a:tailEnd type="none" w="med" len="med"/>
                    </a:lnT>
                    <a:lnB w="9525" cap="flat" cmpd="sng" algn="ctr">
                      <a:solidFill>
                        <a:srgbClr val="F82227"/>
                      </a:solidFill>
                      <a:prstDash val="solid"/>
                      <a:round/>
                      <a:headEnd type="none" w="med" len="med"/>
                      <a:tailEnd type="none" w="med" len="med"/>
                    </a:lnB>
                  </a:tcPr>
                </a:tc>
                <a:extLst>
                  <a:ext uri="{0D108BD9-81ED-4DB2-BD59-A6C34878D82A}">
                    <a16:rowId xmlns:a16="http://schemas.microsoft.com/office/drawing/2014/main" val="1651571812"/>
                  </a:ext>
                </a:extLst>
              </a:tr>
            </a:tbl>
          </a:graphicData>
        </a:graphic>
      </p:graphicFrame>
    </p:spTree>
    <p:extLst>
      <p:ext uri="{BB962C8B-B14F-4D97-AF65-F5344CB8AC3E}">
        <p14:creationId xmlns:p14="http://schemas.microsoft.com/office/powerpoint/2010/main" val="2068434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noAutofit/>
          </a:bodyPr>
          <a:lstStyle/>
          <a:p>
            <a:endParaRPr lang="en-US" sz="2000" dirty="0"/>
          </a:p>
          <a:p>
            <a:r>
              <a:rPr lang="en-US" sz="2000" dirty="0"/>
              <a:t>1.1 Create a class student having variables name of type String and marks of int type.</a:t>
            </a:r>
          </a:p>
          <a:p>
            <a:r>
              <a:rPr lang="en-US" sz="2000" dirty="0"/>
              <a:t>1.2 create a student with name Rita and marks 90.</a:t>
            </a:r>
          </a:p>
          <a:p>
            <a:r>
              <a:rPr lang="en-US" sz="2000" dirty="0"/>
              <a:t>1.3 Create another student with name and marks of your choice.</a:t>
            </a:r>
          </a:p>
          <a:p>
            <a:r>
              <a:rPr lang="en-US" sz="2000" dirty="0"/>
              <a:t>1.4 Print the details of two students created in the previous step.</a:t>
            </a:r>
          </a:p>
          <a:p>
            <a:pPr marL="0" indent="0">
              <a:buNone/>
            </a:pPr>
            <a:r>
              <a:rPr lang="en-US" sz="2000" dirty="0"/>
              <a:t>.</a:t>
            </a:r>
          </a:p>
        </p:txBody>
      </p:sp>
    </p:spTree>
    <p:extLst>
      <p:ext uri="{BB962C8B-B14F-4D97-AF65-F5344CB8AC3E}">
        <p14:creationId xmlns:p14="http://schemas.microsoft.com/office/powerpoint/2010/main" val="219878829"/>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r>
              <a:rPr lang="en-US" dirty="0"/>
              <a:t>2.1 Create a class vehicle and takes two variables  type and model of String type.</a:t>
            </a:r>
          </a:p>
          <a:p>
            <a:r>
              <a:rPr lang="en-US" dirty="0"/>
              <a:t>2.2. Create an object of our vehicle class and assign some values to the variable.</a:t>
            </a:r>
          </a:p>
          <a:p>
            <a:r>
              <a:rPr lang="en-US" dirty="0"/>
              <a:t>2.3 Print values of the object created in the previous step</a:t>
            </a:r>
          </a:p>
        </p:txBody>
      </p:sp>
    </p:spTree>
    <p:extLst>
      <p:ext uri="{BB962C8B-B14F-4D97-AF65-F5344CB8AC3E}">
        <p14:creationId xmlns:p14="http://schemas.microsoft.com/office/powerpoint/2010/main" val="2847607322"/>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6811" y="2967335"/>
            <a:ext cx="6294217"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THANKYOU</a:t>
            </a:r>
            <a:endParaRPr lang="en-US" sz="5400" b="1" cap="none" spc="0" dirty="0">
              <a:ln/>
              <a:solidFill>
                <a:schemeClr val="accent3"/>
              </a:solidFill>
              <a:effectLst/>
            </a:endParaRPr>
          </a:p>
        </p:txBody>
      </p:sp>
    </p:spTree>
    <p:extLst>
      <p:ext uri="{BB962C8B-B14F-4D97-AF65-F5344CB8AC3E}">
        <p14:creationId xmlns:p14="http://schemas.microsoft.com/office/powerpoint/2010/main" val="17779887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a:t>
            </a:r>
          </a:p>
        </p:txBody>
      </p:sp>
      <p:sp>
        <p:nvSpPr>
          <p:cNvPr id="3" name="Content Placeholder 2"/>
          <p:cNvSpPr>
            <a:spLocks noGrp="1"/>
          </p:cNvSpPr>
          <p:nvPr>
            <p:ph idx="1"/>
          </p:nvPr>
        </p:nvSpPr>
        <p:spPr/>
        <p:txBody>
          <a:bodyPr>
            <a:normAutofit/>
          </a:bodyPr>
          <a:lstStyle/>
          <a:p>
            <a:pPr marL="0" indent="0">
              <a:buNone/>
            </a:pPr>
            <a:endParaRPr lang="en-US" sz="2000" dirty="0"/>
          </a:p>
          <a:p>
            <a:r>
              <a:rPr lang="en-US" sz="2000" dirty="0"/>
              <a:t>Create a class named Employee.</a:t>
            </a:r>
          </a:p>
        </p:txBody>
      </p:sp>
    </p:spTree>
    <p:extLst>
      <p:ext uri="{BB962C8B-B14F-4D97-AF65-F5344CB8AC3E}">
        <p14:creationId xmlns:p14="http://schemas.microsoft.com/office/powerpoint/2010/main" val="26662897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class Employee</a:t>
            </a:r>
          </a:p>
          <a:p>
            <a:r>
              <a:rPr lang="en-US" dirty="0"/>
              <a:t>{</a:t>
            </a:r>
          </a:p>
          <a:p>
            <a:r>
              <a:rPr lang="en-US" dirty="0"/>
              <a:t>  String  name;</a:t>
            </a:r>
          </a:p>
          <a:p>
            <a:r>
              <a:rPr lang="en-US" dirty="0"/>
              <a:t>   int salary;</a:t>
            </a:r>
          </a:p>
          <a:p>
            <a:r>
              <a:rPr lang="en-US" dirty="0"/>
              <a:t>}</a:t>
            </a:r>
          </a:p>
        </p:txBody>
      </p:sp>
    </p:spTree>
    <p:extLst>
      <p:ext uri="{BB962C8B-B14F-4D97-AF65-F5344CB8AC3E}">
        <p14:creationId xmlns:p14="http://schemas.microsoft.com/office/powerpoint/2010/main" val="13814173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ACTIVITY-2</a:t>
            </a:r>
          </a:p>
        </p:txBody>
      </p:sp>
      <p:sp>
        <p:nvSpPr>
          <p:cNvPr id="3" name="Content Placeholder 2"/>
          <p:cNvSpPr>
            <a:spLocks noGrp="1"/>
          </p:cNvSpPr>
          <p:nvPr>
            <p:ph idx="1"/>
          </p:nvPr>
        </p:nvSpPr>
        <p:spPr/>
        <p:txBody>
          <a:bodyPr/>
          <a:lstStyle/>
          <a:p>
            <a:r>
              <a:rPr lang="en-US" dirty="0"/>
              <a:t>Create a class named Person.</a:t>
            </a:r>
          </a:p>
          <a:p>
            <a:pPr marL="0" indent="0">
              <a:buNone/>
            </a:pPr>
            <a:endParaRPr lang="en-US" dirty="0"/>
          </a:p>
        </p:txBody>
      </p:sp>
    </p:spTree>
    <p:extLst>
      <p:ext uri="{BB962C8B-B14F-4D97-AF65-F5344CB8AC3E}">
        <p14:creationId xmlns:p14="http://schemas.microsoft.com/office/powerpoint/2010/main" val="9908031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class Person</a:t>
            </a:r>
          </a:p>
          <a:p>
            <a:r>
              <a:rPr lang="en-US" dirty="0"/>
              <a:t>{</a:t>
            </a:r>
          </a:p>
          <a:p>
            <a:r>
              <a:rPr lang="en-US" dirty="0"/>
              <a:t>  String name;</a:t>
            </a:r>
          </a:p>
          <a:p>
            <a:r>
              <a:rPr lang="en-US" dirty="0"/>
              <a:t>  int id;</a:t>
            </a:r>
          </a:p>
          <a:p>
            <a:r>
              <a:rPr lang="en-US" dirty="0"/>
              <a:t>  int salary;</a:t>
            </a:r>
          </a:p>
          <a:p>
            <a:r>
              <a:rPr lang="en-US" dirty="0"/>
              <a:t>}</a:t>
            </a:r>
          </a:p>
        </p:txBody>
      </p:sp>
    </p:spTree>
    <p:extLst>
      <p:ext uri="{BB962C8B-B14F-4D97-AF65-F5344CB8AC3E}">
        <p14:creationId xmlns:p14="http://schemas.microsoft.com/office/powerpoint/2010/main" val="29493170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ACTIVITY-3</a:t>
            </a:r>
          </a:p>
        </p:txBody>
      </p:sp>
      <p:sp>
        <p:nvSpPr>
          <p:cNvPr id="3" name="Content Placeholder 2"/>
          <p:cNvSpPr>
            <a:spLocks noGrp="1"/>
          </p:cNvSpPr>
          <p:nvPr>
            <p:ph idx="1"/>
          </p:nvPr>
        </p:nvSpPr>
        <p:spPr/>
        <p:txBody>
          <a:bodyPr/>
          <a:lstStyle/>
          <a:p>
            <a:r>
              <a:rPr lang="en-US" dirty="0"/>
              <a:t>Create a class named Vehicle.</a:t>
            </a:r>
          </a:p>
          <a:p>
            <a:endParaRPr lang="en-US" dirty="0"/>
          </a:p>
        </p:txBody>
      </p:sp>
    </p:spTree>
    <p:extLst>
      <p:ext uri="{BB962C8B-B14F-4D97-AF65-F5344CB8AC3E}">
        <p14:creationId xmlns:p14="http://schemas.microsoft.com/office/powerpoint/2010/main" val="15994094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class Vehicle</a:t>
            </a:r>
          </a:p>
          <a:p>
            <a:r>
              <a:rPr lang="en-US" dirty="0"/>
              <a:t>{</a:t>
            </a:r>
          </a:p>
          <a:p>
            <a:r>
              <a:rPr lang="en-US" dirty="0"/>
              <a:t>  String type;</a:t>
            </a:r>
          </a:p>
          <a:p>
            <a:r>
              <a:rPr lang="en-US" dirty="0"/>
              <a:t>  String  model;</a:t>
            </a:r>
          </a:p>
          <a:p>
            <a:r>
              <a:rPr lang="en-US" dirty="0"/>
              <a:t>  String color;</a:t>
            </a:r>
          </a:p>
          <a:p>
            <a:r>
              <a:rPr lang="en-US" dirty="0"/>
              <a:t>   int tyres;</a:t>
            </a:r>
          </a:p>
          <a:p>
            <a:r>
              <a:rPr lang="en-US" dirty="0"/>
              <a:t>}</a:t>
            </a:r>
          </a:p>
          <a:p>
            <a:r>
              <a:rPr lang="en-US" dirty="0"/>
              <a:t>  </a:t>
            </a:r>
          </a:p>
        </p:txBody>
      </p:sp>
    </p:spTree>
    <p:extLst>
      <p:ext uri="{BB962C8B-B14F-4D97-AF65-F5344CB8AC3E}">
        <p14:creationId xmlns:p14="http://schemas.microsoft.com/office/powerpoint/2010/main" val="14573524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676</TotalTime>
  <Words>1485</Words>
  <Application>Microsoft Office PowerPoint</Application>
  <PresentationFormat>Widescreen</PresentationFormat>
  <Paragraphs>191</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inter-bold</vt:lpstr>
      <vt:lpstr>inter-regular</vt:lpstr>
      <vt:lpstr>Trebuchet MS</vt:lpstr>
      <vt:lpstr>Wingdings 3</vt:lpstr>
      <vt:lpstr>Facet</vt:lpstr>
      <vt:lpstr>OOPS 1</vt:lpstr>
      <vt:lpstr>CLASSES</vt:lpstr>
      <vt:lpstr>EXAMPLE: </vt:lpstr>
      <vt:lpstr>ACTIVITY -1</vt:lpstr>
      <vt:lpstr>PowerPoint Presentation</vt:lpstr>
      <vt:lpstr>ACTIVITY-2</vt:lpstr>
      <vt:lpstr>PowerPoint Presentation</vt:lpstr>
      <vt:lpstr>ACTIVITY-3</vt:lpstr>
      <vt:lpstr>PowerPoint Presentation</vt:lpstr>
      <vt:lpstr>OBJECTS</vt:lpstr>
      <vt:lpstr>SYNTAX AND EXAMPLE:</vt:lpstr>
      <vt:lpstr>ACTIVITY-4</vt:lpstr>
      <vt:lpstr>PowerPoint Presentation</vt:lpstr>
      <vt:lpstr>ACTIVITY-5</vt:lpstr>
      <vt:lpstr>PowerPoint Presentation</vt:lpstr>
      <vt:lpstr>ACTIVITY-6</vt:lpstr>
      <vt:lpstr>PowerPoint Presentation</vt:lpstr>
      <vt:lpstr>CLASSES VS OBJECTS</vt:lpstr>
      <vt:lpstr>WHAT IS AN INSTANCE?</vt:lpstr>
      <vt:lpstr>PowerPoint Presentation</vt:lpstr>
      <vt:lpstr>ENCAPSULATION</vt:lpstr>
      <vt:lpstr>VIDEO LINK</vt:lpstr>
      <vt:lpstr>INTERVIEW QUESTIONS</vt:lpstr>
      <vt:lpstr>PowerPoint Presentation</vt:lpstr>
      <vt:lpstr>Answer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ASSIGNMENT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1</dc:title>
  <dc:creator>ANURADHA</dc:creator>
  <cp:lastModifiedBy>Anuradha Sahu</cp:lastModifiedBy>
  <cp:revision>60</cp:revision>
  <dcterms:created xsi:type="dcterms:W3CDTF">2022-07-31T20:18:19Z</dcterms:created>
  <dcterms:modified xsi:type="dcterms:W3CDTF">2022-11-06T07:42:53Z</dcterms:modified>
</cp:coreProperties>
</file>