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99" r:id="rId5"/>
    <p:sldId id="288" r:id="rId6"/>
    <p:sldId id="289" r:id="rId7"/>
    <p:sldId id="300" r:id="rId8"/>
    <p:sldId id="290" r:id="rId9"/>
    <p:sldId id="326" r:id="rId10"/>
    <p:sldId id="327" r:id="rId11"/>
    <p:sldId id="258" r:id="rId12"/>
    <p:sldId id="302" r:id="rId13"/>
    <p:sldId id="303" r:id="rId14"/>
    <p:sldId id="304" r:id="rId15"/>
    <p:sldId id="312" r:id="rId16"/>
    <p:sldId id="313" r:id="rId17"/>
    <p:sldId id="306" r:id="rId18"/>
    <p:sldId id="305" r:id="rId19"/>
    <p:sldId id="310" r:id="rId20"/>
    <p:sldId id="308" r:id="rId21"/>
    <p:sldId id="307" r:id="rId22"/>
    <p:sldId id="311" r:id="rId23"/>
    <p:sldId id="292" r:id="rId24"/>
    <p:sldId id="293" r:id="rId25"/>
    <p:sldId id="314" r:id="rId26"/>
    <p:sldId id="295" r:id="rId27"/>
    <p:sldId id="296" r:id="rId28"/>
    <p:sldId id="297" r:id="rId29"/>
    <p:sldId id="260" r:id="rId30"/>
    <p:sldId id="261" r:id="rId31"/>
    <p:sldId id="265" r:id="rId32"/>
    <p:sldId id="264" r:id="rId33"/>
    <p:sldId id="329" r:id="rId34"/>
    <p:sldId id="330" r:id="rId35"/>
    <p:sldId id="281" r:id="rId36"/>
    <p:sldId id="282" r:id="rId37"/>
    <p:sldId id="283" r:id="rId38"/>
    <p:sldId id="284" r:id="rId39"/>
    <p:sldId id="285" r:id="rId40"/>
    <p:sldId id="286" r:id="rId41"/>
    <p:sldId id="331" r:id="rId42"/>
    <p:sldId id="332" r:id="rId43"/>
    <p:sldId id="262" r:id="rId44"/>
    <p:sldId id="263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mcFVHpb0v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 CLASSES</a:t>
            </a:r>
          </a:p>
          <a:p>
            <a:r>
              <a:rPr lang="en-US" dirty="0"/>
              <a:t>LECTURE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CA04-8C40-4267-8785-42D62C6DB3ED}"/>
              </a:ext>
            </a:extLst>
          </p:cNvPr>
          <p:cNvSpPr txBox="1"/>
          <p:nvPr/>
        </p:nvSpPr>
        <p:spPr>
          <a:xfrm>
            <a:off x="8640418" y="5816404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Anuradha Sahu</a:t>
            </a:r>
          </a:p>
          <a:p>
            <a:r>
              <a:rPr lang="en-US" dirty="0"/>
              <a:t>Senior Faculty</a:t>
            </a:r>
          </a:p>
        </p:txBody>
      </p:sp>
    </p:spTree>
    <p:extLst>
      <p:ext uri="{BB962C8B-B14F-4D97-AF65-F5344CB8AC3E}">
        <p14:creationId xmlns:p14="http://schemas.microsoft.com/office/powerpoint/2010/main" val="33341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662-0EA3-2348-E4AB-6131C874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D912-A2FC-EA44-FEED-12899060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273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split():</a:t>
            </a:r>
          </a:p>
          <a:p>
            <a:endParaRPr lang="en-US" dirty="0"/>
          </a:p>
          <a:p>
            <a:r>
              <a:rPr lang="en-US" dirty="0"/>
              <a:t>splits a string into an array of substring.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BD97-805D-4E3F-B2EF-203CFE2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68CD9-689E-4FD9-8505-E3DB6A883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2939" y="2159421"/>
            <a:ext cx="6003235" cy="253915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lang="en-US" altLang="en-US" dirty="0">
                <a:solidFill>
                  <a:srgbClr val="660066"/>
                </a:solidFill>
                <a:latin typeface="var(--bs-font-monospace)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"Welcome-to-Trisect"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"Return Value 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retval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var(--bs-font-monospace)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"-"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5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3BC6-CD55-491A-A38E-3FBE178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937B-193C-4B68-880F-C577B89F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Trisect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6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2CCC-5B46-496C-921B-B83D39A0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D585-3CA2-4181-8F8D-3BE33751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join():</a:t>
            </a:r>
          </a:p>
          <a:p>
            <a:endParaRPr lang="en-US" dirty="0"/>
          </a:p>
          <a:p>
            <a:r>
              <a:rPr lang="en-US" dirty="0"/>
              <a:t>returns the concatenated string.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780A-0C45-5650-3BB0-8BE04D8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11CA-D6B0-FF07-7267-AFCFB73D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date = String.join("/",“06","08","2022");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System.out.print(date);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time = String.join(":", "12","10","10");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System.out.println(" "+time);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3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000E-2185-136D-F48E-D005636A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BC88-47A1-7BE1-4D0B-0A59C62C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06/08/2022  12:10:10</a:t>
            </a:r>
          </a:p>
        </p:txBody>
      </p:sp>
    </p:spTree>
    <p:extLst>
      <p:ext uri="{BB962C8B-B14F-4D97-AF65-F5344CB8AC3E}">
        <p14:creationId xmlns:p14="http://schemas.microsoft.com/office/powerpoint/2010/main" val="137161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0F82-3F65-48C4-AB64-BE8E1739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9C24-8AB6-4853-B772-427DEF31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startsWith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checks whether a string starts with the specified character.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EF61-3655-46C3-B7A5-2742488C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5726"/>
            <a:ext cx="8596668" cy="1320800"/>
          </a:xfrm>
        </p:spPr>
        <p:txBody>
          <a:bodyPr/>
          <a:lstStyle/>
          <a:p>
            <a:r>
              <a:rPr lang="en-US" dirty="0"/>
              <a:t>ACTIVITY-6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FC71-3CE7-5074-BCC8-04B235C69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9574" y="2417541"/>
            <a:ext cx="7889299" cy="2259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9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AECF-D087-DCEA-1ACE-51314829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E1FE-8B70-0C02-AD47-3E7B7C36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106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COMMON METHODS AVAILABLE</a:t>
            </a:r>
          </a:p>
          <a:p>
            <a:endParaRPr lang="en-US" dirty="0"/>
          </a:p>
          <a:p>
            <a:r>
              <a:rPr lang="en-US" dirty="0"/>
              <a:t>trim(): </a:t>
            </a:r>
          </a:p>
          <a:p>
            <a:endParaRPr lang="en-US" dirty="0"/>
          </a:p>
          <a:p>
            <a:r>
              <a:rPr lang="en-US" dirty="0"/>
              <a:t>removes whitespace from both ends of a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A4CE-FD69-4C41-A31D-2EB7F0A3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3E2E-977D-4344-9E60-B16DCCA0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endsWith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checks whether a string ends with the specified character.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8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6B62-4B81-4537-8E62-C35EEC25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05C4E5-476A-2A1B-0D2D-7FC1DE9A2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935" y="2436574"/>
            <a:ext cx="8009466" cy="2259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4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210B-E80A-893C-D5A2-6A2CF50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5333-5A20-457F-1635-EEC5F56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1E9-1D7B-4129-85BA-26E8E2E8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4D68-B13F-4CA1-8D23-F35A679E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substring():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a new string which is the substring of a specified string.</a:t>
            </a:r>
          </a:p>
        </p:txBody>
      </p:sp>
    </p:spTree>
    <p:extLst>
      <p:ext uri="{BB962C8B-B14F-4D97-AF65-F5344CB8AC3E}">
        <p14:creationId xmlns:p14="http://schemas.microsoft.com/office/powerpoint/2010/main" val="342640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336-6820-4618-B8E9-441DD09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1717-0E2A-46F2-8B44-C4D36C6F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 s="hello";    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/>
              <a:t>.out.println(</a:t>
            </a:r>
            <a:r>
              <a:rPr lang="en-US" dirty="0" err="1"/>
              <a:t>s.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substring</a:t>
            </a:r>
            <a:r>
              <a:rPr lang="en-US" dirty="0"/>
              <a:t>(0,2));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05E4-7C81-AFFE-2C9B-9EC9D94A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CDE5-2F98-3FDC-7E6C-8C5E423D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8AB-11A3-40F0-A9A7-9F41ACE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5653-AA45-4056-8F1D-09BBDA82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==:</a:t>
            </a:r>
          </a:p>
          <a:p>
            <a:endParaRPr lang="en-US" dirty="0"/>
          </a:p>
          <a:p>
            <a:r>
              <a:rPr lang="en-US" dirty="0"/>
              <a:t> operator compares reference or memory location of objects .</a:t>
            </a:r>
          </a:p>
          <a:p>
            <a:endParaRPr lang="en-US" dirty="0"/>
          </a:p>
          <a:p>
            <a:r>
              <a:rPr lang="en-US" dirty="0"/>
              <a:t>equals():</a:t>
            </a:r>
          </a:p>
          <a:p>
            <a:endParaRPr lang="en-US" dirty="0"/>
          </a:p>
          <a:p>
            <a:r>
              <a:rPr lang="en-US" dirty="0"/>
              <a:t>returns true if the strings are equal.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0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A96-AB26-478A-B9A2-57B84BB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ACTIVITY-10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A58528-5A05-481D-A739-12C8A648E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1391" y="2164948"/>
            <a:ext cx="6520069" cy="35457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"TUTORIALSPOINT"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"TUTORIALSPOINT"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//Reference 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//Content 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  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equals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 </a:t>
            </a:r>
          </a:p>
        </p:txBody>
      </p:sp>
    </p:spTree>
    <p:extLst>
      <p:ext uri="{BB962C8B-B14F-4D97-AF65-F5344CB8AC3E}">
        <p14:creationId xmlns:p14="http://schemas.microsoft.com/office/powerpoint/2010/main" val="163415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606D-C1EC-4259-8B52-F395AC9D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A308-713B-4E90-A64E-7B4DA6CC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5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JAVA DOCUMENTATION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https://docs.oracle.com/javase/8/docs/api/java/lang/String.html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2915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787-4A7A-4A8D-9A53-014E0A3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FE0153-F2D4-4361-B714-B14D39028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3182" y="2092659"/>
            <a:ext cx="6321287" cy="2167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Hello World!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5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types Vs objects in Java</a:t>
            </a:r>
          </a:p>
          <a:p>
            <a:endParaRPr lang="en-US" dirty="0"/>
          </a:p>
          <a:p>
            <a:r>
              <a:rPr lang="en-US" dirty="0"/>
              <a:t>How many primitive data types are there in JAVA?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https://youtu.be/OmcFVHpb0v0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VIDEO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JAVA code on system using javac and java command?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https://youtu.be/zBF1M8dTftk</a:t>
            </a:r>
          </a:p>
          <a:p>
            <a:endParaRPr lang="en-US" dirty="0"/>
          </a:p>
          <a:p>
            <a:r>
              <a:rPr lang="en-US" dirty="0"/>
              <a:t>Explain the process of running JAVA code on system emphasizing on what bytecode is?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https://youtu.be/0G-31ZVjpTM</a:t>
            </a:r>
          </a:p>
        </p:txBody>
      </p:sp>
    </p:spTree>
    <p:extLst>
      <p:ext uri="{BB962C8B-B14F-4D97-AF65-F5344CB8AC3E}">
        <p14:creationId xmlns:p14="http://schemas.microsoft.com/office/powerpoint/2010/main" val="47953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Code running/compilation step in JAVA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r>
              <a:rPr lang="en-US" dirty="0"/>
              <a:t>Process of running code on system?</a:t>
            </a:r>
          </a:p>
          <a:p>
            <a:endParaRPr lang="en-US" dirty="0"/>
          </a:p>
          <a:p>
            <a:r>
              <a:rPr lang="en-US" dirty="0"/>
              <a:t>What is bytecode?</a:t>
            </a:r>
          </a:p>
          <a:p>
            <a:endParaRPr lang="en-US" dirty="0"/>
          </a:p>
          <a:p>
            <a:r>
              <a:rPr lang="en-US" dirty="0"/>
              <a:t>What is the difference between javac and  java command?</a:t>
            </a:r>
          </a:p>
          <a:p>
            <a:endParaRPr lang="en-US" dirty="0"/>
          </a:p>
          <a:p>
            <a:r>
              <a:rPr lang="en-US" dirty="0"/>
              <a:t>Why do we call JAVA : Write once read anywhere?</a:t>
            </a:r>
          </a:p>
        </p:txBody>
      </p:sp>
    </p:spTree>
    <p:extLst>
      <p:ext uri="{BB962C8B-B14F-4D97-AF65-F5344CB8AC3E}">
        <p14:creationId xmlns:p14="http://schemas.microsoft.com/office/powerpoint/2010/main" val="219778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DBC-ADA0-DA83-30E6-083512F1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CA30-E65C-B60A-C462-4FABC72C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program in java to convert the format dd-mm-</a:t>
            </a:r>
            <a:r>
              <a:rPr lang="en-US" dirty="0" err="1"/>
              <a:t>yyyy</a:t>
            </a:r>
            <a:r>
              <a:rPr lang="en-US" dirty="0"/>
              <a:t> to dd-month name-</a:t>
            </a:r>
            <a:r>
              <a:rPr lang="en-US" dirty="0" err="1"/>
              <a:t>yyyy</a:t>
            </a:r>
            <a:r>
              <a:rPr lang="en-US" dirty="0"/>
              <a:t>.</a:t>
            </a:r>
          </a:p>
          <a:p>
            <a:r>
              <a:rPr lang="en-US"/>
              <a:t>Using substring </a:t>
            </a:r>
            <a:r>
              <a:rPr lang="en-US" dirty="0"/>
              <a:t>,join, split</a:t>
            </a:r>
          </a:p>
        </p:txBody>
      </p:sp>
    </p:spTree>
    <p:extLst>
      <p:ext uri="{BB962C8B-B14F-4D97-AF65-F5344CB8AC3E}">
        <p14:creationId xmlns:p14="http://schemas.microsoft.com/office/powerpoint/2010/main" val="396717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299-1886-6C60-35F6-6C617E7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8E97-99A3-BF51-60E5-CB710611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Declare string with dd , mm and </a:t>
            </a:r>
            <a:r>
              <a:rPr lang="en-US" dirty="0" err="1"/>
              <a:t>yyyy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convert it into the date format dd-month-</a:t>
            </a:r>
            <a:r>
              <a:rPr lang="en-US" dirty="0" err="1"/>
              <a:t>yyyy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Print the date. </a:t>
            </a:r>
          </a:p>
        </p:txBody>
      </p:sp>
    </p:spTree>
    <p:extLst>
      <p:ext uri="{BB962C8B-B14F-4D97-AF65-F5344CB8AC3E}">
        <p14:creationId xmlns:p14="http://schemas.microsoft.com/office/powerpoint/2010/main" val="328433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program in JAVA to reverse the string.</a:t>
            </a:r>
          </a:p>
        </p:txBody>
      </p:sp>
    </p:spTree>
    <p:extLst>
      <p:ext uri="{BB962C8B-B14F-4D97-AF65-F5344CB8AC3E}">
        <p14:creationId xmlns:p14="http://schemas.microsoft.com/office/powerpoint/2010/main" val="2150984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Initialise</a:t>
            </a:r>
            <a:r>
              <a:rPr lang="en-US" dirty="0"/>
              <a:t> the string with any name.</a:t>
            </a:r>
          </a:p>
          <a:p>
            <a:endParaRPr lang="en-US" dirty="0"/>
          </a:p>
          <a:p>
            <a:r>
              <a:rPr lang="en-US" dirty="0"/>
              <a:t>Reverse the contents of the string using the reverse() method.</a:t>
            </a:r>
          </a:p>
          <a:p>
            <a:endParaRPr lang="en-US" dirty="0"/>
          </a:p>
          <a:p>
            <a:r>
              <a:rPr lang="en-US" dirty="0"/>
              <a:t>Or you can use loop to get the reverse of the string.</a:t>
            </a:r>
          </a:p>
          <a:p>
            <a:endParaRPr lang="en-US" dirty="0"/>
          </a:p>
          <a:p>
            <a:r>
              <a:rPr lang="en-US" dirty="0"/>
              <a:t>Then print the reversed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 a program in JAVA for string palindrome.</a:t>
            </a:r>
          </a:p>
        </p:txBody>
      </p:sp>
    </p:spTree>
    <p:extLst>
      <p:ext uri="{BB962C8B-B14F-4D97-AF65-F5344CB8AC3E}">
        <p14:creationId xmlns:p14="http://schemas.microsoft.com/office/powerpoint/2010/main" val="3653667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Initialise</a:t>
            </a:r>
            <a:r>
              <a:rPr lang="en-US" dirty="0"/>
              <a:t> the string with any name.</a:t>
            </a:r>
          </a:p>
          <a:p>
            <a:endParaRPr lang="en-US" dirty="0"/>
          </a:p>
          <a:p>
            <a:r>
              <a:rPr lang="en-US" dirty="0"/>
              <a:t>Reverse the contents of the string using the reverse() method.</a:t>
            </a:r>
          </a:p>
          <a:p>
            <a:endParaRPr lang="en-US" dirty="0"/>
          </a:p>
          <a:p>
            <a:r>
              <a:rPr lang="en-US" dirty="0"/>
              <a:t>Or you can use loop to get the reverse of the string.</a:t>
            </a:r>
          </a:p>
          <a:p>
            <a:endParaRPr lang="en-US" dirty="0"/>
          </a:p>
          <a:p>
            <a:r>
              <a:rPr lang="en-US" dirty="0"/>
              <a:t>Then print the reversed string.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compare the String and the reversed one, if true, the given string is a palindrome.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program in JAVA  to print words from a sentence</a:t>
            </a:r>
          </a:p>
          <a:p>
            <a:r>
              <a:rPr lang="en-US" dirty="0"/>
              <a:t>Using string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BB2F-8D3B-475C-B890-D2B531CA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337D-0071-49B5-BF55-C78F13DE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 Hello World!  // with space</a:t>
            </a:r>
          </a:p>
          <a:p>
            <a:r>
              <a:rPr lang="en-US" dirty="0"/>
              <a:t>Hello World!// </a:t>
            </a:r>
            <a:r>
              <a:rPr lang="en-US"/>
              <a:t>without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91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strings with a sentence.</a:t>
            </a:r>
          </a:p>
          <a:p>
            <a:endParaRPr lang="en-US" dirty="0"/>
          </a:p>
          <a:p>
            <a:r>
              <a:rPr lang="en-US" dirty="0"/>
              <a:t>Use split function.</a:t>
            </a:r>
          </a:p>
          <a:p>
            <a:endParaRPr lang="en-US" dirty="0"/>
          </a:p>
          <a:p>
            <a:r>
              <a:rPr lang="en-US" dirty="0"/>
              <a:t>Use for each loop.</a:t>
            </a:r>
          </a:p>
          <a:p>
            <a:endParaRPr lang="en-US" dirty="0"/>
          </a:p>
          <a:p>
            <a:r>
              <a:rPr lang="en-US" dirty="0"/>
              <a:t>Then print the split words.</a:t>
            </a:r>
          </a:p>
        </p:txBody>
      </p:sp>
    </p:spTree>
    <p:extLst>
      <p:ext uri="{BB962C8B-B14F-4D97-AF65-F5344CB8AC3E}">
        <p14:creationId xmlns:p14="http://schemas.microsoft.com/office/powerpoint/2010/main" val="1604899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E28-42D1-C975-F8FA-572E6FF9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E804-10E4-153D-C29C-6A70EE98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program to check whether the number is prime number or not.</a:t>
            </a:r>
          </a:p>
          <a:p>
            <a:r>
              <a:rPr lang="en-US" dirty="0"/>
              <a:t>Write a program to print the pattern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 * *</a:t>
            </a:r>
          </a:p>
          <a:p>
            <a:r>
              <a:rPr lang="en-US" dirty="0"/>
              <a:t>Write a program to print the pattern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1 2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1 2 3 4</a:t>
            </a:r>
          </a:p>
        </p:txBody>
      </p:sp>
    </p:spTree>
    <p:extLst>
      <p:ext uri="{BB962C8B-B14F-4D97-AF65-F5344CB8AC3E}">
        <p14:creationId xmlns:p14="http://schemas.microsoft.com/office/powerpoint/2010/main" val="3269741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244-0D00-5606-B1E2-E6F701AA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9445-8981-EE9F-A463-AF8F498D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the pattern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2 2</a:t>
            </a:r>
          </a:p>
          <a:p>
            <a:r>
              <a:rPr lang="en-US" dirty="0"/>
              <a:t>3 3 3 </a:t>
            </a:r>
          </a:p>
          <a:p>
            <a:r>
              <a:rPr lang="en-US" dirty="0"/>
              <a:t>4 4 4 4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3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 QUESTIONS BASED ON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declare a  string in JAVA?</a:t>
            </a:r>
          </a:p>
          <a:p>
            <a:endParaRPr lang="en-US" dirty="0"/>
          </a:p>
          <a:p>
            <a:r>
              <a:rPr lang="en-US" dirty="0"/>
              <a:t>Is string a primitive  or derived type in JAVA?</a:t>
            </a:r>
          </a:p>
          <a:p>
            <a:endParaRPr lang="en-US" dirty="0"/>
          </a:p>
          <a:p>
            <a:r>
              <a:rPr lang="en-US" dirty="0"/>
              <a:t>Explain the String pool in JAVA.</a:t>
            </a:r>
          </a:p>
          <a:p>
            <a:endParaRPr lang="en-US" dirty="0"/>
          </a:p>
          <a:p>
            <a:r>
              <a:rPr lang="en-US" dirty="0"/>
              <a:t>Is String immutable or final in JAVA? If so, then what are the benefits of strings being immutable?</a:t>
            </a:r>
          </a:p>
          <a:p>
            <a:endParaRPr lang="en-US" dirty="0"/>
          </a:p>
          <a:p>
            <a:r>
              <a:rPr lang="en-US" dirty="0"/>
              <a:t>What does the string intern() method do in JAVA?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06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difference between :</a:t>
            </a:r>
          </a:p>
          <a:p>
            <a:endParaRPr lang="en-US" dirty="0"/>
          </a:p>
          <a:p>
            <a:r>
              <a:rPr lang="en-US" dirty="0"/>
              <a:t>String  and String Buffer.</a:t>
            </a:r>
          </a:p>
          <a:p>
            <a:r>
              <a:rPr lang="en-US" dirty="0"/>
              <a:t>String Buffer and String Builder.</a:t>
            </a:r>
          </a:p>
          <a:p>
            <a:endParaRPr lang="en-US" dirty="0"/>
          </a:p>
          <a:p>
            <a:r>
              <a:rPr lang="en-US" dirty="0"/>
              <a:t>In Java, how can two strings are compared?</a:t>
            </a:r>
          </a:p>
          <a:p>
            <a:endParaRPr lang="en-US" dirty="0"/>
          </a:p>
          <a:p>
            <a:r>
              <a:rPr lang="en-US" dirty="0"/>
              <a:t>What is the difference between str1==str2  and str1.equals(str2)?</a:t>
            </a:r>
          </a:p>
          <a:p>
            <a:endParaRPr lang="en-US" dirty="0"/>
          </a:p>
          <a:p>
            <a:r>
              <a:rPr lang="en-US" dirty="0"/>
              <a:t>What is the use of the substring() </a:t>
            </a:r>
            <a:r>
              <a:rPr lang="en-US"/>
              <a:t>method 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C1F8-AB5E-59F9-0D57-3F665FDC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4746-9FBA-8C23-00AA-3E00F8CD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202124"/>
                </a:solidFill>
                <a:latin typeface="Google Sans"/>
              </a:rPr>
              <a:t>Ans 1.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There are two ways to create a String object: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By string literal : Java String literal is created by using double quotes. 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Example: String s=“Welcome”;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By new keyword : Java String is created by using a keyword “new”.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example: String s=new String(“Welcome”);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Ans.2. String is a derived type in JAVA.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37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9C87-BEDB-21FC-3E15-47FB0B3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9812-8F82-96E3-D643-D316DA1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Ans.3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Pool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storage area in Java heap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allocation, like all object allocation,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proves to be a costly affair in both the cases of time and memory.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JVM performs some steps while initializing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string literals to increase performance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decrease memory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71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FB21-7EA5-569E-FC85-38B757A0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67EEF-9AB1-4C62-8437-FD0A89169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9" y="1811221"/>
            <a:ext cx="8201891" cy="4243215"/>
          </a:xfrm>
        </p:spPr>
      </p:pic>
    </p:spTree>
    <p:extLst>
      <p:ext uri="{BB962C8B-B14F-4D97-AF65-F5344CB8AC3E}">
        <p14:creationId xmlns:p14="http://schemas.microsoft.com/office/powerpoint/2010/main" val="3275493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3A58-DD70-6CD7-FD49-B8433C19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11BE-DEBE-C14F-CCED-44E80456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Ans.4.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The string is immutable means that we cannot change the object itself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, but we can change the reference to the object. The string is made final to not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allow others to extend it and destroy its immutability.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Benefits: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Security 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Parameters are typically represented as String in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connections, database connection URLs, usernames/passwords, etc. If it was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mutable, these parameters could be changed easily.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Synchronization and Concurrency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making String immutable automatically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makes them thread safe thereby solving the synchronization issues.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08-F535-0BA9-893A-B103769C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D01C-20C2-A3D0-4005-343B5161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Caching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when compiler optimizes our String objects, it seems that if two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objects have the same value (a =" test", and b =" test") and thus we need 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one string object (for both a and b, these two will point to the same object).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Class loading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String is used as arguments for class loading. If mutable,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could result in the wrong class being loaded (because mutable objects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their state).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Ans.5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intern()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returns the interned string.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be used to return string from memory if it is created by a new keyword.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creates an exact copy of the heap string object in the String Constant Pool.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6C2B-AE43-4150-BEC5-8C175CBA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1CE9-6E2E-46EB-BF90-2E0AE122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replace():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a new string where the specified values are replaced.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70B7-9F5C-B43E-5A40-B1361133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96C5-2C0B-916D-FBCD-2F8CEB3F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Example :</a:t>
            </a: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str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"Welcome to Trisect"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).intern();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statement - 1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str1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"Welcome to Trisect"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).intern();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statement - 2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System.out.println(str1 == str);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prints true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8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401-2167-571B-C0BC-F498891B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57AA87-8B08-7737-729A-7C9F11695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103577"/>
              </p:ext>
            </p:extLst>
          </p:nvPr>
        </p:nvGraphicFramePr>
        <p:xfrm>
          <a:off x="677335" y="1930400"/>
          <a:ext cx="8743755" cy="4470400"/>
        </p:xfrm>
        <a:graphic>
          <a:graphicData uri="http://schemas.openxmlformats.org/drawingml/2006/table">
            <a:tbl>
              <a:tblPr/>
              <a:tblGrid>
                <a:gridCol w="846665">
                  <a:extLst>
                    <a:ext uri="{9D8B030D-6E8A-4147-A177-3AD203B41FA5}">
                      <a16:colId xmlns:a16="http://schemas.microsoft.com/office/drawing/2014/main" val="2258225565"/>
                    </a:ext>
                  </a:extLst>
                </a:gridCol>
                <a:gridCol w="4017818">
                  <a:extLst>
                    <a:ext uri="{9D8B030D-6E8A-4147-A177-3AD203B41FA5}">
                      <a16:colId xmlns:a16="http://schemas.microsoft.com/office/drawing/2014/main" val="289861317"/>
                    </a:ext>
                  </a:extLst>
                </a:gridCol>
                <a:gridCol w="3879272">
                  <a:extLst>
                    <a:ext uri="{9D8B030D-6E8A-4147-A177-3AD203B41FA5}">
                      <a16:colId xmlns:a16="http://schemas.microsoft.com/office/drawing/2014/main" val="2573828490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74835" marR="74835" marT="74835" marB="74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74835" marR="74835" marT="74835" marB="74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L="74835" marR="74835" marT="74835" marB="74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3956"/>
                  </a:ext>
                </a:extLst>
              </a:tr>
              <a:tr h="527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String class is immutable.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StringBuffer class is mutable.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53899"/>
                  </a:ext>
                </a:extLst>
              </a:tr>
              <a:tr h="114949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is slow and consumes more memory when we concatenate too many strings because every time it creates new instance.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is fast and consumes less memory when we concatenate t strings.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3050"/>
                  </a:ext>
                </a:extLst>
              </a:tr>
              <a:tr h="114949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overrides the equals() method of Object class. So you can compare the contents of two strings by equals() method.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class doesn't override the equals() method of Object class.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01752"/>
                  </a:ext>
                </a:extLst>
              </a:tr>
              <a:tr h="7349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is slower while performing concatenation operation.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class is faster while performing concatenation operation.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45458"/>
                  </a:ext>
                </a:extLst>
              </a:tr>
              <a:tr h="527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uses String constant pool.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uses Heap memory</a:t>
                      </a:r>
                    </a:p>
                  </a:txBody>
                  <a:tcPr marL="49890" marR="49890" marT="49890" marB="498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35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C761-59BA-27EE-5402-A680A174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E53D7D-FAC4-5831-F7FC-CCEA43E1D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367801"/>
              </p:ext>
            </p:extLst>
          </p:nvPr>
        </p:nvGraphicFramePr>
        <p:xfrm>
          <a:off x="677335" y="1930400"/>
          <a:ext cx="8596668" cy="4498109"/>
        </p:xfrm>
        <a:graphic>
          <a:graphicData uri="http://schemas.openxmlformats.org/drawingml/2006/table">
            <a:tbl>
              <a:tblPr/>
              <a:tblGrid>
                <a:gridCol w="2865556">
                  <a:extLst>
                    <a:ext uri="{9D8B030D-6E8A-4147-A177-3AD203B41FA5}">
                      <a16:colId xmlns:a16="http://schemas.microsoft.com/office/drawing/2014/main" val="1274156705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2777168651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399414225"/>
                    </a:ext>
                  </a:extLst>
                </a:gridCol>
              </a:tblGrid>
              <a:tr h="53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04340" marR="104340" marT="104340" marB="104340">
                    <a:lnL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L="104340" marR="104340" marT="104340" marB="104340">
                    <a:lnL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StringBuilder</a:t>
                      </a:r>
                    </a:p>
                  </a:txBody>
                  <a:tcPr marL="104340" marR="104340" marT="104340" marB="104340">
                    <a:lnL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86143"/>
                  </a:ext>
                </a:extLst>
              </a:tr>
              <a:tr h="21926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is 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synchronized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i.e. thread safe. It means two threads can't call the methods of StringBuffer simultaneously.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is </a:t>
                      </a:r>
                      <a:r>
                        <a:rPr lang="en-US" sz="16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non-synchronized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i.e. not thread safe. It means two threads can call the methods of StringBuilder simultaneously.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06352"/>
                  </a:ext>
                </a:extLst>
              </a:tr>
              <a:tr h="10318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is 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efficient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StringBuilder.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is 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more efficient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StringBuffer.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23101"/>
                  </a:ext>
                </a:extLst>
              </a:tr>
              <a:tr h="7416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was introduced in Java 1.0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was introduced in Java 1.5</a:t>
                      </a:r>
                    </a:p>
                  </a:txBody>
                  <a:tcPr marL="69560" marR="69560" marT="69560" marB="6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2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9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239E-4341-C325-333A-EE62944B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BE3B-D091-D3AB-BF80-CEE77C0D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Ans.6. Refer slide</a:t>
            </a:r>
          </a:p>
          <a:p>
            <a:endParaRPr lang="en-US" dirty="0"/>
          </a:p>
          <a:p>
            <a:r>
              <a:rPr lang="en-US" dirty="0"/>
              <a:t>Ans.7.Refer slide</a:t>
            </a:r>
          </a:p>
          <a:p>
            <a:endParaRPr lang="en-US" dirty="0"/>
          </a:p>
          <a:p>
            <a:r>
              <a:rPr lang="en-US" dirty="0"/>
              <a:t>Ans.8. Refer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2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C3DAA-E032-58D4-FDCD-93484BF1F087}"/>
              </a:ext>
            </a:extLst>
          </p:cNvPr>
          <p:cNvSpPr/>
          <p:nvPr/>
        </p:nvSpPr>
        <p:spPr>
          <a:xfrm>
            <a:off x="1967345" y="2967335"/>
            <a:ext cx="65736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1609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235A-CC2A-4565-AD9B-5F714CE7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67AFB-0456-4AD9-B19E-46C8C6A1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str= “bat ball”;</a:t>
            </a:r>
          </a:p>
          <a:p>
            <a:endParaRPr lang="en-US" dirty="0"/>
          </a:p>
          <a:p>
            <a:r>
              <a:rPr lang="en-US" dirty="0"/>
              <a:t>//replace  b with c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/>
              <a:t>.out.println(str.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(‘b’,’c’));</a:t>
            </a:r>
          </a:p>
        </p:txBody>
      </p:sp>
    </p:spTree>
    <p:extLst>
      <p:ext uri="{BB962C8B-B14F-4D97-AF65-F5344CB8AC3E}">
        <p14:creationId xmlns:p14="http://schemas.microsoft.com/office/powerpoint/2010/main" val="400315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0217-F20F-40F4-8B55-C6E99483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1F1F-EAEB-4F9D-AC04-5B796710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cat  call</a:t>
            </a:r>
          </a:p>
        </p:txBody>
      </p:sp>
    </p:spTree>
    <p:extLst>
      <p:ext uri="{BB962C8B-B14F-4D97-AF65-F5344CB8AC3E}">
        <p14:creationId xmlns:p14="http://schemas.microsoft.com/office/powerpoint/2010/main" val="368109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3031-5F43-497A-921E-1DFCC132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B9BD-F16F-4AFB-8F54-A9D3219F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indexOf():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returns the position of the first found occurrence of </a:t>
            </a:r>
          </a:p>
          <a:p>
            <a:r>
              <a:rPr lang="en-US" dirty="0"/>
              <a:t>specified characters  in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2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2BB8-DD9A-4235-77F3-6566C3D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74E7-06CE-7EDE-DED9-FB6E2B9F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str = "Hello planet earth, you are a great planet.";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/>
              <a:t>.out.println(</a:t>
            </a:r>
            <a:r>
              <a:rPr lang="en-US" dirty="0" err="1"/>
              <a:t>str.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dirty="0"/>
              <a:t>("planet"));</a:t>
            </a:r>
          </a:p>
        </p:txBody>
      </p:sp>
    </p:spTree>
    <p:extLst>
      <p:ext uri="{BB962C8B-B14F-4D97-AF65-F5344CB8AC3E}">
        <p14:creationId xmlns:p14="http://schemas.microsoft.com/office/powerpoint/2010/main" val="3143757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1462</TotalTime>
  <Words>1668</Words>
  <Application>Microsoft Office PowerPoint</Application>
  <PresentationFormat>Widescreen</PresentationFormat>
  <Paragraphs>345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arial</vt:lpstr>
      <vt:lpstr>Consolas</vt:lpstr>
      <vt:lpstr>Google Sans</vt:lpstr>
      <vt:lpstr>inter-bold</vt:lpstr>
      <vt:lpstr>inter-regular</vt:lpstr>
      <vt:lpstr>Nunito</vt:lpstr>
      <vt:lpstr>times new roman</vt:lpstr>
      <vt:lpstr>Trebuchet MS</vt:lpstr>
      <vt:lpstr>var(--bs-font-monospace)</vt:lpstr>
      <vt:lpstr>Wingdings 3</vt:lpstr>
      <vt:lpstr>Facet</vt:lpstr>
      <vt:lpstr>OOPS 1</vt:lpstr>
      <vt:lpstr>STRING CLASS</vt:lpstr>
      <vt:lpstr>ACTIVITY-1</vt:lpstr>
      <vt:lpstr>PowerPoint Presentation</vt:lpstr>
      <vt:lpstr>PowerPoint Presentation</vt:lpstr>
      <vt:lpstr>ACTIVITY-2</vt:lpstr>
      <vt:lpstr>PowerPoint Presentation</vt:lpstr>
      <vt:lpstr>PowerPoint Presentation</vt:lpstr>
      <vt:lpstr>ACTIVITY 3</vt:lpstr>
      <vt:lpstr>PowerPoint Presentation</vt:lpstr>
      <vt:lpstr>PowerPoint Presentation</vt:lpstr>
      <vt:lpstr>ACTIVITY-4</vt:lpstr>
      <vt:lpstr>PowerPoint Presentation</vt:lpstr>
      <vt:lpstr>PowerPoint Presentation</vt:lpstr>
      <vt:lpstr>ACTIVITY-5</vt:lpstr>
      <vt:lpstr>PowerPoint Presentation</vt:lpstr>
      <vt:lpstr>PowerPoint Presentation</vt:lpstr>
      <vt:lpstr>ACTIVITY-6</vt:lpstr>
      <vt:lpstr>PowerPoint Presentation</vt:lpstr>
      <vt:lpstr>PowerPoint Presentation</vt:lpstr>
      <vt:lpstr>ACTIVITY-7</vt:lpstr>
      <vt:lpstr>PowerPoint Presentation</vt:lpstr>
      <vt:lpstr>PowerPoint Presentation</vt:lpstr>
      <vt:lpstr>ACTIVITY-8</vt:lpstr>
      <vt:lpstr>PowerPoint Presentation</vt:lpstr>
      <vt:lpstr>PowerPoint Presentation</vt:lpstr>
      <vt:lpstr>ACTIVITY-10</vt:lpstr>
      <vt:lpstr>PowerPoint Presentation</vt:lpstr>
      <vt:lpstr>HOW TO READ JAVA DOCUMENTATION OF STRING CLASS</vt:lpstr>
      <vt:lpstr>VIDEO LINK</vt:lpstr>
      <vt:lpstr> VIDEO LINK</vt:lpstr>
      <vt:lpstr>SELF STUDY TOPICS</vt:lpstr>
      <vt:lpstr>PROGRAMMING QUESTIONS</vt:lpstr>
      <vt:lpstr>ALGORITHM</vt:lpstr>
      <vt:lpstr>PowerPoint Presentation</vt:lpstr>
      <vt:lpstr>ALGORITHM</vt:lpstr>
      <vt:lpstr>PowerPoint Presentation</vt:lpstr>
      <vt:lpstr>ALGORITHM</vt:lpstr>
      <vt:lpstr>PowerPoint Presentation</vt:lpstr>
      <vt:lpstr>Algorithm:</vt:lpstr>
      <vt:lpstr>ASSIGNMENT</vt:lpstr>
      <vt:lpstr>PowerPoint Presentation</vt:lpstr>
      <vt:lpstr>INTERVIEW QUESTIONS BASED ON STRING </vt:lpstr>
      <vt:lpstr>PowerPoint Presentation</vt:lpstr>
      <vt:lpstr>ANSWER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</vt:lpstr>
      <vt:lpstr>Differences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1</dc:title>
  <dc:creator>ANURADHA</dc:creator>
  <cp:lastModifiedBy>Anuradha Sahu</cp:lastModifiedBy>
  <cp:revision>123</cp:revision>
  <dcterms:created xsi:type="dcterms:W3CDTF">2022-08-01T18:33:45Z</dcterms:created>
  <dcterms:modified xsi:type="dcterms:W3CDTF">2022-11-13T07:43:39Z</dcterms:modified>
</cp:coreProperties>
</file>