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 id="276" r:id="rId20"/>
    <p:sldId id="277" r:id="rId21"/>
    <p:sldId id="278" r:id="rId22"/>
    <p:sldId id="284" r:id="rId23"/>
    <p:sldId id="285" r:id="rId24"/>
    <p:sldId id="279" r:id="rId25"/>
    <p:sldId id="280" r:id="rId26"/>
    <p:sldId id="281" r:id="rId27"/>
    <p:sldId id="282" r:id="rId28"/>
    <p:sldId id="283" r:id="rId29"/>
    <p:sldId id="286" r:id="rId30"/>
    <p:sldId id="297" r:id="rId31"/>
    <p:sldId id="287" r:id="rId32"/>
    <p:sldId id="288" r:id="rId33"/>
    <p:sldId id="289" r:id="rId34"/>
    <p:sldId id="290" r:id="rId35"/>
    <p:sldId id="291" r:id="rId36"/>
    <p:sldId id="292" r:id="rId37"/>
    <p:sldId id="293" r:id="rId38"/>
    <p:sldId id="294" r:id="rId39"/>
    <p:sldId id="295" r:id="rId40"/>
    <p:sldId id="296" r:id="rId41"/>
    <p:sldId id="299" r:id="rId42"/>
    <p:sldId id="298" r:id="rId43"/>
    <p:sldId id="300" r:id="rId44"/>
    <p:sldId id="301" r:id="rId45"/>
    <p:sldId id="302" r:id="rId46"/>
    <p:sldId id="303" r:id="rId47"/>
    <p:sldId id="304" r:id="rId48"/>
    <p:sldId id="305" r:id="rId49"/>
    <p:sldId id="306" r:id="rId50"/>
    <p:sldId id="307" r:id="rId51"/>
    <p:sldId id="30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6" autoAdjust="0"/>
    <p:restoredTop sz="94660"/>
  </p:normalViewPr>
  <p:slideViewPr>
    <p:cSldViewPr snapToGrid="0">
      <p:cViewPr varScale="1">
        <p:scale>
          <a:sx n="72" d="100"/>
          <a:sy n="72"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D4B926-3121-4A55-B09A-233F072FB1F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381350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4B926-3121-4A55-B09A-233F072FB1F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21732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4B926-3121-4A55-B09A-233F072FB1F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FE1D-AD30-49B1-8179-C91135196A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6803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4B926-3121-4A55-B09A-233F072FB1F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1387925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4B926-3121-4A55-B09A-233F072FB1F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FE1D-AD30-49B1-8179-C91135196A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5718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4B926-3121-4A55-B09A-233F072FB1F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4174947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4B926-3121-4A55-B09A-233F072FB1F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212248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4B926-3121-4A55-B09A-233F072FB1F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2388230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4B926-3121-4A55-B09A-233F072FB1F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29611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4B926-3121-4A55-B09A-233F072FB1F9}"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3400165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D4B926-3121-4A55-B09A-233F072FB1F9}"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141877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D4B926-3121-4A55-B09A-233F072FB1F9}" type="datetimeFigureOut">
              <a:rPr lang="en-US" smtClean="0"/>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103319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D4B926-3121-4A55-B09A-233F072FB1F9}" type="datetimeFigureOut">
              <a:rPr lang="en-US" smtClean="0"/>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410037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4B926-3121-4A55-B09A-233F072FB1F9}" type="datetimeFigureOut">
              <a:rPr lang="en-US" smtClean="0"/>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13572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4B926-3121-4A55-B09A-233F072FB1F9}"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29689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D4B926-3121-4A55-B09A-233F072FB1F9}" type="datetimeFigureOut">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CFE1D-AD30-49B1-8179-C91135196A26}" type="slidenum">
              <a:rPr lang="en-US" smtClean="0"/>
              <a:t>‹#›</a:t>
            </a:fld>
            <a:endParaRPr lang="en-US"/>
          </a:p>
        </p:txBody>
      </p:sp>
    </p:spTree>
    <p:extLst>
      <p:ext uri="{BB962C8B-B14F-4D97-AF65-F5344CB8AC3E}">
        <p14:creationId xmlns:p14="http://schemas.microsoft.com/office/powerpoint/2010/main" val="356979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D4B926-3121-4A55-B09A-233F072FB1F9}" type="datetimeFigureOut">
              <a:rPr lang="en-US" smtClean="0"/>
              <a:t>12/19/2022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7CFE1D-AD30-49B1-8179-C91135196A26}" type="slidenum">
              <a:rPr lang="en-US" smtClean="0"/>
              <a:t>‹#›</a:t>
            </a:fld>
            <a:endParaRPr lang="en-US"/>
          </a:p>
        </p:txBody>
      </p:sp>
    </p:spTree>
    <p:extLst>
      <p:ext uri="{BB962C8B-B14F-4D97-AF65-F5344CB8AC3E}">
        <p14:creationId xmlns:p14="http://schemas.microsoft.com/office/powerpoint/2010/main" val="1212519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java-lang-package-java/" TargetMode="External"/><Relationship Id="rId2" Type="http://schemas.openxmlformats.org/officeDocument/2006/relationships/hyperlink" Target="https://www.geeksforgeeks.org/java-lang-integer-class-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java-lang-package-java/" TargetMode="External"/><Relationship Id="rId2" Type="http://schemas.openxmlformats.org/officeDocument/2006/relationships/hyperlink" Target="https://www.geeksforgeeks.org/java-lang-integer-class-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youtu.be/zLvOO4pm6ZI"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www.scientecheasy.com/tag/java-inheritance-interview-questions-and-answers/" TargetMode="External"/><Relationship Id="rId3" Type="http://schemas.openxmlformats.org/officeDocument/2006/relationships/hyperlink" Target="https://www.scientecheasy.com/2020/07/types-of-inheritance-in-java.html/" TargetMode="External"/><Relationship Id="rId7" Type="http://schemas.openxmlformats.org/officeDocument/2006/relationships/hyperlink" Target="https://www.scientecheasy.com/category/interview/" TargetMode="External"/><Relationship Id="rId2" Type="http://schemas.openxmlformats.org/officeDocument/2006/relationships/hyperlink" Target="https://www.scientecheasy.com/2020/07/inheritance-in-java.html/" TargetMode="External"/><Relationship Id="rId1" Type="http://schemas.openxmlformats.org/officeDocument/2006/relationships/slideLayout" Target="../slideLayouts/slideLayout2.xml"/><Relationship Id="rId6" Type="http://schemas.openxmlformats.org/officeDocument/2006/relationships/hyperlink" Target="https://www.scientecheasy.com/category/core-java/" TargetMode="External"/><Relationship Id="rId5" Type="http://schemas.openxmlformats.org/officeDocument/2006/relationships/hyperlink" Target="https://www.scientecheasy.com/2021/02/inheritance-interview-questions.html/3/" TargetMode="External"/><Relationship Id="rId4" Type="http://schemas.openxmlformats.org/officeDocument/2006/relationships/hyperlink" Target="https://www.scientecheasy.com/2021/02/inheritance-interview-questions.html/2/" TargetMode="External"/><Relationship Id="rId9" Type="http://schemas.openxmlformats.org/officeDocument/2006/relationships/hyperlink" Target="https://www.scientecheasy.com/tag/programming-exercises-on-inheritance-in-java/"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32B0-EA2D-83CB-E96F-426148BDEF59}"/>
              </a:ext>
            </a:extLst>
          </p:cNvPr>
          <p:cNvSpPr>
            <a:spLocks noGrp="1"/>
          </p:cNvSpPr>
          <p:nvPr>
            <p:ph type="ctrTitle"/>
          </p:nvPr>
        </p:nvSpPr>
        <p:spPr/>
        <p:txBody>
          <a:bodyPr/>
          <a:lstStyle/>
          <a:p>
            <a:r>
              <a:rPr lang="en-US"/>
              <a:t>OOPS 2</a:t>
            </a:r>
            <a:endParaRPr lang="en-US" dirty="0"/>
          </a:p>
        </p:txBody>
      </p:sp>
      <p:sp>
        <p:nvSpPr>
          <p:cNvPr id="3" name="Subtitle 2">
            <a:extLst>
              <a:ext uri="{FF2B5EF4-FFF2-40B4-BE49-F238E27FC236}">
                <a16:creationId xmlns:a16="http://schemas.microsoft.com/office/drawing/2014/main" id="{9F5E6C31-F77C-EA4B-0523-1A7D52174E4F}"/>
              </a:ext>
            </a:extLst>
          </p:cNvPr>
          <p:cNvSpPr>
            <a:spLocks noGrp="1"/>
          </p:cNvSpPr>
          <p:nvPr>
            <p:ph type="subTitle" idx="1"/>
          </p:nvPr>
        </p:nvSpPr>
        <p:spPr/>
        <p:txBody>
          <a:bodyPr/>
          <a:lstStyle/>
          <a:p>
            <a:r>
              <a:rPr lang="en-US" dirty="0"/>
              <a:t>WRAPPER CLASSES AND INHERITANCE</a:t>
            </a:r>
          </a:p>
          <a:p>
            <a:r>
              <a:rPr lang="en-US" dirty="0"/>
              <a:t>LECTURE 4</a:t>
            </a:r>
          </a:p>
        </p:txBody>
      </p:sp>
    </p:spTree>
    <p:extLst>
      <p:ext uri="{BB962C8B-B14F-4D97-AF65-F5344CB8AC3E}">
        <p14:creationId xmlns:p14="http://schemas.microsoft.com/office/powerpoint/2010/main" val="397632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8016-6D7B-E64B-54DF-5EF1D95F84AD}"/>
              </a:ext>
            </a:extLst>
          </p:cNvPr>
          <p:cNvSpPr>
            <a:spLocks noGrp="1"/>
          </p:cNvSpPr>
          <p:nvPr>
            <p:ph type="title"/>
          </p:nvPr>
        </p:nvSpPr>
        <p:spPr/>
        <p:txBody>
          <a:bodyPr/>
          <a:lstStyle/>
          <a:p>
            <a:r>
              <a:rPr lang="en-US" dirty="0"/>
              <a:t>ACTIVITY-2</a:t>
            </a:r>
          </a:p>
        </p:txBody>
      </p:sp>
      <p:sp>
        <p:nvSpPr>
          <p:cNvPr id="3" name="Content Placeholder 2">
            <a:extLst>
              <a:ext uri="{FF2B5EF4-FFF2-40B4-BE49-F238E27FC236}">
                <a16:creationId xmlns:a16="http://schemas.microsoft.com/office/drawing/2014/main" id="{63E96574-D19C-7DDA-12B1-7384A8E1F37F}"/>
              </a:ext>
            </a:extLst>
          </p:cNvPr>
          <p:cNvSpPr>
            <a:spLocks noGrp="1"/>
          </p:cNvSpPr>
          <p:nvPr>
            <p:ph idx="1"/>
          </p:nvPr>
        </p:nvSpPr>
        <p:spPr/>
        <p:txBody>
          <a:bodyPr/>
          <a:lstStyle/>
          <a:p>
            <a:r>
              <a:rPr lang="en-US" b="1" dirty="0"/>
              <a:t>class</a:t>
            </a:r>
            <a:r>
              <a:rPr lang="en-US" dirty="0"/>
              <a:t> UnboxingExample1{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p>
          <a:p>
            <a:r>
              <a:rPr lang="en-US" dirty="0"/>
              <a:t>{  </a:t>
            </a:r>
          </a:p>
          <a:p>
            <a:r>
              <a:rPr lang="en-US" dirty="0"/>
              <a:t>    Integer </a:t>
            </a:r>
            <a:r>
              <a:rPr lang="en-US" dirty="0" err="1"/>
              <a:t>i</a:t>
            </a:r>
            <a:r>
              <a:rPr lang="en-US" dirty="0"/>
              <a:t>=</a:t>
            </a:r>
            <a:r>
              <a:rPr lang="en-US" b="1" dirty="0"/>
              <a:t>new</a:t>
            </a:r>
            <a:r>
              <a:rPr lang="en-US" dirty="0"/>
              <a:t> Integer(50);  </a:t>
            </a:r>
          </a:p>
          <a:p>
            <a:r>
              <a:rPr lang="en-US" dirty="0"/>
              <a:t>        </a:t>
            </a:r>
            <a:r>
              <a:rPr lang="en-US" b="1" dirty="0"/>
              <a:t>int</a:t>
            </a:r>
            <a:r>
              <a:rPr lang="en-US" dirty="0"/>
              <a:t> a=</a:t>
            </a:r>
            <a:r>
              <a:rPr lang="en-US" dirty="0" err="1"/>
              <a:t>i</a:t>
            </a:r>
            <a:r>
              <a:rPr lang="en-US" dirty="0"/>
              <a:t>;  </a:t>
            </a:r>
          </a:p>
          <a:p>
            <a:r>
              <a:rPr lang="en-US" dirty="0"/>
              <a:t>           System.out.println(a);  </a:t>
            </a:r>
          </a:p>
          <a:p>
            <a:r>
              <a:rPr lang="en-US" dirty="0"/>
              <a:t> }   </a:t>
            </a:r>
          </a:p>
          <a:p>
            <a:r>
              <a:rPr lang="en-US" dirty="0"/>
              <a:t>}  </a:t>
            </a:r>
          </a:p>
          <a:p>
            <a:endParaRPr lang="en-US" dirty="0"/>
          </a:p>
        </p:txBody>
      </p:sp>
    </p:spTree>
    <p:extLst>
      <p:ext uri="{BB962C8B-B14F-4D97-AF65-F5344CB8AC3E}">
        <p14:creationId xmlns:p14="http://schemas.microsoft.com/office/powerpoint/2010/main" val="404505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60DC-59C6-37D5-909D-BB415720A4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C9B693-B672-E75E-243D-E2AB7BE0E172}"/>
              </a:ext>
            </a:extLst>
          </p:cNvPr>
          <p:cNvSpPr>
            <a:spLocks noGrp="1"/>
          </p:cNvSpPr>
          <p:nvPr>
            <p:ph idx="1"/>
          </p:nvPr>
        </p:nvSpPr>
        <p:spPr/>
        <p:txBody>
          <a:bodyPr/>
          <a:lstStyle/>
          <a:p>
            <a:r>
              <a:rPr lang="en-US" dirty="0"/>
              <a:t>OUTPUT</a:t>
            </a:r>
          </a:p>
          <a:p>
            <a:endParaRPr lang="en-US" dirty="0"/>
          </a:p>
          <a:p>
            <a:r>
              <a:rPr lang="en-US" dirty="0"/>
              <a:t>50</a:t>
            </a:r>
          </a:p>
        </p:txBody>
      </p:sp>
    </p:spTree>
    <p:extLst>
      <p:ext uri="{BB962C8B-B14F-4D97-AF65-F5344CB8AC3E}">
        <p14:creationId xmlns:p14="http://schemas.microsoft.com/office/powerpoint/2010/main" val="416959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201-0E70-A682-7B1B-76331DA9502C}"/>
              </a:ext>
            </a:extLst>
          </p:cNvPr>
          <p:cNvSpPr>
            <a:spLocks noGrp="1"/>
          </p:cNvSpPr>
          <p:nvPr>
            <p:ph type="title"/>
          </p:nvPr>
        </p:nvSpPr>
        <p:spPr/>
        <p:txBody>
          <a:bodyPr/>
          <a:lstStyle/>
          <a:p>
            <a:r>
              <a:rPr lang="en-US" dirty="0"/>
              <a:t>INTEGER CLASS</a:t>
            </a:r>
          </a:p>
        </p:txBody>
      </p:sp>
      <p:sp>
        <p:nvSpPr>
          <p:cNvPr id="3" name="Content Placeholder 2">
            <a:extLst>
              <a:ext uri="{FF2B5EF4-FFF2-40B4-BE49-F238E27FC236}">
                <a16:creationId xmlns:a16="http://schemas.microsoft.com/office/drawing/2014/main" id="{2819DE10-897B-3C88-1FE7-39829CB0E426}"/>
              </a:ext>
            </a:extLst>
          </p:cNvPr>
          <p:cNvSpPr>
            <a:spLocks noGrp="1"/>
          </p:cNvSpPr>
          <p:nvPr>
            <p:ph idx="1"/>
          </p:nvPr>
        </p:nvSpPr>
        <p:spPr/>
        <p:txBody>
          <a:bodyPr/>
          <a:lstStyle/>
          <a:p>
            <a:r>
              <a:rPr lang="en-US" sz="1800" u="sng" dirty="0">
                <a:solidFill>
                  <a:srgbClr val="C00000"/>
                </a:solidFill>
              </a:rPr>
              <a:t>parseInt:</a:t>
            </a:r>
          </a:p>
          <a:p>
            <a:endParaRPr lang="en-US" sz="1800" dirty="0"/>
          </a:p>
          <a:p>
            <a:r>
              <a:rPr lang="en-US" sz="1800" b="1" dirty="0"/>
              <a:t>parseInt(String s)</a:t>
            </a:r>
            <a:r>
              <a:rPr lang="en-US" sz="1800" dirty="0"/>
              <a:t> − This returns an integer (decimal only).</a:t>
            </a:r>
          </a:p>
          <a:p>
            <a:endParaRPr lang="en-US" sz="1800" dirty="0"/>
          </a:p>
          <a:p>
            <a:r>
              <a:rPr lang="en-US" sz="1800" b="1" dirty="0"/>
              <a:t>parseInt(int </a:t>
            </a:r>
            <a:r>
              <a:rPr lang="en-US" sz="1800" b="1" dirty="0" err="1"/>
              <a:t>i</a:t>
            </a:r>
            <a:r>
              <a:rPr lang="en-US" sz="1800" b="1" dirty="0"/>
              <a:t>)</a:t>
            </a:r>
            <a:r>
              <a:rPr lang="en-US" sz="1800" dirty="0"/>
              <a:t> − This returns an integer, given a string representation of decimal, binary, </a:t>
            </a:r>
          </a:p>
          <a:p>
            <a:endParaRPr lang="en-US" sz="1800" dirty="0"/>
          </a:p>
          <a:p>
            <a:r>
              <a:rPr lang="en-US" sz="1800" dirty="0"/>
              <a:t>octal, or hexadecimal (radix equals 10, 2, 8, or 16 respectively) numbers as input.</a:t>
            </a:r>
          </a:p>
          <a:p>
            <a:endParaRPr lang="en-US" dirty="0"/>
          </a:p>
        </p:txBody>
      </p:sp>
    </p:spTree>
    <p:extLst>
      <p:ext uri="{BB962C8B-B14F-4D97-AF65-F5344CB8AC3E}">
        <p14:creationId xmlns:p14="http://schemas.microsoft.com/office/powerpoint/2010/main" val="18914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3855-E4C7-40E6-AD80-B8CED33EC68E}"/>
              </a:ext>
            </a:extLst>
          </p:cNvPr>
          <p:cNvSpPr>
            <a:spLocks noGrp="1"/>
          </p:cNvSpPr>
          <p:nvPr>
            <p:ph type="title"/>
          </p:nvPr>
        </p:nvSpPr>
        <p:spPr/>
        <p:txBody>
          <a:bodyPr/>
          <a:lstStyle/>
          <a:p>
            <a:r>
              <a:rPr lang="en-US" dirty="0"/>
              <a:t>ACTIVITY-3</a:t>
            </a:r>
          </a:p>
        </p:txBody>
      </p:sp>
      <p:sp>
        <p:nvSpPr>
          <p:cNvPr id="4" name="Rectangle 1">
            <a:extLst>
              <a:ext uri="{FF2B5EF4-FFF2-40B4-BE49-F238E27FC236}">
                <a16:creationId xmlns:a16="http://schemas.microsoft.com/office/drawing/2014/main" id="{5B20662E-C85B-D2EB-EA37-FB1EB61F6B5F}"/>
              </a:ext>
            </a:extLst>
          </p:cNvPr>
          <p:cNvSpPr>
            <a:spLocks noGrp="1" noChangeArrowheads="1"/>
          </p:cNvSpPr>
          <p:nvPr>
            <p:ph idx="1"/>
          </p:nvPr>
        </p:nvSpPr>
        <p:spPr bwMode="auto">
          <a:xfrm>
            <a:off x="463827" y="1930400"/>
            <a:ext cx="8216348" cy="33701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88"/>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88"/>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var(--bs-font-monospace)"/>
              </a:rPr>
              <a:t>int</a:t>
            </a:r>
            <a:r>
              <a:rPr kumimoji="0" lang="en-US" altLang="en-US" b="0" i="0" u="none" strike="noStrike" cap="none" normalizeH="0" baseline="0" dirty="0">
                <a:ln>
                  <a:noFill/>
                </a:ln>
                <a:solidFill>
                  <a:srgbClr val="000000"/>
                </a:solidFill>
                <a:effectLst/>
                <a:latin typeface="var(--bs-font-monospace)"/>
              </a:rPr>
              <a:t> x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660066"/>
                </a:solidFill>
                <a:effectLst/>
                <a:latin typeface="var(--bs-font-monospace)"/>
              </a:rPr>
              <a:t>Integer. parseInt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8800"/>
                </a:solidFill>
                <a:effectLst/>
                <a:latin typeface="var(--bs-font-monospace)"/>
              </a:rPr>
              <a:t>"9"</a:t>
            </a:r>
            <a:r>
              <a:rPr kumimoji="0" lang="en-US" altLang="en-US"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6666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var(--bs-font-monospace)"/>
              </a:rPr>
              <a:t>double</a:t>
            </a:r>
            <a:r>
              <a:rPr kumimoji="0" lang="en-US" altLang="en-US" b="0" i="0" u="none" strike="noStrike" cap="none" normalizeH="0" baseline="0" dirty="0">
                <a:ln>
                  <a:noFill/>
                </a:ln>
                <a:solidFill>
                  <a:srgbClr val="000000"/>
                </a:solidFill>
                <a:effectLst/>
                <a:latin typeface="var(--bs-font-monospace)"/>
              </a:rPr>
              <a:t> c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0066"/>
                </a:solidFill>
                <a:effectLst/>
                <a:latin typeface="var(--bs-font-monospace)"/>
              </a:rPr>
              <a:t>Double</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parseDouble</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8800"/>
                </a:solidFill>
                <a:effectLst/>
                <a:latin typeface="var(--bs-font-monospace)"/>
              </a:rPr>
              <a:t>"5"</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0066"/>
                </a:solidFill>
                <a:effectLst/>
                <a:latin typeface="var(--bs-font-monospace)"/>
              </a:rPr>
              <a:t>System</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88"/>
                </a:solidFill>
                <a:effectLst/>
                <a:latin typeface="var(--bs-font-monospace)"/>
              </a:rPr>
              <a:t>out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println</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x</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0066"/>
                </a:solidFill>
                <a:effectLst/>
                <a:latin typeface="var(--bs-font-monospace)"/>
              </a:rPr>
              <a:t>System</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88"/>
                </a:solidFill>
                <a:effectLst/>
                <a:latin typeface="var(--bs-font-monospace)"/>
              </a:rPr>
              <a:t>out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println</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c</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624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07E2-554D-F144-0071-8DCD6DF2DB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B162BF-C668-66CB-EA28-7164AAA355AE}"/>
              </a:ext>
            </a:extLst>
          </p:cNvPr>
          <p:cNvSpPr>
            <a:spLocks noGrp="1"/>
          </p:cNvSpPr>
          <p:nvPr>
            <p:ph idx="1"/>
          </p:nvPr>
        </p:nvSpPr>
        <p:spPr/>
        <p:txBody>
          <a:bodyPr/>
          <a:lstStyle/>
          <a:p>
            <a:r>
              <a:rPr lang="en-US" dirty="0"/>
              <a:t>OUTPUT:</a:t>
            </a:r>
          </a:p>
          <a:p>
            <a:endParaRPr lang="en-US" dirty="0"/>
          </a:p>
          <a:p>
            <a:r>
              <a:rPr lang="en-US" dirty="0"/>
              <a:t>9</a:t>
            </a:r>
          </a:p>
          <a:p>
            <a:r>
              <a:rPr lang="en-US" dirty="0"/>
              <a:t>5.0</a:t>
            </a:r>
          </a:p>
        </p:txBody>
      </p:sp>
    </p:spTree>
    <p:extLst>
      <p:ext uri="{BB962C8B-B14F-4D97-AF65-F5344CB8AC3E}">
        <p14:creationId xmlns:p14="http://schemas.microsoft.com/office/powerpoint/2010/main" val="2590017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6500-EDB0-A8BC-C663-95E09B9269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A76F8B-0BA2-213E-B705-35102B2A6E52}"/>
              </a:ext>
            </a:extLst>
          </p:cNvPr>
          <p:cNvSpPr>
            <a:spLocks noGrp="1"/>
          </p:cNvSpPr>
          <p:nvPr>
            <p:ph idx="1"/>
          </p:nvPr>
        </p:nvSpPr>
        <p:spPr/>
        <p:txBody>
          <a:bodyPr/>
          <a:lstStyle/>
          <a:p>
            <a:r>
              <a:rPr lang="en-US" u="sng" dirty="0">
                <a:solidFill>
                  <a:srgbClr val="C00000"/>
                </a:solidFill>
              </a:rPr>
              <a:t>MAXVALUE</a:t>
            </a:r>
            <a:r>
              <a:rPr lang="en-US" dirty="0"/>
              <a:t>:</a:t>
            </a:r>
          </a:p>
          <a:p>
            <a:endParaRPr lang="en-US" dirty="0"/>
          </a:p>
          <a:p>
            <a:r>
              <a:rPr lang="en-US" dirty="0"/>
              <a:t>Integer.MAX_VALUE is a constant in the </a:t>
            </a:r>
            <a:r>
              <a:rPr lang="en-US" u="sng" dirty="0">
                <a:hlinkClick r:id="rId2"/>
              </a:rPr>
              <a:t>Integer class</a:t>
            </a:r>
            <a:r>
              <a:rPr lang="en-US" dirty="0"/>
              <a:t> of </a:t>
            </a:r>
            <a:r>
              <a:rPr lang="en-US" u="sng" dirty="0">
                <a:hlinkClick r:id="rId3"/>
              </a:rPr>
              <a:t>java.lang package</a:t>
            </a:r>
            <a:r>
              <a:rPr lang="en-US" dirty="0"/>
              <a:t> </a:t>
            </a:r>
          </a:p>
          <a:p>
            <a:endParaRPr lang="en-US" dirty="0"/>
          </a:p>
          <a:p>
            <a:r>
              <a:rPr lang="en-US" dirty="0"/>
              <a:t>that specifies that stores the maximum possible value for any integer variable in Java.</a:t>
            </a:r>
          </a:p>
          <a:p>
            <a:endParaRPr lang="en-US" dirty="0"/>
          </a:p>
          <a:p>
            <a:endParaRPr lang="en-US" dirty="0"/>
          </a:p>
        </p:txBody>
      </p:sp>
    </p:spTree>
    <p:extLst>
      <p:ext uri="{BB962C8B-B14F-4D97-AF65-F5344CB8AC3E}">
        <p14:creationId xmlns:p14="http://schemas.microsoft.com/office/powerpoint/2010/main" val="1855528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116F-D528-D40D-D180-D52A9619EA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7E3531-EA1E-E6E2-3A50-7836BA6E8105}"/>
              </a:ext>
            </a:extLst>
          </p:cNvPr>
          <p:cNvSpPr>
            <a:spLocks noGrp="1"/>
          </p:cNvSpPr>
          <p:nvPr>
            <p:ph idx="1"/>
          </p:nvPr>
        </p:nvSpPr>
        <p:spPr/>
        <p:txBody>
          <a:bodyPr/>
          <a:lstStyle/>
          <a:p>
            <a:r>
              <a:rPr lang="en-US" u="sng" dirty="0">
                <a:solidFill>
                  <a:srgbClr val="C00000"/>
                </a:solidFill>
              </a:rPr>
              <a:t>MINVALUE:</a:t>
            </a:r>
          </a:p>
          <a:p>
            <a:endParaRPr lang="en-US" u="sng" dirty="0">
              <a:solidFill>
                <a:srgbClr val="C00000"/>
              </a:solidFill>
            </a:endParaRPr>
          </a:p>
          <a:p>
            <a:r>
              <a:rPr lang="en-US" sz="1800" dirty="0"/>
              <a:t>Integer.MIN_VALUE is a constant in the </a:t>
            </a:r>
            <a:r>
              <a:rPr lang="en-US" sz="1800" u="sng" dirty="0">
                <a:hlinkClick r:id="rId2"/>
              </a:rPr>
              <a:t>Integer class</a:t>
            </a:r>
            <a:r>
              <a:rPr lang="en-US" sz="1800" dirty="0"/>
              <a:t> of </a:t>
            </a:r>
            <a:r>
              <a:rPr lang="en-US" sz="1800" u="sng" dirty="0">
                <a:hlinkClick r:id="rId3"/>
              </a:rPr>
              <a:t>java.lang package</a:t>
            </a:r>
            <a:endParaRPr lang="en-US" sz="1800" u="sng" dirty="0"/>
          </a:p>
          <a:p>
            <a:endParaRPr lang="en-US" sz="1800" u="sng" dirty="0"/>
          </a:p>
          <a:p>
            <a:r>
              <a:rPr lang="en-US" sz="1800" dirty="0"/>
              <a:t> that specifies that stores the minimum possible value for any integer variable in Java.</a:t>
            </a:r>
          </a:p>
          <a:p>
            <a:endParaRPr lang="en-US" dirty="0"/>
          </a:p>
        </p:txBody>
      </p:sp>
    </p:spTree>
    <p:extLst>
      <p:ext uri="{BB962C8B-B14F-4D97-AF65-F5344CB8AC3E}">
        <p14:creationId xmlns:p14="http://schemas.microsoft.com/office/powerpoint/2010/main" val="91236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64B8-189C-96E5-AEE1-65DBF359E66A}"/>
              </a:ext>
            </a:extLst>
          </p:cNvPr>
          <p:cNvSpPr>
            <a:spLocks noGrp="1"/>
          </p:cNvSpPr>
          <p:nvPr>
            <p:ph type="title"/>
          </p:nvPr>
        </p:nvSpPr>
        <p:spPr/>
        <p:txBody>
          <a:bodyPr/>
          <a:lstStyle/>
          <a:p>
            <a:r>
              <a:rPr lang="en-US" dirty="0"/>
              <a:t>ACTIVITY-4</a:t>
            </a:r>
          </a:p>
        </p:txBody>
      </p:sp>
      <p:sp>
        <p:nvSpPr>
          <p:cNvPr id="4" name="Rectangle 1">
            <a:extLst>
              <a:ext uri="{FF2B5EF4-FFF2-40B4-BE49-F238E27FC236}">
                <a16:creationId xmlns:a16="http://schemas.microsoft.com/office/drawing/2014/main" id="{4A5CDA05-85F6-2234-F7E6-5A984EF25DED}"/>
              </a:ext>
            </a:extLst>
          </p:cNvPr>
          <p:cNvSpPr>
            <a:spLocks noGrp="1" noChangeArrowheads="1"/>
          </p:cNvSpPr>
          <p:nvPr>
            <p:ph idx="1"/>
          </p:nvPr>
        </p:nvSpPr>
        <p:spPr bwMode="auto">
          <a:xfrm>
            <a:off x="677334" y="2169005"/>
            <a:ext cx="7671536" cy="2299554"/>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7AA"/>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a </a:t>
            </a:r>
            <a:r>
              <a:rPr kumimoji="0" lang="en-US" altLang="en-US" b="0" i="0" u="none" strike="noStrike" cap="none" normalizeH="0" baseline="0" dirty="0">
                <a:ln>
                  <a:noFill/>
                </a:ln>
                <a:solidFill>
                  <a:srgbClr val="A67F5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Integer</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MAX_VALUE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System</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out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DD4A68"/>
                </a:solidFill>
                <a:effectLst/>
                <a:latin typeface="Consolas" panose="020B0609020204030204" pitchFamily="49" charset="0"/>
              </a:rPr>
              <a:t>println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669900"/>
                </a:solidFill>
                <a:effectLst/>
                <a:latin typeface="Consolas" panose="020B0609020204030204" pitchFamily="49" charset="0"/>
              </a:rPr>
              <a:t>"max value "</a:t>
            </a:r>
            <a:r>
              <a:rPr kumimoji="0" lang="en-US" altLang="en-US" b="0" i="0" u="none" strike="noStrike" cap="none" normalizeH="0" baseline="0" dirty="0">
                <a:ln>
                  <a:noFill/>
                </a:ln>
                <a:solidFill>
                  <a:srgbClr val="A67F5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a:t>
            </a:r>
            <a:r>
              <a:rPr kumimoji="0" lang="en-US" altLang="en-US"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7AA"/>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Consolas" panose="020B0609020204030204" pitchFamily="49" charset="0"/>
              </a:rPr>
              <a:t> b </a:t>
            </a:r>
            <a:r>
              <a:rPr kumimoji="0" lang="en-US" altLang="en-US" b="0" i="0" u="none" strike="noStrike" cap="none" normalizeH="0" baseline="0" dirty="0">
                <a:ln>
                  <a:noFill/>
                </a:ln>
                <a:solidFill>
                  <a:srgbClr val="A67F5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Integer</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MIN_VALUE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System</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out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DD4A68"/>
                </a:solidFill>
                <a:effectLst/>
                <a:latin typeface="Consolas" panose="020B0609020204030204" pitchFamily="49" charset="0"/>
              </a:rPr>
              <a:t>println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669900"/>
                </a:solidFill>
                <a:effectLst/>
                <a:latin typeface="Consolas" panose="020B0609020204030204" pitchFamily="49" charset="0"/>
              </a:rPr>
              <a:t>"min value "</a:t>
            </a:r>
            <a:r>
              <a:rPr kumimoji="0" lang="en-US" altLang="en-US" b="0" i="0" u="none" strike="noStrike" cap="none" normalizeH="0" baseline="0" dirty="0">
                <a:ln>
                  <a:noFill/>
                </a:ln>
                <a:solidFill>
                  <a:srgbClr val="A67F5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b</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1695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40EF-1B12-0A3B-3334-EA21151A73D5}"/>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A2C7CAA7-CC44-5392-A030-6357EF699DAD}"/>
              </a:ext>
            </a:extLst>
          </p:cNvPr>
          <p:cNvSpPr>
            <a:spLocks noGrp="1"/>
          </p:cNvSpPr>
          <p:nvPr>
            <p:ph idx="1"/>
          </p:nvPr>
        </p:nvSpPr>
        <p:spPr>
          <a:xfrm>
            <a:off x="967408" y="1930400"/>
            <a:ext cx="7527235" cy="7539963"/>
          </a:xfrm>
        </p:spPr>
        <p:txBody>
          <a:bodyPr/>
          <a:lstStyle/>
          <a:p>
            <a:pPr marL="0" indent="0">
              <a:buNone/>
            </a:pPr>
            <a:endParaRPr lang="en-US" dirty="0"/>
          </a:p>
          <a:p>
            <a:endParaRPr lang="en-US" dirty="0"/>
          </a:p>
        </p:txBody>
      </p:sp>
      <p:sp>
        <p:nvSpPr>
          <p:cNvPr id="4" name="Rectangle 1">
            <a:extLst>
              <a:ext uri="{FF2B5EF4-FFF2-40B4-BE49-F238E27FC236}">
                <a16:creationId xmlns:a16="http://schemas.microsoft.com/office/drawing/2014/main" id="{9F12C74E-5F62-4073-BE72-D34C4547EA8E}"/>
              </a:ext>
            </a:extLst>
          </p:cNvPr>
          <p:cNvSpPr>
            <a:spLocks noChangeArrowheads="1"/>
          </p:cNvSpPr>
          <p:nvPr/>
        </p:nvSpPr>
        <p:spPr bwMode="auto">
          <a:xfrm>
            <a:off x="834885" y="2930942"/>
            <a:ext cx="5870713" cy="119155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max value 2147483647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min value -2147483648</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7323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C13D-C034-4C98-B4B3-0C45D98EE4D9}"/>
              </a:ext>
            </a:extLst>
          </p:cNvPr>
          <p:cNvSpPr>
            <a:spLocks noGrp="1"/>
          </p:cNvSpPr>
          <p:nvPr>
            <p:ph type="title"/>
          </p:nvPr>
        </p:nvSpPr>
        <p:spPr/>
        <p:txBody>
          <a:bodyPr/>
          <a:lstStyle/>
          <a:p>
            <a:r>
              <a:rPr lang="en-US" dirty="0"/>
              <a:t>NUMBERFORMATEXCEPTION</a:t>
            </a:r>
          </a:p>
        </p:txBody>
      </p:sp>
      <p:graphicFrame>
        <p:nvGraphicFramePr>
          <p:cNvPr id="4" name="Content Placeholder 3">
            <a:extLst>
              <a:ext uri="{FF2B5EF4-FFF2-40B4-BE49-F238E27FC236}">
                <a16:creationId xmlns:a16="http://schemas.microsoft.com/office/drawing/2014/main" id="{ED5E821F-DCED-82BE-08CB-5A69D6BB7960}"/>
              </a:ext>
            </a:extLst>
          </p:cNvPr>
          <p:cNvGraphicFramePr>
            <a:graphicFrameLocks noGrp="1"/>
          </p:cNvGraphicFramePr>
          <p:nvPr>
            <p:ph idx="1"/>
            <p:extLst>
              <p:ext uri="{D42A27DB-BD31-4B8C-83A1-F6EECF244321}">
                <p14:modId xmlns:p14="http://schemas.microsoft.com/office/powerpoint/2010/main" val="3031398117"/>
              </p:ext>
            </p:extLst>
          </p:nvPr>
        </p:nvGraphicFramePr>
        <p:xfrm>
          <a:off x="677863" y="2160588"/>
          <a:ext cx="7047910" cy="4099560"/>
        </p:xfrm>
        <a:graphic>
          <a:graphicData uri="http://schemas.openxmlformats.org/drawingml/2006/table">
            <a:tbl>
              <a:tblPr/>
              <a:tblGrid>
                <a:gridCol w="3523955">
                  <a:extLst>
                    <a:ext uri="{9D8B030D-6E8A-4147-A177-3AD203B41FA5}">
                      <a16:colId xmlns:a16="http://schemas.microsoft.com/office/drawing/2014/main" val="772555340"/>
                    </a:ext>
                  </a:extLst>
                </a:gridCol>
                <a:gridCol w="3523955">
                  <a:extLst>
                    <a:ext uri="{9D8B030D-6E8A-4147-A177-3AD203B41FA5}">
                      <a16:colId xmlns:a16="http://schemas.microsoft.com/office/drawing/2014/main" val="4148416278"/>
                    </a:ext>
                  </a:extLst>
                </a:gridCol>
              </a:tblGrid>
              <a:tr h="0">
                <a:tc>
                  <a:txBody>
                    <a:bodyPr/>
                    <a:lstStyle/>
                    <a:p>
                      <a:pPr algn="l" fontAlgn="t"/>
                      <a:r>
                        <a:rPr lang="en-US">
                          <a:solidFill>
                            <a:srgbClr val="000000"/>
                          </a:solidFill>
                          <a:effectLst/>
                          <a:latin typeface="times new roman" panose="02020603050405020304" pitchFamily="18" charset="0"/>
                        </a:rPr>
                        <a:t>Constructor</a:t>
                      </a:r>
                    </a:p>
                  </a:txBody>
                  <a:tcPr marL="114300" marR="114300" marT="114300" marB="114300">
                    <a:lnL w="9525" cap="flat" cmpd="sng" algn="ctr">
                      <a:solidFill>
                        <a:srgbClr val="F0AAF0"/>
                      </a:solidFill>
                      <a:prstDash val="solid"/>
                      <a:round/>
                      <a:headEnd type="none" w="med" len="med"/>
                      <a:tailEnd type="none" w="med" len="med"/>
                    </a:lnL>
                    <a:lnR w="9525" cap="flat" cmpd="sng" algn="ctr">
                      <a:solidFill>
                        <a:srgbClr val="F0AAF0"/>
                      </a:solidFill>
                      <a:prstDash val="solid"/>
                      <a:round/>
                      <a:headEnd type="none" w="med" len="med"/>
                      <a:tailEnd type="none" w="med" len="med"/>
                    </a:lnR>
                    <a:lnT w="9525" cap="flat" cmpd="sng" algn="ctr">
                      <a:solidFill>
                        <a:srgbClr val="F0AAF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F0AAF0"/>
                      </a:solidFill>
                      <a:prstDash val="solid"/>
                      <a:round/>
                      <a:headEnd type="none" w="med" len="med"/>
                      <a:tailEnd type="none" w="med" len="med"/>
                    </a:lnL>
                    <a:lnR w="9525" cap="flat" cmpd="sng" algn="ctr">
                      <a:solidFill>
                        <a:srgbClr val="F0AAF0"/>
                      </a:solidFill>
                      <a:prstDash val="solid"/>
                      <a:round/>
                      <a:headEnd type="none" w="med" len="med"/>
                      <a:tailEnd type="none" w="med" len="med"/>
                    </a:lnR>
                    <a:lnT w="9525" cap="flat" cmpd="sng" algn="ctr">
                      <a:solidFill>
                        <a:srgbClr val="F0AAF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181058441"/>
                  </a:ext>
                </a:extLst>
              </a:tr>
              <a:tr h="0">
                <a:tc>
                  <a:txBody>
                    <a:bodyPr/>
                    <a:lstStyle/>
                    <a:p>
                      <a:pPr algn="just" fontAlgn="t"/>
                      <a:r>
                        <a:rPr lang="en-US" dirty="0">
                          <a:solidFill>
                            <a:srgbClr val="333333"/>
                          </a:solidFill>
                          <a:effectLst/>
                          <a:latin typeface="inter-regular"/>
                        </a:rPr>
                        <a:t>NumberFormatException()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This</a:t>
                      </a:r>
                      <a:r>
                        <a:rPr lang="en-US" baseline="0" dirty="0">
                          <a:solidFill>
                            <a:srgbClr val="333333"/>
                          </a:solidFill>
                          <a:effectLst/>
                          <a:latin typeface="inter-regular"/>
                        </a:rPr>
                        <a:t> </a:t>
                      </a:r>
                      <a:r>
                        <a:rPr lang="en-US" dirty="0">
                          <a:solidFill>
                            <a:srgbClr val="333333"/>
                          </a:solidFill>
                          <a:effectLst/>
                          <a:latin typeface="inter-regular"/>
                        </a:rPr>
                        <a:t>constructs a</a:t>
                      </a:r>
                    </a:p>
                    <a:p>
                      <a:pPr algn="just" fontAlgn="t"/>
                      <a:r>
                        <a:rPr lang="en-US" dirty="0">
                          <a:solidFill>
                            <a:srgbClr val="333333"/>
                          </a:solidFill>
                          <a:effectLst/>
                          <a:latin typeface="inter-regular"/>
                        </a:rPr>
                        <a:t> </a:t>
                      </a:r>
                    </a:p>
                    <a:p>
                      <a:pPr algn="just" fontAlgn="t"/>
                      <a:r>
                        <a:rPr lang="en-US" dirty="0">
                          <a:solidFill>
                            <a:srgbClr val="333333"/>
                          </a:solidFill>
                          <a:effectLst/>
                          <a:latin typeface="inter-regular"/>
                        </a:rPr>
                        <a:t>NumberFormatException with no</a:t>
                      </a:r>
                    </a:p>
                    <a:p>
                      <a:pPr algn="just" fontAlgn="t"/>
                      <a:endParaRPr lang="en-US" dirty="0">
                        <a:solidFill>
                          <a:srgbClr val="333333"/>
                        </a:solidFill>
                        <a:effectLst/>
                        <a:latin typeface="inter-regular"/>
                      </a:endParaRPr>
                    </a:p>
                    <a:p>
                      <a:pPr algn="just" fontAlgn="t"/>
                      <a:r>
                        <a:rPr lang="en-US" dirty="0">
                          <a:solidFill>
                            <a:srgbClr val="333333"/>
                          </a:solidFill>
                          <a:effectLst/>
                          <a:latin typeface="inter-regular"/>
                        </a:rPr>
                        <a:t>specified detailed message.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3513268"/>
                  </a:ext>
                </a:extLst>
              </a:tr>
              <a:tr h="0">
                <a:tc>
                  <a:txBody>
                    <a:bodyPr/>
                    <a:lstStyle/>
                    <a:p>
                      <a:pPr algn="just" fontAlgn="t"/>
                      <a:r>
                        <a:rPr lang="en-US" dirty="0">
                          <a:solidFill>
                            <a:srgbClr val="333333"/>
                          </a:solidFill>
                          <a:effectLst/>
                          <a:latin typeface="inter-regular"/>
                        </a:rPr>
                        <a:t>NumberFormatException(String 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This constructs a</a:t>
                      </a:r>
                    </a:p>
                    <a:p>
                      <a:pPr algn="just" fontAlgn="t"/>
                      <a:endParaRPr lang="en-US" dirty="0">
                        <a:solidFill>
                          <a:srgbClr val="333333"/>
                        </a:solidFill>
                        <a:effectLst/>
                        <a:latin typeface="inter-regular"/>
                      </a:endParaRPr>
                    </a:p>
                    <a:p>
                      <a:pPr algn="just" fontAlgn="t"/>
                      <a:r>
                        <a:rPr lang="en-US" dirty="0">
                          <a:solidFill>
                            <a:srgbClr val="333333"/>
                          </a:solidFill>
                          <a:effectLst/>
                          <a:latin typeface="inter-regular"/>
                        </a:rPr>
                        <a:t> NumberFormatException with a</a:t>
                      </a:r>
                    </a:p>
                    <a:p>
                      <a:pPr algn="just" fontAlgn="t"/>
                      <a:endParaRPr lang="en-US" dirty="0">
                        <a:solidFill>
                          <a:srgbClr val="333333"/>
                        </a:solidFill>
                        <a:effectLst/>
                        <a:latin typeface="inter-regular"/>
                      </a:endParaRPr>
                    </a:p>
                    <a:p>
                      <a:pPr algn="just" fontAlgn="t"/>
                      <a:r>
                        <a:rPr lang="en-US" dirty="0">
                          <a:solidFill>
                            <a:srgbClr val="333333"/>
                          </a:solidFill>
                          <a:effectLst/>
                          <a:latin typeface="inter-regular"/>
                        </a:rPr>
                        <a:t> detailed specified message in</a:t>
                      </a:r>
                    </a:p>
                    <a:p>
                      <a:pPr algn="just" fontAlgn="t"/>
                      <a:endParaRPr lang="en-US" dirty="0">
                        <a:solidFill>
                          <a:srgbClr val="333333"/>
                        </a:solidFill>
                        <a:effectLst/>
                        <a:latin typeface="inter-regular"/>
                      </a:endParaRPr>
                    </a:p>
                    <a:p>
                      <a:pPr algn="just" fontAlgn="t"/>
                      <a:r>
                        <a:rPr lang="en-US" dirty="0">
                          <a:solidFill>
                            <a:srgbClr val="333333"/>
                          </a:solidFill>
                          <a:effectLst/>
                          <a:latin typeface="inter-regular"/>
                        </a:rPr>
                        <a:t> string 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77210354"/>
                  </a:ext>
                </a:extLst>
              </a:tr>
            </a:tbl>
          </a:graphicData>
        </a:graphic>
      </p:graphicFrame>
    </p:spTree>
    <p:extLst>
      <p:ext uri="{BB962C8B-B14F-4D97-AF65-F5344CB8AC3E}">
        <p14:creationId xmlns:p14="http://schemas.microsoft.com/office/powerpoint/2010/main" val="106204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C4AA-BEE7-9AF4-FD54-191ABD695C5E}"/>
              </a:ext>
            </a:extLst>
          </p:cNvPr>
          <p:cNvSpPr>
            <a:spLocks noGrp="1"/>
          </p:cNvSpPr>
          <p:nvPr>
            <p:ph type="title"/>
          </p:nvPr>
        </p:nvSpPr>
        <p:spPr/>
        <p:txBody>
          <a:bodyPr/>
          <a:lstStyle/>
          <a:p>
            <a:r>
              <a:rPr lang="en-US" dirty="0"/>
              <a:t>WRAPPER CLASSES</a:t>
            </a:r>
          </a:p>
        </p:txBody>
      </p:sp>
      <p:sp>
        <p:nvSpPr>
          <p:cNvPr id="3" name="Content Placeholder 2">
            <a:extLst>
              <a:ext uri="{FF2B5EF4-FFF2-40B4-BE49-F238E27FC236}">
                <a16:creationId xmlns:a16="http://schemas.microsoft.com/office/drawing/2014/main" id="{D8F70F20-7724-54CC-85A6-CE7B0A9A9BAC}"/>
              </a:ext>
            </a:extLst>
          </p:cNvPr>
          <p:cNvSpPr>
            <a:spLocks noGrp="1"/>
          </p:cNvSpPr>
          <p:nvPr>
            <p:ph idx="1"/>
          </p:nvPr>
        </p:nvSpPr>
        <p:spPr/>
        <p:txBody>
          <a:bodyPr/>
          <a:lstStyle/>
          <a:p>
            <a:r>
              <a:rPr lang="en-US" dirty="0"/>
              <a:t>The </a:t>
            </a:r>
            <a:r>
              <a:rPr lang="en-US" b="1" dirty="0"/>
              <a:t>wrapper class in Java</a:t>
            </a:r>
            <a:r>
              <a:rPr lang="en-US" dirty="0"/>
              <a:t> provides the mechanism </a:t>
            </a:r>
            <a:r>
              <a:rPr lang="en-US" i="1" dirty="0"/>
              <a:t>to convert primitive into object and object into primitive</a:t>
            </a:r>
            <a:r>
              <a:rPr lang="en-US" dirty="0"/>
              <a:t>.</a:t>
            </a:r>
          </a:p>
          <a:p>
            <a:endParaRPr lang="en-US" dirty="0"/>
          </a:p>
          <a:p>
            <a:r>
              <a:rPr lang="en-US" b="1" dirty="0"/>
              <a:t>Auto boxing</a:t>
            </a:r>
            <a:r>
              <a:rPr lang="en-US" dirty="0"/>
              <a:t> and </a:t>
            </a:r>
            <a:r>
              <a:rPr lang="en-US" b="1" dirty="0"/>
              <a:t>Unboxing</a:t>
            </a:r>
            <a:r>
              <a:rPr lang="en-US" dirty="0"/>
              <a:t> feature convert primitives into objects and objects into primitives automatically.</a:t>
            </a:r>
          </a:p>
          <a:p>
            <a:endParaRPr lang="en-US" dirty="0"/>
          </a:p>
          <a:p>
            <a:r>
              <a:rPr lang="en-US" dirty="0"/>
              <a:t> The automatic conversion of primitive into an object is known as auto boxing and vice-versa unboxing.</a:t>
            </a:r>
          </a:p>
          <a:p>
            <a:endParaRPr lang="en-US" dirty="0"/>
          </a:p>
        </p:txBody>
      </p:sp>
    </p:spTree>
    <p:extLst>
      <p:ext uri="{BB962C8B-B14F-4D97-AF65-F5344CB8AC3E}">
        <p14:creationId xmlns:p14="http://schemas.microsoft.com/office/powerpoint/2010/main" val="3764494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3D08-EFC9-8322-C517-AFBF3A4FEA68}"/>
              </a:ext>
            </a:extLst>
          </p:cNvPr>
          <p:cNvSpPr>
            <a:spLocks noGrp="1"/>
          </p:cNvSpPr>
          <p:nvPr>
            <p:ph type="title"/>
          </p:nvPr>
        </p:nvSpPr>
        <p:spPr/>
        <p:txBody>
          <a:bodyPr/>
          <a:lstStyle/>
          <a:p>
            <a:r>
              <a:rPr lang="en-US" dirty="0"/>
              <a:t>ACTIVITY-5</a:t>
            </a:r>
          </a:p>
        </p:txBody>
      </p:sp>
      <p:sp>
        <p:nvSpPr>
          <p:cNvPr id="3" name="Content Placeholder 2">
            <a:extLst>
              <a:ext uri="{FF2B5EF4-FFF2-40B4-BE49-F238E27FC236}">
                <a16:creationId xmlns:a16="http://schemas.microsoft.com/office/drawing/2014/main" id="{8CCB611C-2AF4-935E-F0C4-4D5D476CCCA1}"/>
              </a:ext>
            </a:extLst>
          </p:cNvPr>
          <p:cNvSpPr>
            <a:spLocks noGrp="1"/>
          </p:cNvSpPr>
          <p:nvPr>
            <p:ph idx="1"/>
          </p:nvPr>
        </p:nvSpPr>
        <p:spPr/>
        <p:txBody>
          <a:bodyPr/>
          <a:lstStyle/>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Example {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 = </a:t>
            </a:r>
            <a:r>
              <a:rPr lang="en-US" b="0" i="0" dirty="0" err="1">
                <a:solidFill>
                  <a:srgbClr val="000000"/>
                </a:solidFill>
                <a:effectLst/>
                <a:latin typeface="inter-regular"/>
              </a:rPr>
              <a:t>Integer.parseInt</a:t>
            </a:r>
            <a:r>
              <a:rPr lang="en-US" b="0" i="0" dirty="0">
                <a:solidFill>
                  <a:srgbClr val="000000"/>
                </a:solidFill>
                <a:effectLst/>
                <a:latin typeface="inter-regular"/>
              </a:rPr>
              <a:t>(</a:t>
            </a:r>
            <a:r>
              <a:rPr lang="en-US" b="1" i="0" dirty="0">
                <a:solidFill>
                  <a:srgbClr val="006699"/>
                </a:solidFill>
                <a:effectLst/>
                <a:latin typeface="inter-regular"/>
              </a:rPr>
              <a:t>null</a:t>
            </a:r>
            <a:r>
              <a:rPr lang="en-US" b="0" i="0" dirty="0">
                <a:solidFill>
                  <a:srgbClr val="000000"/>
                </a:solidFill>
                <a:effectLst/>
                <a:latin typeface="inter-regular"/>
              </a:rPr>
              <a:t>); </a:t>
            </a:r>
            <a:r>
              <a:rPr lang="en-US" b="0" i="0" dirty="0">
                <a:solidFill>
                  <a:srgbClr val="008200"/>
                </a:solidFill>
                <a:effectLst/>
                <a:latin typeface="inter-regular"/>
              </a:rPr>
              <a:t>//throws Exception as     //the input string is of illegal format for parsing as it is null.</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243086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21160-B7D0-AD09-EBE7-99E666426198}"/>
              </a:ext>
            </a:extLst>
          </p:cNvPr>
          <p:cNvSpPr>
            <a:spLocks noGrp="1"/>
          </p:cNvSpPr>
          <p:nvPr>
            <p:ph type="title"/>
          </p:nvPr>
        </p:nvSpPr>
        <p:spPr/>
        <p:txBody>
          <a:bodyPr/>
          <a:lstStyle/>
          <a:p>
            <a:r>
              <a:rPr lang="en-US" dirty="0"/>
              <a:t>IMPORTANT EXAMPLES</a:t>
            </a:r>
          </a:p>
        </p:txBody>
      </p:sp>
      <p:sp>
        <p:nvSpPr>
          <p:cNvPr id="3" name="Content Placeholder 2">
            <a:extLst>
              <a:ext uri="{FF2B5EF4-FFF2-40B4-BE49-F238E27FC236}">
                <a16:creationId xmlns:a16="http://schemas.microsoft.com/office/drawing/2014/main" id="{3595A5C8-2541-6B1A-8C28-0AB4968397E0}"/>
              </a:ext>
            </a:extLst>
          </p:cNvPr>
          <p:cNvSpPr>
            <a:spLocks noGrp="1"/>
          </p:cNvSpPr>
          <p:nvPr>
            <p:ph idx="1"/>
          </p:nvPr>
        </p:nvSpPr>
        <p:spPr>
          <a:xfrm>
            <a:off x="450574" y="1749287"/>
            <a:ext cx="8823428" cy="4292075"/>
          </a:xfrm>
        </p:spPr>
        <p:txBody>
          <a:bodyPr>
            <a:normAutofit/>
          </a:bodyPr>
          <a:lstStyle/>
          <a:p>
            <a:pPr algn="just">
              <a:buFont typeface="Arial" panose="020B0604020202020204" pitchFamily="34" charset="0"/>
              <a:buChar char="•"/>
            </a:pPr>
            <a:r>
              <a:rPr lang="en-US" b="0" i="0" dirty="0">
                <a:solidFill>
                  <a:srgbClr val="000000"/>
                </a:solidFill>
                <a:effectLst/>
                <a:latin typeface="inter-regular"/>
              </a:rPr>
              <a:t>The  input  string  provided  might  be  null-</a:t>
            </a:r>
          </a:p>
          <a:p>
            <a:pPr algn="just">
              <a:buFont typeface="Arial" panose="020B0604020202020204" pitchFamily="34" charset="0"/>
              <a:buChar char="•"/>
            </a:pPr>
            <a:br>
              <a:rPr lang="en-US" b="0" i="0" dirty="0">
                <a:solidFill>
                  <a:srgbClr val="000000"/>
                </a:solidFill>
                <a:effectLst/>
                <a:latin typeface="inter-regular"/>
              </a:rPr>
            </a:br>
            <a:r>
              <a:rPr lang="en-US" b="1" i="0" dirty="0">
                <a:solidFill>
                  <a:srgbClr val="000000"/>
                </a:solidFill>
                <a:effectLst/>
                <a:latin typeface="inter-bold"/>
              </a:rPr>
              <a:t>Example-</a:t>
            </a:r>
            <a:r>
              <a:rPr lang="en-US" b="0" i="0" dirty="0">
                <a:solidFill>
                  <a:srgbClr val="000000"/>
                </a:solidFill>
                <a:effectLst/>
                <a:latin typeface="inter-regular"/>
              </a:rPr>
              <a:t> Integer.parseInt(null);</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input  string  might be empty-</a:t>
            </a:r>
          </a:p>
          <a:p>
            <a:pPr algn="just">
              <a:buFont typeface="Arial" panose="020B0604020202020204" pitchFamily="34" charset="0"/>
              <a:buChar char="•"/>
            </a:pPr>
            <a:br>
              <a:rPr lang="en-US" b="0" i="0" dirty="0">
                <a:solidFill>
                  <a:srgbClr val="000000"/>
                </a:solidFill>
                <a:effectLst/>
                <a:latin typeface="inter-regular"/>
              </a:rPr>
            </a:br>
            <a:r>
              <a:rPr lang="en-US" sz="1900" b="1" i="0" dirty="0">
                <a:solidFill>
                  <a:srgbClr val="000000"/>
                </a:solidFill>
                <a:effectLst/>
                <a:latin typeface="inter-bold"/>
              </a:rPr>
              <a:t>Example-</a:t>
            </a:r>
            <a:r>
              <a:rPr lang="en-US" b="0" i="0" dirty="0">
                <a:solidFill>
                  <a:srgbClr val="000000"/>
                </a:solidFill>
                <a:effectLst/>
                <a:latin typeface="inter-regular"/>
              </a:rPr>
              <a:t> Integer.parseInt("");</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input string might be having trailing space</a:t>
            </a:r>
          </a:p>
          <a:p>
            <a:pPr algn="just">
              <a:buFont typeface="Arial" panose="020B0604020202020204" pitchFamily="34" charset="0"/>
              <a:buChar char="•"/>
            </a:pPr>
            <a:r>
              <a:rPr lang="en-US" b="0" i="0" dirty="0">
                <a:solidFill>
                  <a:srgbClr val="000000"/>
                </a:solidFill>
                <a:effectLst/>
                <a:latin typeface="inter-regular"/>
              </a:rPr>
              <a:t>-</a:t>
            </a:r>
            <a:br>
              <a:rPr lang="en-US" b="0" i="0" dirty="0">
                <a:solidFill>
                  <a:srgbClr val="000000"/>
                </a:solidFill>
                <a:effectLst/>
                <a:latin typeface="inter-regular"/>
              </a:rPr>
            </a:br>
            <a:r>
              <a:rPr lang="en-US" b="1" i="0" dirty="0">
                <a:solidFill>
                  <a:srgbClr val="000000"/>
                </a:solidFill>
                <a:effectLst/>
                <a:latin typeface="inter-bold"/>
              </a:rPr>
              <a:t>Example-</a:t>
            </a:r>
            <a:r>
              <a:rPr lang="en-US" b="0" i="0" dirty="0">
                <a:solidFill>
                  <a:srgbClr val="000000"/>
                </a:solidFill>
                <a:effectLst/>
                <a:latin typeface="inter-regular"/>
              </a:rPr>
              <a:t> Integer.parseInt("123 ");</a:t>
            </a:r>
          </a:p>
          <a:p>
            <a:pPr algn="just">
              <a:buFont typeface="+mj-lt"/>
              <a:buAutoNum type="arabicPeriod"/>
            </a:pPr>
            <a:endParaRPr lang="en-US" dirty="0"/>
          </a:p>
        </p:txBody>
      </p:sp>
    </p:spTree>
    <p:extLst>
      <p:ext uri="{BB962C8B-B14F-4D97-AF65-F5344CB8AC3E}">
        <p14:creationId xmlns:p14="http://schemas.microsoft.com/office/powerpoint/2010/main" val="1543143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0504-DD1A-C15F-7C19-D8ACBB78F7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5F5A53-BB51-B567-EA81-62929018E171}"/>
              </a:ext>
            </a:extLst>
          </p:cNvPr>
          <p:cNvSpPr>
            <a:spLocks noGrp="1"/>
          </p:cNvSpPr>
          <p:nvPr>
            <p:ph idx="1"/>
          </p:nvPr>
        </p:nvSpPr>
        <p:spPr/>
        <p:txBody>
          <a:bodyPr>
            <a:noAutofit/>
          </a:bodyPr>
          <a:lstStyle/>
          <a:p>
            <a:pPr algn="just">
              <a:buFont typeface="Arial" panose="020B0604020202020204" pitchFamily="34" charset="0"/>
              <a:buChar char="•"/>
            </a:pPr>
            <a:r>
              <a:rPr lang="en-US" b="0" i="0" dirty="0">
                <a:solidFill>
                  <a:srgbClr val="000000"/>
                </a:solidFill>
                <a:effectLst/>
                <a:latin typeface="inter-regular"/>
              </a:rPr>
              <a:t>The input string might be having a leading space-</a:t>
            </a:r>
          </a:p>
          <a:p>
            <a:pPr algn="just">
              <a:buFont typeface="Arial" panose="020B0604020202020204" pitchFamily="34" charset="0"/>
              <a:buChar char="•"/>
            </a:pPr>
            <a:br>
              <a:rPr lang="en-US" b="0" i="0" dirty="0">
                <a:solidFill>
                  <a:srgbClr val="000000"/>
                </a:solidFill>
                <a:effectLst/>
                <a:latin typeface="inter-regular"/>
              </a:rPr>
            </a:br>
            <a:r>
              <a:rPr lang="en-US" b="1" i="0" dirty="0">
                <a:solidFill>
                  <a:srgbClr val="000000"/>
                </a:solidFill>
                <a:effectLst/>
                <a:latin typeface="inter-bold"/>
              </a:rPr>
              <a:t>Example-</a:t>
            </a:r>
            <a:r>
              <a:rPr lang="en-US" b="0" i="0" dirty="0">
                <a:solidFill>
                  <a:srgbClr val="000000"/>
                </a:solidFill>
                <a:effectLst/>
                <a:latin typeface="inter-regular"/>
              </a:rPr>
              <a:t> Integer.parseInt(" 123");</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input string may be alphanumeric</a:t>
            </a:r>
          </a:p>
          <a:p>
            <a:pPr algn="just">
              <a:buFont typeface="Arial" panose="020B0604020202020204" pitchFamily="34" charset="0"/>
              <a:buChar char="•"/>
            </a:pPr>
            <a:r>
              <a:rPr lang="en-US" b="0" i="0" dirty="0">
                <a:solidFill>
                  <a:srgbClr val="000000"/>
                </a:solidFill>
                <a:effectLst/>
                <a:latin typeface="inter-regular"/>
              </a:rPr>
              <a:t>-</a:t>
            </a:r>
            <a:br>
              <a:rPr lang="en-US" b="0" i="0" dirty="0">
                <a:solidFill>
                  <a:srgbClr val="000000"/>
                </a:solidFill>
                <a:effectLst/>
                <a:latin typeface="inter-regular"/>
              </a:rPr>
            </a:br>
            <a:r>
              <a:rPr lang="en-US" b="1" i="0" dirty="0">
                <a:solidFill>
                  <a:srgbClr val="000000"/>
                </a:solidFill>
                <a:effectLst/>
                <a:latin typeface="inter-bold"/>
              </a:rPr>
              <a:t>Example-</a:t>
            </a:r>
            <a:r>
              <a:rPr lang="en-US" b="0" i="0" dirty="0">
                <a:solidFill>
                  <a:srgbClr val="000000"/>
                </a:solidFill>
                <a:effectLst/>
                <a:latin typeface="inter-regular"/>
              </a:rPr>
              <a:t> </a:t>
            </a:r>
            <a:r>
              <a:rPr lang="en-US" b="0" i="0" dirty="0" err="1">
                <a:solidFill>
                  <a:srgbClr val="000000"/>
                </a:solidFill>
                <a:effectLst/>
                <a:latin typeface="inter-regular"/>
              </a:rPr>
              <a:t>Long.parseLong</a:t>
            </a:r>
            <a:r>
              <a:rPr lang="en-US" b="0" i="0" dirty="0">
                <a:solidFill>
                  <a:srgbClr val="000000"/>
                </a:solidFill>
                <a:effectLst/>
                <a:latin typeface="inter-regular"/>
              </a:rPr>
              <a:t>("b2");</a:t>
            </a:r>
          </a:p>
          <a:p>
            <a:pPr algn="just">
              <a:buFont typeface="Arial" panose="020B0604020202020204" pitchFamily="34" charset="0"/>
              <a:buChar char="•"/>
            </a:pP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871807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392A-D712-0FC4-1F5F-7FAB9C3CFA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85F2AB-7DEC-4E32-5BFA-DF3C10FD7FD0}"/>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input string may have an </a:t>
            </a:r>
            <a:r>
              <a:rPr lang="en-US" b="0" i="0">
                <a:solidFill>
                  <a:srgbClr val="000000"/>
                </a:solidFill>
                <a:effectLst/>
                <a:latin typeface="inter-regular"/>
              </a:rPr>
              <a:t>input that </a:t>
            </a:r>
            <a:r>
              <a:rPr lang="en-US" b="0" i="0" dirty="0">
                <a:solidFill>
                  <a:srgbClr val="000000"/>
                </a:solidFill>
                <a:effectLst/>
                <a:latin typeface="inter-regular"/>
              </a:rPr>
              <a:t>might exceed the range of the datatype</a:t>
            </a:r>
          </a:p>
          <a:p>
            <a:pPr algn="just">
              <a:buFont typeface="Arial" panose="020B0604020202020204" pitchFamily="34" charset="0"/>
              <a:buChar char="•"/>
            </a:pPr>
            <a:r>
              <a:rPr lang="en-US" b="0" i="0" dirty="0">
                <a:solidFill>
                  <a:srgbClr val="000000"/>
                </a:solidFill>
                <a:effectLst/>
                <a:latin typeface="inter-regular"/>
              </a:rPr>
              <a:t> storing the parsed string-</a:t>
            </a:r>
          </a:p>
          <a:p>
            <a:pPr algn="just">
              <a:buFont typeface="Arial" panose="020B0604020202020204" pitchFamily="34" charset="0"/>
              <a:buChar char="•"/>
            </a:pPr>
            <a:br>
              <a:rPr lang="en-US" b="0" i="0" dirty="0">
                <a:solidFill>
                  <a:srgbClr val="000000"/>
                </a:solidFill>
                <a:effectLst/>
                <a:latin typeface="inter-regular"/>
              </a:rPr>
            </a:br>
            <a:r>
              <a:rPr lang="en-US" b="1" i="0" dirty="0">
                <a:solidFill>
                  <a:srgbClr val="000000"/>
                </a:solidFill>
                <a:effectLst/>
                <a:latin typeface="inter-bold"/>
              </a:rPr>
              <a:t>Example-</a:t>
            </a:r>
            <a:r>
              <a:rPr lang="en-US" b="0" i="0" dirty="0">
                <a:solidFill>
                  <a:srgbClr val="000000"/>
                </a:solidFill>
                <a:effectLst/>
                <a:latin typeface="inter-regular"/>
              </a:rPr>
              <a:t> Integer.parseInt("135"); The maximum possible value of integer can be 127 </a:t>
            </a:r>
          </a:p>
          <a:p>
            <a:pPr algn="just">
              <a:buFont typeface="Arial" panose="020B0604020202020204" pitchFamily="34" charset="0"/>
              <a:buChar char="•"/>
            </a:pPr>
            <a:r>
              <a:rPr lang="en-US" b="0" i="0" dirty="0">
                <a:solidFill>
                  <a:srgbClr val="000000"/>
                </a:solidFill>
                <a:effectLst/>
                <a:latin typeface="inter-regular"/>
              </a:rPr>
              <a:t>but the value in the string is 135 which is out of range, so this will throw the exception.</a:t>
            </a:r>
          </a:p>
          <a:p>
            <a:r>
              <a:rPr lang="en-US" dirty="0"/>
              <a:t>Range will be 127 to -128=1 byte</a:t>
            </a:r>
          </a:p>
        </p:txBody>
      </p:sp>
    </p:spTree>
    <p:extLst>
      <p:ext uri="{BB962C8B-B14F-4D97-AF65-F5344CB8AC3E}">
        <p14:creationId xmlns:p14="http://schemas.microsoft.com/office/powerpoint/2010/main" val="3266998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3FFF-842C-009C-DCAB-D5C19D97AE13}"/>
              </a:ext>
            </a:extLst>
          </p:cNvPr>
          <p:cNvSpPr>
            <a:spLocks noGrp="1"/>
          </p:cNvSpPr>
          <p:nvPr>
            <p:ph type="title"/>
          </p:nvPr>
        </p:nvSpPr>
        <p:spPr/>
        <p:txBody>
          <a:bodyPr/>
          <a:lstStyle/>
          <a:p>
            <a:r>
              <a:rPr lang="en-US" u="sng" dirty="0">
                <a:solidFill>
                  <a:srgbClr val="C00000"/>
                </a:solidFill>
              </a:rPr>
              <a:t>String.valueOf</a:t>
            </a:r>
            <a:br>
              <a:rPr lang="en-US" u="sng" dirty="0">
                <a:solidFill>
                  <a:srgbClr val="C00000"/>
                </a:solidFill>
              </a:rPr>
            </a:br>
            <a:endParaRPr lang="en-US" dirty="0"/>
          </a:p>
        </p:txBody>
      </p:sp>
      <p:sp>
        <p:nvSpPr>
          <p:cNvPr id="3" name="Content Placeholder 2">
            <a:extLst>
              <a:ext uri="{FF2B5EF4-FFF2-40B4-BE49-F238E27FC236}">
                <a16:creationId xmlns:a16="http://schemas.microsoft.com/office/drawing/2014/main" id="{98739F17-31D3-6B6B-D25B-DABD54EB178A}"/>
              </a:ext>
            </a:extLst>
          </p:cNvPr>
          <p:cNvSpPr>
            <a:spLocks noGrp="1"/>
          </p:cNvSpPr>
          <p:nvPr>
            <p:ph idx="1"/>
          </p:nvPr>
        </p:nvSpPr>
        <p:spPr/>
        <p:txBody>
          <a:bodyPr>
            <a:normAutofit/>
          </a:bodyPr>
          <a:lstStyle/>
          <a:p>
            <a:r>
              <a:rPr lang="en-US" dirty="0"/>
              <a:t>The </a:t>
            </a:r>
            <a:r>
              <a:rPr lang="en-US" b="1" dirty="0"/>
              <a:t>java string.valueOf()</a:t>
            </a:r>
            <a:r>
              <a:rPr lang="en-US" dirty="0"/>
              <a:t> method converts different types of values into string. </a:t>
            </a:r>
          </a:p>
          <a:p>
            <a:endParaRPr lang="en-US" dirty="0"/>
          </a:p>
          <a:p>
            <a:r>
              <a:rPr lang="en-US" dirty="0"/>
              <a:t>By the help of string.valueOf() method, you can convert into string,</a:t>
            </a:r>
          </a:p>
          <a:p>
            <a:endParaRPr lang="en-US" dirty="0"/>
          </a:p>
          <a:p>
            <a:r>
              <a:rPr lang="en-US" dirty="0"/>
              <a:t> long to string, boolean to string, </a:t>
            </a:r>
          </a:p>
          <a:p>
            <a:r>
              <a:rPr lang="en-US" dirty="0"/>
              <a:t>character to string, float to string,</a:t>
            </a:r>
          </a:p>
          <a:p>
            <a:r>
              <a:rPr lang="en-US" dirty="0"/>
              <a:t>double to string, object to string</a:t>
            </a:r>
          </a:p>
          <a:p>
            <a:r>
              <a:rPr lang="en-US" dirty="0"/>
              <a:t>and char array to string.</a:t>
            </a:r>
            <a:endParaRPr lang="en-US" u="sng" dirty="0">
              <a:solidFill>
                <a:srgbClr val="C00000"/>
              </a:solidFill>
            </a:endParaRPr>
          </a:p>
          <a:p>
            <a:endParaRPr lang="en-US" dirty="0"/>
          </a:p>
        </p:txBody>
      </p:sp>
    </p:spTree>
    <p:extLst>
      <p:ext uri="{BB962C8B-B14F-4D97-AF65-F5344CB8AC3E}">
        <p14:creationId xmlns:p14="http://schemas.microsoft.com/office/powerpoint/2010/main" val="3695783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F174-F557-9093-723A-19ACE4783650}"/>
              </a:ext>
            </a:extLst>
          </p:cNvPr>
          <p:cNvSpPr>
            <a:spLocks noGrp="1"/>
          </p:cNvSpPr>
          <p:nvPr>
            <p:ph type="title"/>
          </p:nvPr>
        </p:nvSpPr>
        <p:spPr/>
        <p:txBody>
          <a:bodyPr/>
          <a:lstStyle/>
          <a:p>
            <a:r>
              <a:rPr lang="en-US" dirty="0"/>
              <a:t>ACTIVITY-7</a:t>
            </a:r>
          </a:p>
        </p:txBody>
      </p:sp>
      <p:sp>
        <p:nvSpPr>
          <p:cNvPr id="4" name="Rectangle 1">
            <a:extLst>
              <a:ext uri="{FF2B5EF4-FFF2-40B4-BE49-F238E27FC236}">
                <a16:creationId xmlns:a16="http://schemas.microsoft.com/office/drawing/2014/main" id="{2734D66D-5192-58DC-A3BA-9ABAEC42BFDF}"/>
              </a:ext>
            </a:extLst>
          </p:cNvPr>
          <p:cNvSpPr>
            <a:spLocks noGrp="1" noChangeArrowheads="1"/>
          </p:cNvSpPr>
          <p:nvPr>
            <p:ph idx="1"/>
          </p:nvPr>
        </p:nvSpPr>
        <p:spPr bwMode="auto">
          <a:xfrm>
            <a:off x="677334" y="1898369"/>
            <a:ext cx="8214874" cy="30931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0088"/>
                </a:solidFill>
                <a:effectLst/>
                <a:latin typeface="var(--bs-font-monospace)"/>
              </a:rPr>
              <a:t>boolean</a:t>
            </a:r>
            <a:r>
              <a:rPr kumimoji="0" lang="en-US" altLang="en-US" b="0" i="0" u="none" strike="noStrike" cap="none" normalizeH="0" baseline="0" dirty="0">
                <a:ln>
                  <a:noFill/>
                </a:ln>
                <a:solidFill>
                  <a:srgbClr val="000000"/>
                </a:solidFill>
                <a:effectLst/>
                <a:latin typeface="var(--bs-font-monospace)"/>
              </a:rPr>
              <a:t> b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0088"/>
                </a:solidFill>
                <a:effectLst/>
                <a:latin typeface="var(--bs-font-monospace)"/>
              </a:rPr>
              <a:t>true</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var(--bs-font-monospace)"/>
              </a:rPr>
              <a:t>long</a:t>
            </a:r>
            <a:r>
              <a:rPr kumimoji="0" lang="en-US" altLang="en-US" b="0" i="0" u="none" strike="noStrike" cap="none" normalizeH="0" baseline="0" dirty="0">
                <a:ln>
                  <a:noFill/>
                </a:ln>
                <a:solidFill>
                  <a:srgbClr val="000000"/>
                </a:solidFill>
                <a:effectLst/>
                <a:latin typeface="var(--bs-font-monospace)"/>
              </a:rPr>
              <a:t> l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6666"/>
                </a:solidFill>
                <a:effectLst/>
                <a:latin typeface="var(--bs-font-monospace)"/>
              </a:rPr>
              <a:t>1232874</a:t>
            </a:r>
            <a:r>
              <a:rPr kumimoji="0" lang="en-US" altLang="en-US"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6666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0088"/>
                </a:solidFill>
                <a:effectLst/>
                <a:latin typeface="var(--bs-font-monospace)"/>
              </a:rPr>
              <a:t>char</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arr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8800"/>
                </a:solidFill>
                <a:effectLst/>
                <a:latin typeface="var(--bs-font-monospace)"/>
              </a:rPr>
              <a:t>'a'</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'b'</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'c'</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'd'</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'e'</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008800"/>
                </a:solidFill>
                <a:effectLst/>
                <a:latin typeface="var(--bs-font-monospace)"/>
              </a:rPr>
              <a:t>'f'</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8800"/>
                </a:solidFill>
                <a:effectLst/>
                <a:latin typeface="var(--bs-font-monospace)"/>
              </a:rPr>
              <a:t>'g'</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0066"/>
                </a:solidFill>
                <a:effectLst/>
                <a:latin typeface="var(--bs-font-monospace)"/>
              </a:rPr>
              <a:t>System</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88"/>
                </a:solidFill>
                <a:effectLst/>
                <a:latin typeface="var(--bs-font-monospace)"/>
              </a:rPr>
              <a:t>out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println</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8800"/>
                </a:solidFill>
                <a:effectLst/>
                <a:latin typeface="var(--bs-font-monospace)"/>
              </a:rPr>
              <a:t>"Return Value : "</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0066"/>
                </a:solidFill>
                <a:effectLst/>
                <a:latin typeface="var(--bs-font-monospace)"/>
              </a:rPr>
              <a:t>String</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valueOf</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b</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6666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0066"/>
                </a:solidFill>
                <a:effectLst/>
                <a:latin typeface="var(--bs-font-monospace)"/>
              </a:rPr>
              <a:t>System</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88"/>
                </a:solidFill>
                <a:effectLst/>
                <a:latin typeface="var(--bs-font-monospace)"/>
              </a:rPr>
              <a:t>out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println</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8800"/>
                </a:solidFill>
                <a:effectLst/>
                <a:latin typeface="var(--bs-font-monospace)"/>
              </a:rPr>
              <a:t>"Return Value : "</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0066"/>
                </a:solidFill>
                <a:effectLst/>
                <a:latin typeface="var(--bs-font-monospace)"/>
              </a:rPr>
              <a:t>String</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valueOf</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l</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0066"/>
                </a:solidFill>
                <a:effectLst/>
                <a:latin typeface="var(--bs-font-monospace)"/>
              </a:rPr>
              <a:t>System</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88"/>
                </a:solidFill>
                <a:effectLst/>
                <a:latin typeface="var(--bs-font-monospace)"/>
              </a:rPr>
              <a:t>out</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println</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8800"/>
                </a:solidFill>
                <a:effectLst/>
                <a:latin typeface="var(--bs-font-monospace)"/>
              </a:rPr>
              <a:t>"Return Value : "</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0066"/>
                </a:solidFill>
                <a:effectLst/>
                <a:latin typeface="var(--bs-font-monospace)"/>
              </a:rPr>
              <a:t>String</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valueOf</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arr</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rgbClr val="000000"/>
                </a:solidFill>
                <a:effectLst/>
                <a:latin typeface="var(--bs-font-monospace)"/>
              </a:rPr>
              <a:t> </a:t>
            </a:r>
            <a:r>
              <a:rPr kumimoji="0" lang="en-US" altLang="en-US" b="0" i="0" u="none" strike="noStrike" cap="none" normalizeH="0" baseline="0" dirty="0">
                <a:ln>
                  <a:noFill/>
                </a:ln>
                <a:solidFill>
                  <a:srgbClr val="666600"/>
                </a:solidFill>
                <a:effectLst/>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0609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258E-D499-4721-C1F7-33BADDABDA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921857-D006-2E51-8C55-27DA3A90F97A}"/>
              </a:ext>
            </a:extLst>
          </p:cNvPr>
          <p:cNvSpPr>
            <a:spLocks noGrp="1"/>
          </p:cNvSpPr>
          <p:nvPr>
            <p:ph idx="1"/>
          </p:nvPr>
        </p:nvSpPr>
        <p:spPr/>
        <p:txBody>
          <a:bodyPr/>
          <a:lstStyle/>
          <a:p>
            <a:r>
              <a:rPr lang="en-US" dirty="0"/>
              <a:t>OUTPUT:</a:t>
            </a:r>
          </a:p>
          <a:p>
            <a:endParaRPr lang="en-US" dirty="0"/>
          </a:p>
          <a:p>
            <a:endParaRPr lang="en-US" dirty="0"/>
          </a:p>
        </p:txBody>
      </p:sp>
      <p:sp>
        <p:nvSpPr>
          <p:cNvPr id="4" name="Rectangle 1">
            <a:extLst>
              <a:ext uri="{FF2B5EF4-FFF2-40B4-BE49-F238E27FC236}">
                <a16:creationId xmlns:a16="http://schemas.microsoft.com/office/drawing/2014/main" id="{6BC5520F-ACC5-E694-FB06-5DDB27583B6B}"/>
              </a:ext>
            </a:extLst>
          </p:cNvPr>
          <p:cNvSpPr>
            <a:spLocks noChangeArrowheads="1"/>
          </p:cNvSpPr>
          <p:nvPr/>
        </p:nvSpPr>
        <p:spPr bwMode="auto">
          <a:xfrm>
            <a:off x="861390" y="3230256"/>
            <a:ext cx="7964558" cy="143116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Return Value : 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 Return Value : 1232874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 Return Value : abcdefg</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1221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681A-0C1A-C5D9-C9B7-A850E6B035D1}"/>
              </a:ext>
            </a:extLst>
          </p:cNvPr>
          <p:cNvSpPr>
            <a:spLocks noGrp="1"/>
          </p:cNvSpPr>
          <p:nvPr>
            <p:ph type="title"/>
          </p:nvPr>
        </p:nvSpPr>
        <p:spPr/>
        <p:txBody>
          <a:bodyPr/>
          <a:lstStyle/>
          <a:p>
            <a:r>
              <a:rPr lang="en-US" dirty="0"/>
              <a:t>CHARACTER CLASSES COMMONLY USED METHOD</a:t>
            </a:r>
          </a:p>
        </p:txBody>
      </p:sp>
      <p:sp>
        <p:nvSpPr>
          <p:cNvPr id="3" name="Content Placeholder 2">
            <a:extLst>
              <a:ext uri="{FF2B5EF4-FFF2-40B4-BE49-F238E27FC236}">
                <a16:creationId xmlns:a16="http://schemas.microsoft.com/office/drawing/2014/main" id="{6B0EFCC5-1C4D-240D-F2EB-D84E60406847}"/>
              </a:ext>
            </a:extLst>
          </p:cNvPr>
          <p:cNvSpPr>
            <a:spLocks noGrp="1"/>
          </p:cNvSpPr>
          <p:nvPr>
            <p:ph sz="half" idx="1"/>
          </p:nvPr>
        </p:nvSpPr>
        <p:spPr>
          <a:xfrm>
            <a:off x="677334" y="1930402"/>
            <a:ext cx="4184035" cy="4110961"/>
          </a:xfrm>
        </p:spPr>
        <p:txBody>
          <a:bodyPr>
            <a:normAutofit fontScale="92500" lnSpcReduction="10000"/>
          </a:bodyPr>
          <a:lstStyle/>
          <a:p>
            <a:pPr marL="0" indent="0" fontAlgn="t">
              <a:spcBef>
                <a:spcPts val="0"/>
              </a:spcBef>
              <a:buNone/>
            </a:pPr>
            <a:r>
              <a:rPr lang="en-US" dirty="0">
                <a:solidFill>
                  <a:srgbClr val="FF0000"/>
                </a:solidFill>
              </a:rPr>
              <a:t>METHODS</a:t>
            </a:r>
          </a:p>
          <a:p>
            <a:pPr marL="0" indent="0" algn="l" rtl="0" eaLnBrk="1" fontAlgn="t" latinLnBrk="0" hangingPunct="1">
              <a:spcBef>
                <a:spcPts val="0"/>
              </a:spcBef>
              <a:spcAft>
                <a:spcPts val="0"/>
              </a:spcAft>
              <a:buNone/>
            </a:pPr>
            <a:r>
              <a:rPr lang="en-US" b="1" dirty="0">
                <a:solidFill>
                  <a:srgbClr val="FFFFFF"/>
                </a:solidFill>
                <a:latin typeface="Trebuchet MS" panose="020B0603020202020204" pitchFamily="34" charset="0"/>
              </a:rPr>
              <a:t>MMLAHC</a:t>
            </a:r>
          </a:p>
          <a:p>
            <a:pPr marL="0" indent="0" algn="l" rtl="0" eaLnBrk="1" fontAlgn="t" latinLnBrk="0" hangingPunct="1">
              <a:spcBef>
                <a:spcPts val="0"/>
              </a:spcBef>
              <a:spcAft>
                <a:spcPts val="0"/>
              </a:spcAft>
              <a:buNone/>
            </a:pPr>
            <a:r>
              <a:rPr lang="en-US" sz="1800" b="1" i="0" u="none" strike="noStrike" kern="1200" dirty="0">
                <a:solidFill>
                  <a:srgbClr val="FFFFFF"/>
                </a:solidFill>
                <a:effectLst/>
                <a:latin typeface="Trebuchet MS" panose="020B0603020202020204" pitchFamily="34" charset="0"/>
              </a:rPr>
              <a:t>ETHODSMETHODS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isLetter()</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isDigit()</a:t>
            </a:r>
          </a:p>
          <a:p>
            <a:pPr marL="0" algn="l" rtl="0" eaLnBrk="1" fontAlgn="t" latinLnBrk="0" hangingPunct="1">
              <a:spcBef>
                <a:spcPts val="0"/>
              </a:spcBef>
              <a:spcAft>
                <a:spcPts val="0"/>
              </a:spcAft>
            </a:pPr>
            <a:endParaRPr lang="en-US" dirty="0">
              <a:solidFill>
                <a:srgbClr val="000000"/>
              </a:solidFill>
              <a:latin typeface="Trebuchet MS" panose="020B0603020202020204" pitchFamily="34" charset="0"/>
            </a:endParaRP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isWhitespace()</a:t>
            </a:r>
          </a:p>
          <a:p>
            <a:pPr marL="0" algn="l" rtl="0" eaLnBrk="1" fontAlgn="t" latinLnBrk="0" hangingPunct="1">
              <a:spcBef>
                <a:spcPts val="0"/>
              </a:spcBef>
              <a:spcAft>
                <a:spcPts val="0"/>
              </a:spcAft>
            </a:pPr>
            <a:endParaRPr lang="en-US" sz="1800" b="0" i="0" u="none" strike="noStrike" kern="1200" dirty="0">
              <a:solidFill>
                <a:srgbClr val="000000"/>
              </a:solidFill>
              <a:effectLst/>
              <a:latin typeface="Trebuchet MS" panose="020B0603020202020204" pitchFamily="34" charset="0"/>
            </a:endParaRP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isUpperCase()</a:t>
            </a:r>
          </a:p>
          <a:p>
            <a:pPr marL="0" algn="l" rtl="0" eaLnBrk="1" fontAlgn="t" latinLnBrk="0" hangingPunct="1">
              <a:spcBef>
                <a:spcPts val="0"/>
              </a:spcBef>
              <a:spcAft>
                <a:spcPts val="0"/>
              </a:spcAft>
            </a:pPr>
            <a:endParaRPr lang="en-US" dirty="0">
              <a:solidFill>
                <a:srgbClr val="000000"/>
              </a:solidFill>
              <a:latin typeface="Trebuchet MS" panose="020B0603020202020204" pitchFamily="34" charset="0"/>
            </a:endParaRP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err="1">
                <a:solidFill>
                  <a:srgbClr val="000000"/>
                </a:solidFill>
                <a:effectLst/>
                <a:latin typeface="Trebuchet MS" panose="020B0603020202020204" pitchFamily="34" charset="0"/>
              </a:rPr>
              <a:t>isLowerCase</a:t>
            </a:r>
            <a:r>
              <a:rPr lang="en-US" sz="1800" b="0" i="0" u="none" strike="noStrike" kern="1200" dirty="0">
                <a:solidFill>
                  <a:srgbClr val="000000"/>
                </a:solidFill>
                <a:effectLst/>
                <a:latin typeface="Trebuchet MS" panose="020B0603020202020204" pitchFamily="34" charset="0"/>
              </a:rPr>
              <a:t>()</a:t>
            </a:r>
            <a:endParaRPr lang="en-US" sz="1800" b="0" i="0" u="none" strike="noStrike" dirty="0">
              <a:effectLst/>
              <a:latin typeface="Arial" panose="020B0604020202020204" pitchFamily="34" charset="0"/>
            </a:endParaRPr>
          </a:p>
          <a:p>
            <a:endParaRPr lang="en-US" dirty="0"/>
          </a:p>
        </p:txBody>
      </p:sp>
      <p:sp>
        <p:nvSpPr>
          <p:cNvPr id="4" name="Content Placeholder 3">
            <a:extLst>
              <a:ext uri="{FF2B5EF4-FFF2-40B4-BE49-F238E27FC236}">
                <a16:creationId xmlns:a16="http://schemas.microsoft.com/office/drawing/2014/main" id="{2813D391-4161-8B62-8686-29F69CA2F509}"/>
              </a:ext>
            </a:extLst>
          </p:cNvPr>
          <p:cNvSpPr>
            <a:spLocks noGrp="1"/>
          </p:cNvSpPr>
          <p:nvPr>
            <p:ph sz="half" idx="2"/>
          </p:nvPr>
        </p:nvSpPr>
        <p:spPr>
          <a:xfrm>
            <a:off x="5089969" y="1930400"/>
            <a:ext cx="4184035" cy="4110963"/>
          </a:xfrm>
        </p:spPr>
        <p:txBody>
          <a:bodyPr>
            <a:normAutofit fontScale="92500" lnSpcReduction="10000"/>
          </a:bodyPr>
          <a:lstStyle/>
          <a:p>
            <a:pPr marL="0" indent="0" fontAlgn="t">
              <a:spcBef>
                <a:spcPts val="0"/>
              </a:spcBef>
              <a:buNone/>
            </a:pPr>
            <a:r>
              <a:rPr lang="en-US" dirty="0">
                <a:solidFill>
                  <a:srgbClr val="FF0000"/>
                </a:solidFill>
              </a:rPr>
              <a:t>DESCRIPTION</a:t>
            </a:r>
          </a:p>
          <a:p>
            <a:pPr marL="0" indent="0" algn="l" rtl="0" eaLnBrk="1" fontAlgn="t" latinLnBrk="0" hangingPunct="1">
              <a:spcBef>
                <a:spcPts val="0"/>
              </a:spcBef>
              <a:spcAft>
                <a:spcPts val="0"/>
              </a:spcAft>
              <a:buNone/>
            </a:pPr>
            <a:r>
              <a:rPr lang="en-US" sz="1800" b="1" i="0" u="none" strike="noStrike" kern="1200" dirty="0">
                <a:solidFill>
                  <a:srgbClr val="FFFFFF"/>
                </a:solidFill>
                <a:effectLst/>
                <a:latin typeface="Trebuchet MS" panose="020B0603020202020204" pitchFamily="34" charset="0"/>
              </a:rPr>
              <a:t>mines</a:t>
            </a:r>
            <a:r>
              <a:rPr lang="en-US" sz="1800" b="1" i="0" u="none" strike="noStrike" kern="1200" baseline="0" dirty="0">
                <a:solidFill>
                  <a:srgbClr val="FFFFFF"/>
                </a:solidFill>
                <a:effectLst/>
                <a:latin typeface="Trebuchet MS" panose="020B0603020202020204" pitchFamily="34" charset="0"/>
              </a:rPr>
              <a:t> whether the </a:t>
            </a:r>
          </a:p>
          <a:p>
            <a:pPr marL="0" algn="l" rtl="0" eaLnBrk="1" fontAlgn="t" latinLnBrk="0" hangingPunct="1">
              <a:spcBef>
                <a:spcPts val="0"/>
              </a:spcBef>
              <a:spcAft>
                <a:spcPts val="0"/>
              </a:spcAft>
            </a:pPr>
            <a:endParaRPr lang="en-US" b="1" dirty="0">
              <a:solidFill>
                <a:srgbClr val="FFFFFF"/>
              </a:solidFill>
              <a:latin typeface="Trebuchet MS" panose="020B0603020202020204" pitchFamily="34" charset="0"/>
            </a:endParaRPr>
          </a:p>
          <a:p>
            <a:pPr marL="0" fontAlgn="t">
              <a:spcBef>
                <a:spcPts val="0"/>
              </a:spcBef>
            </a:pPr>
            <a:r>
              <a:rPr lang="en-US" dirty="0"/>
              <a:t>Determines</a:t>
            </a:r>
            <a:r>
              <a:rPr lang="en-US" baseline="0" dirty="0"/>
              <a:t> whether the specified    char value is a letter.</a:t>
            </a:r>
            <a:endParaRPr lang="en-US" dirty="0"/>
          </a:p>
          <a:p>
            <a:pPr marL="0" indent="0" algn="l" rtl="0" eaLnBrk="1" fontAlgn="t" latinLnBrk="0" hangingPunct="1">
              <a:spcBef>
                <a:spcPts val="0"/>
              </a:spcBef>
              <a:spcAft>
                <a:spcPts val="0"/>
              </a:spcAft>
              <a:buNone/>
            </a:pPr>
            <a:r>
              <a:rPr lang="en-US" sz="1800" b="1" i="0" u="none" strike="noStrike" kern="1200" baseline="0" dirty="0">
                <a:solidFill>
                  <a:srgbClr val="FFFFFF"/>
                </a:solidFill>
                <a:effectLst/>
                <a:latin typeface="Trebuchet MS" panose="020B0603020202020204" pitchFamily="34" charset="0"/>
              </a:rPr>
              <a:t>specified char value is a letter.</a:t>
            </a:r>
            <a:endParaRPr lang="en-US"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Determines</a:t>
            </a:r>
            <a:r>
              <a:rPr lang="en-US" sz="1800" b="0" i="0" u="none" strike="noStrike" kern="1200" baseline="0" dirty="0">
                <a:solidFill>
                  <a:srgbClr val="000000"/>
                </a:solidFill>
                <a:effectLst/>
                <a:latin typeface="Trebuchet MS" panose="020B0603020202020204" pitchFamily="34" charset="0"/>
              </a:rPr>
              <a:t> whether the specified char value is a digit.</a:t>
            </a:r>
          </a:p>
          <a:p>
            <a:pPr marL="0" marR="0" indent="0" algn="l" rtl="0" eaLnBrk="1" fontAlgn="auto" latinLnBrk="0" hangingPunct="1">
              <a:spcBef>
                <a:spcPts val="0"/>
              </a:spcBef>
              <a:spcAft>
                <a:spcPts val="0"/>
              </a:spcAft>
            </a:pPr>
            <a:endParaRPr lang="en-US"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Determines</a:t>
            </a:r>
            <a:r>
              <a:rPr lang="en-US" sz="1800" b="0" i="0" u="none" strike="noStrike" kern="1200" baseline="0" dirty="0">
                <a:solidFill>
                  <a:srgbClr val="000000"/>
                </a:solidFill>
                <a:effectLst/>
                <a:latin typeface="Trebuchet MS" panose="020B0603020202020204" pitchFamily="34" charset="0"/>
              </a:rPr>
              <a:t> whether the specified char value is whitespace.</a:t>
            </a:r>
          </a:p>
          <a:p>
            <a:pPr marL="0" marR="0" indent="0" algn="l" rtl="0" eaLnBrk="1" fontAlgn="auto" latinLnBrk="0" hangingPunct="1">
              <a:spcBef>
                <a:spcPts val="0"/>
              </a:spcBef>
              <a:spcAft>
                <a:spcPts val="0"/>
              </a:spcAft>
              <a:buNone/>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Determines the specified char</a:t>
            </a:r>
            <a:r>
              <a:rPr lang="en-US" sz="1800" b="0" i="0" u="none" strike="noStrike" kern="1200" baseline="0" dirty="0">
                <a:solidFill>
                  <a:srgbClr val="000000"/>
                </a:solidFill>
                <a:effectLst/>
                <a:latin typeface="Trebuchet MS" panose="020B0603020202020204" pitchFamily="34" charset="0"/>
              </a:rPr>
              <a:t> </a:t>
            </a:r>
            <a:r>
              <a:rPr lang="en-US" sz="1800" b="0" i="0" u="none" strike="noStrike" kern="1200" dirty="0">
                <a:solidFill>
                  <a:srgbClr val="000000"/>
                </a:solidFill>
                <a:effectLst/>
                <a:latin typeface="Trebuchet MS" panose="020B0603020202020204" pitchFamily="34" charset="0"/>
              </a:rPr>
              <a:t>value is uppercase.</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Determines</a:t>
            </a:r>
            <a:r>
              <a:rPr lang="en-US" sz="1800" b="0" i="0" u="none" strike="noStrike" kern="1200" baseline="0" dirty="0">
                <a:solidFill>
                  <a:srgbClr val="000000"/>
                </a:solidFill>
                <a:effectLst/>
                <a:latin typeface="Trebuchet MS" panose="020B0603020202020204" pitchFamily="34" charset="0"/>
              </a:rPr>
              <a:t> whether the specified </a:t>
            </a:r>
            <a:r>
              <a:rPr lang="en-US" sz="1800" b="0" i="0" u="none" strike="noStrike" kern="1200" baseline="0" dirty="0" err="1">
                <a:solidFill>
                  <a:srgbClr val="000000"/>
                </a:solidFill>
                <a:effectLst/>
                <a:latin typeface="Trebuchet MS" panose="020B0603020202020204" pitchFamily="34" charset="0"/>
              </a:rPr>
              <a:t>charvalue</a:t>
            </a:r>
            <a:r>
              <a:rPr lang="en-US" sz="1800" b="0" i="0" u="none" strike="noStrike" kern="1200" baseline="0" dirty="0">
                <a:solidFill>
                  <a:srgbClr val="000000"/>
                </a:solidFill>
                <a:effectLst/>
                <a:latin typeface="Trebuchet MS" panose="020B0603020202020204" pitchFamily="34" charset="0"/>
              </a:rPr>
              <a:t> is lowercase.</a:t>
            </a:r>
          </a:p>
          <a:p>
            <a:pPr marL="0" marR="0" indent="0" algn="l" rtl="0" eaLnBrk="1" fontAlgn="auto" latinLnBrk="0" hangingPunct="1">
              <a:spcBef>
                <a:spcPts val="0"/>
              </a:spcBef>
              <a:spcAft>
                <a:spcPts val="0"/>
              </a:spcAft>
            </a:pPr>
            <a:endParaRPr lang="en-US" dirty="0">
              <a:solidFill>
                <a:srgbClr val="000000"/>
              </a:solidFill>
              <a:latin typeface="Trebuchet MS" panose="020B0603020202020204" pitchFamily="34" charset="0"/>
            </a:endParaRPr>
          </a:p>
          <a:p>
            <a:pPr marL="0" marR="0" indent="0" algn="l" rtl="0" eaLnBrk="1" fontAlgn="auto" latinLnBrk="0" hangingPunct="1">
              <a:spcBef>
                <a:spcPts val="0"/>
              </a:spcBef>
              <a:spcAft>
                <a:spcPts val="0"/>
              </a:spcAft>
            </a:pPr>
            <a:endParaRPr lang="en-US" sz="1800" b="0" i="0" u="none" strike="noStrike" dirty="0">
              <a:solidFill>
                <a:srgbClr val="000000"/>
              </a:solidFill>
              <a:effectLst/>
              <a:latin typeface="Trebuchet MS" panose="020B0603020202020204" pitchFamily="34" charset="0"/>
            </a:endParaRPr>
          </a:p>
          <a:p>
            <a:pPr marL="0" marR="0" indent="0" algn="l" rtl="0" eaLnBrk="1" fontAlgn="auto" latinLnBrk="0" hangingPunct="1">
              <a:spcBef>
                <a:spcPts val="0"/>
              </a:spcBef>
              <a:spcAft>
                <a:spcPts val="0"/>
              </a:spcAft>
            </a:pPr>
            <a:endParaRPr lang="en-US" dirty="0">
              <a:solidFill>
                <a:srgbClr val="000000"/>
              </a:solidFill>
              <a:latin typeface="Trebuchet MS" panose="020B0603020202020204" pitchFamily="34" charset="0"/>
            </a:endParaRPr>
          </a:p>
          <a:p>
            <a:pPr marL="0" marR="0" indent="0" algn="l" rtl="0" eaLnBrk="1" fontAlgn="auto" latinLnBrk="0" hangingPunct="1">
              <a:spcBef>
                <a:spcPts val="0"/>
              </a:spcBef>
              <a:spcAft>
                <a:spcPts val="0"/>
              </a:spcAft>
            </a:pPr>
            <a:endParaRPr lang="en-US" sz="1800" b="0" i="0" u="none" strike="noStrike" dirty="0">
              <a:solidFill>
                <a:srgbClr val="000000"/>
              </a:solidFill>
              <a:effectLst/>
              <a:latin typeface="Trebuchet MS" panose="020B0603020202020204" pitchFamily="34" charset="0"/>
            </a:endParaRPr>
          </a:p>
          <a:p>
            <a:pPr marL="0" marR="0" indent="0" algn="l" rtl="0" eaLnBrk="1" fontAlgn="auto" latinLnBrk="0" hangingPunct="1">
              <a:spcBef>
                <a:spcPts val="0"/>
              </a:spcBef>
              <a:spcAft>
                <a:spcPts val="0"/>
              </a:spcAft>
            </a:pPr>
            <a:endParaRPr lang="en-US" dirty="0">
              <a:solidFill>
                <a:srgbClr val="000000"/>
              </a:solidFill>
              <a:latin typeface="Trebuchet MS" panose="020B0603020202020204" pitchFamily="34" charset="0"/>
            </a:endParaRPr>
          </a:p>
          <a:p>
            <a:pPr marL="0" marR="0" indent="0" algn="l" rtl="0" eaLnBrk="1" fontAlgn="auto" latinLnBrk="0" hangingPunct="1">
              <a:spcBef>
                <a:spcPts val="0"/>
              </a:spcBef>
              <a:spcAft>
                <a:spcPts val="0"/>
              </a:spcAft>
            </a:pPr>
            <a:endParaRPr lang="en-US" sz="1800" b="0" i="0" u="none" strike="noStrike" dirty="0">
              <a:solidFill>
                <a:srgbClr val="000000"/>
              </a:solidFill>
              <a:effectLst/>
              <a:latin typeface="Trebuchet MS" panose="020B0603020202020204" pitchFamily="34" charset="0"/>
            </a:endParaRPr>
          </a:p>
          <a:p>
            <a:pPr marL="0" marR="0" indent="0" algn="l" rtl="0" eaLnBrk="1" fontAlgn="auto" latinLnBrk="0" hangingPunct="1">
              <a:spcBef>
                <a:spcPts val="0"/>
              </a:spcBef>
              <a:spcAft>
                <a:spcPts val="0"/>
              </a:spcAft>
            </a:pPr>
            <a:endParaRPr lang="en-US" dirty="0">
              <a:solidFill>
                <a:srgbClr val="000000"/>
              </a:solidFill>
              <a:latin typeface="Trebuchet MS" panose="020B0603020202020204" pitchFamily="34" charset="0"/>
            </a:endParaRPr>
          </a:p>
          <a:p>
            <a:pPr marL="0" marR="0" indent="0" algn="l" rtl="0" eaLnBrk="1" fontAlgn="auto" latinLnBrk="0" hangingPunct="1">
              <a:spcBef>
                <a:spcPts val="0"/>
              </a:spcBef>
              <a:spcAft>
                <a:spcPts val="0"/>
              </a:spcAft>
            </a:pPr>
            <a:endParaRPr lang="en-US" sz="1800" b="0" i="0" u="none" strike="noStrike" dirty="0">
              <a:solidFill>
                <a:srgbClr val="000000"/>
              </a:solidFill>
              <a:effectLst/>
              <a:latin typeface="Trebuchet MS" panose="020B0603020202020204" pitchFamily="34" charset="0"/>
            </a:endParaRPr>
          </a:p>
          <a:p>
            <a:pPr marL="0" marR="0" indent="0" algn="l" rtl="0" eaLnBrk="1" fontAlgn="auto" latinLnBrk="0" hangingPunct="1">
              <a:spcBef>
                <a:spcPts val="0"/>
              </a:spcBef>
              <a:spcAft>
                <a:spcPts val="0"/>
              </a:spcAft>
            </a:pPr>
            <a:endParaRPr lang="en-US" sz="1800" b="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561710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B550-7CBF-A83D-FACA-51BDE6AD05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FDDE5C-79A2-561C-A6D7-BC8C4573545F}"/>
              </a:ext>
            </a:extLst>
          </p:cNvPr>
          <p:cNvSpPr>
            <a:spLocks noGrp="1"/>
          </p:cNvSpPr>
          <p:nvPr>
            <p:ph sz="half" idx="1"/>
          </p:nvPr>
        </p:nvSpPr>
        <p:spPr/>
        <p:txBody>
          <a:bodyPr>
            <a:normAutofit lnSpcReduction="10000"/>
          </a:bodyPr>
          <a:lstStyle/>
          <a:p>
            <a:r>
              <a:rPr lang="en-US" dirty="0">
                <a:solidFill>
                  <a:srgbClr val="FF0000"/>
                </a:solidFill>
              </a:rPr>
              <a:t>METHODS</a:t>
            </a:r>
          </a:p>
          <a:p>
            <a:endParaRPr lang="en-US" dirty="0">
              <a:solidFill>
                <a:srgbClr val="FF0000"/>
              </a:solidFill>
            </a:endParaRPr>
          </a:p>
          <a:p>
            <a:pPr marL="0" indent="0" algn="l" rtl="0" eaLnBrk="1" fontAlgn="t" latinLnBrk="0" hangingPunct="1">
              <a:spcBef>
                <a:spcPts val="0"/>
              </a:spcBef>
              <a:spcAft>
                <a:spcPts val="0"/>
              </a:spcAft>
              <a:buNone/>
            </a:pPr>
            <a:endParaRPr lang="en-US" sz="1800" b="1" i="0" u="none" strike="noStrike" kern="1200" dirty="0">
              <a:solidFill>
                <a:srgbClr val="FFFFFF"/>
              </a:solidFill>
              <a:effectLst/>
              <a:latin typeface="Trebuchet MS" panose="020B0603020202020204" pitchFamily="34" charset="0"/>
            </a:endParaRPr>
          </a:p>
          <a:p>
            <a:pPr marL="0" fontAlgn="t">
              <a:spcBef>
                <a:spcPts val="0"/>
              </a:spcBef>
            </a:pPr>
            <a:r>
              <a:rPr lang="en-US" dirty="0"/>
              <a:t>toUpperCase()</a:t>
            </a:r>
          </a:p>
          <a:p>
            <a:pPr marL="0" fontAlgn="t">
              <a:spcBef>
                <a:spcPts val="0"/>
              </a:spcBef>
            </a:pPr>
            <a:endParaRPr lang="en-US" dirty="0"/>
          </a:p>
          <a:p>
            <a:pPr marL="0" fontAlgn="t">
              <a:spcBef>
                <a:spcPts val="0"/>
              </a:spcBef>
            </a:pPr>
            <a:endParaRPr lang="en-US" dirty="0"/>
          </a:p>
          <a:p>
            <a:pPr marL="0" indent="0" algn="l" rtl="0" eaLnBrk="1" fontAlgn="t" latinLnBrk="0" hangingPunct="1">
              <a:spcBef>
                <a:spcPts val="0"/>
              </a:spcBef>
              <a:spcAft>
                <a:spcPts val="0"/>
              </a:spcAft>
              <a:buNone/>
            </a:pPr>
            <a:r>
              <a:rPr lang="en-US" sz="1800" b="1" i="0" u="none" strike="noStrike" kern="1200" dirty="0">
                <a:solidFill>
                  <a:srgbClr val="FFFFFF"/>
                </a:solidFill>
                <a:effectLst/>
                <a:latin typeface="Trebuchet MS" panose="020B0603020202020204" pitchFamily="34" charset="0"/>
              </a:rPr>
              <a:t>()</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toLowerCase()</a:t>
            </a:r>
          </a:p>
          <a:p>
            <a:pPr marL="0" algn="l" rtl="0" eaLnBrk="1" fontAlgn="t" latinLnBrk="0" hangingPunct="1">
              <a:spcBef>
                <a:spcPts val="0"/>
              </a:spcBef>
              <a:spcAft>
                <a:spcPts val="0"/>
              </a:spcAft>
            </a:pPr>
            <a:endParaRPr lang="en-US" dirty="0">
              <a:solidFill>
                <a:srgbClr val="000000"/>
              </a:solidFill>
              <a:latin typeface="Trebuchet MS" panose="020B0603020202020204" pitchFamily="34" charset="0"/>
            </a:endParaRP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toString()</a:t>
            </a:r>
            <a:endParaRPr lang="en-US" sz="1800" b="0" i="0" u="none" strike="noStrike" dirty="0">
              <a:effectLst/>
              <a:latin typeface="Arial" panose="020B0604020202020204" pitchFamily="34" charset="0"/>
            </a:endParaRPr>
          </a:p>
          <a:p>
            <a:pPr marL="0" indent="0">
              <a:buNone/>
            </a:pPr>
            <a:endParaRPr lang="en-US" dirty="0">
              <a:solidFill>
                <a:srgbClr val="FF0000"/>
              </a:solidFill>
            </a:endParaRPr>
          </a:p>
        </p:txBody>
      </p:sp>
      <p:sp>
        <p:nvSpPr>
          <p:cNvPr id="4" name="Content Placeholder 3">
            <a:extLst>
              <a:ext uri="{FF2B5EF4-FFF2-40B4-BE49-F238E27FC236}">
                <a16:creationId xmlns:a16="http://schemas.microsoft.com/office/drawing/2014/main" id="{E3A75017-6AD5-76A3-1AA4-F39F8B89D7DF}"/>
              </a:ext>
            </a:extLst>
          </p:cNvPr>
          <p:cNvSpPr>
            <a:spLocks noGrp="1"/>
          </p:cNvSpPr>
          <p:nvPr>
            <p:ph sz="half" idx="2"/>
          </p:nvPr>
        </p:nvSpPr>
        <p:spPr/>
        <p:txBody>
          <a:bodyPr>
            <a:normAutofit lnSpcReduction="10000"/>
          </a:bodyPr>
          <a:lstStyle/>
          <a:p>
            <a:r>
              <a:rPr lang="en-US" dirty="0">
                <a:solidFill>
                  <a:srgbClr val="FF0000"/>
                </a:solidFill>
              </a:rPr>
              <a:t>DESCRIPTION</a:t>
            </a:r>
          </a:p>
          <a:p>
            <a:endParaRPr lang="en-US" dirty="0">
              <a:solidFill>
                <a:srgbClr val="FF0000"/>
              </a:solidFill>
            </a:endParaRPr>
          </a:p>
          <a:p>
            <a:pPr marL="0" fontAlgn="t">
              <a:spcBef>
                <a:spcPts val="0"/>
              </a:spcBef>
            </a:pPr>
            <a:endParaRPr lang="en-US" sz="1800" b="1" i="0" u="none" strike="noStrike" kern="1200" dirty="0">
              <a:solidFill>
                <a:srgbClr val="FF0000"/>
              </a:solidFill>
              <a:effectLst/>
              <a:latin typeface="Trebuchet MS" panose="020B0603020202020204" pitchFamily="34" charset="0"/>
            </a:endParaRPr>
          </a:p>
          <a:p>
            <a:pPr marL="0" fontAlgn="t">
              <a:spcBef>
                <a:spcPts val="0"/>
              </a:spcBef>
            </a:pPr>
            <a:r>
              <a:rPr lang="en-US" sz="1800" b="1" i="0" u="none" strike="noStrike" kern="1200" dirty="0">
                <a:solidFill>
                  <a:srgbClr val="FFFFFF"/>
                </a:solidFill>
                <a:effectLst/>
                <a:latin typeface="Trebuchet MS" panose="020B0603020202020204" pitchFamily="34" charset="0"/>
              </a:rPr>
              <a:t>R</a:t>
            </a:r>
            <a:r>
              <a:rPr lang="en-US" dirty="0"/>
              <a:t>Returns</a:t>
            </a:r>
            <a:r>
              <a:rPr lang="en-US" baseline="0" dirty="0"/>
              <a:t> the uppercase form of the specified char value.</a:t>
            </a:r>
            <a:r>
              <a:rPr lang="en-US" sz="1800" b="1" i="0" u="none" strike="noStrike" kern="1200" dirty="0">
                <a:solidFill>
                  <a:srgbClr val="FFFFFF"/>
                </a:solidFill>
                <a:effectLst/>
                <a:latin typeface="Trebuchet MS" panose="020B0603020202020204" pitchFamily="34" charset="0"/>
              </a:rPr>
              <a:t>eturns</a:t>
            </a:r>
            <a:r>
              <a:rPr lang="en-US" sz="1800" b="1" i="0" u="none" strike="noStrike" kern="1200" baseline="0" dirty="0">
                <a:solidFill>
                  <a:srgbClr val="FFFFFF"/>
                </a:solidFill>
                <a:effectLst/>
                <a:latin typeface="Trebuchet MS" panose="020B0603020202020204" pitchFamily="34" charset="0"/>
              </a:rPr>
              <a:t> the uppercase form of t</a:t>
            </a:r>
          </a:p>
          <a:p>
            <a:pPr marL="0" indent="0" algn="l" rtl="0" eaLnBrk="1" fontAlgn="t" latinLnBrk="0" hangingPunct="1">
              <a:spcBef>
                <a:spcPts val="0"/>
              </a:spcBef>
              <a:spcAft>
                <a:spcPts val="0"/>
              </a:spcAft>
              <a:buNone/>
            </a:pPr>
            <a:r>
              <a:rPr lang="en-US" sz="1800" b="1" i="0" u="none" strike="noStrike" kern="1200" baseline="0" dirty="0">
                <a:solidFill>
                  <a:srgbClr val="FFFFFF"/>
                </a:solidFill>
                <a:effectLst/>
                <a:latin typeface="Trebuchet MS" panose="020B0603020202020204" pitchFamily="34" charset="0"/>
              </a:rPr>
              <a:t> specified char value.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Returns the</a:t>
            </a:r>
            <a:r>
              <a:rPr lang="en-US" sz="1800" b="0" i="0" u="none" strike="noStrike" kern="1200" baseline="0" dirty="0">
                <a:solidFill>
                  <a:srgbClr val="000000"/>
                </a:solidFill>
                <a:effectLst/>
                <a:latin typeface="Trebuchet MS" panose="020B0603020202020204" pitchFamily="34" charset="0"/>
              </a:rPr>
              <a:t> lowercase form of the specified char value.</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Returns a String object representing the specified character value</a:t>
            </a:r>
            <a:r>
              <a:rPr lang="en-US" sz="1800" b="0" i="0" u="none" strike="noStrike" kern="1200" baseline="0" dirty="0">
                <a:solidFill>
                  <a:srgbClr val="000000"/>
                </a:solidFill>
                <a:effectLst/>
                <a:latin typeface="Trebuchet MS" panose="020B0603020202020204" pitchFamily="34" charset="0"/>
              </a:rPr>
              <a:t> i.e. one character string.</a:t>
            </a:r>
            <a:endParaRPr lang="en-US" sz="1800" b="0" i="0" u="none" strike="noStrike" dirty="0">
              <a:effectLst/>
              <a:latin typeface="Arial" panose="020B0604020202020204" pitchFamily="34" charset="0"/>
            </a:endParaRPr>
          </a:p>
          <a:p>
            <a:endParaRPr lang="en-US" dirty="0">
              <a:solidFill>
                <a:srgbClr val="FF0000"/>
              </a:solidFill>
            </a:endParaRPr>
          </a:p>
        </p:txBody>
      </p:sp>
    </p:spTree>
    <p:extLst>
      <p:ext uri="{BB962C8B-B14F-4D97-AF65-F5344CB8AC3E}">
        <p14:creationId xmlns:p14="http://schemas.microsoft.com/office/powerpoint/2010/main" val="3394399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97CA-B23C-54AA-A48D-26C0137D3FAC}"/>
              </a:ext>
            </a:extLst>
          </p:cNvPr>
          <p:cNvSpPr>
            <a:spLocks noGrp="1"/>
          </p:cNvSpPr>
          <p:nvPr>
            <p:ph type="title"/>
          </p:nvPr>
        </p:nvSpPr>
        <p:spPr/>
        <p:txBody>
          <a:bodyPr/>
          <a:lstStyle/>
          <a:p>
            <a:r>
              <a:rPr lang="en-US" dirty="0"/>
              <a:t>WHAT IS INHERITANCE</a:t>
            </a:r>
          </a:p>
        </p:txBody>
      </p:sp>
      <p:sp>
        <p:nvSpPr>
          <p:cNvPr id="3" name="Content Placeholder 2">
            <a:extLst>
              <a:ext uri="{FF2B5EF4-FFF2-40B4-BE49-F238E27FC236}">
                <a16:creationId xmlns:a16="http://schemas.microsoft.com/office/drawing/2014/main" id="{777311A5-13B4-535A-F083-F5513F21B24D}"/>
              </a:ext>
            </a:extLst>
          </p:cNvPr>
          <p:cNvSpPr>
            <a:spLocks noGrp="1"/>
          </p:cNvSpPr>
          <p:nvPr>
            <p:ph idx="1"/>
          </p:nvPr>
        </p:nvSpPr>
        <p:spPr>
          <a:xfrm>
            <a:off x="849612" y="1630502"/>
            <a:ext cx="8596668" cy="3880773"/>
          </a:xfrm>
        </p:spPr>
        <p:txBody>
          <a:bodyPr/>
          <a:lstStyle/>
          <a:p>
            <a:pPr marL="0" indent="0">
              <a:buNone/>
            </a:pPr>
            <a:endParaRPr lang="en-US" sz="1800" dirty="0"/>
          </a:p>
          <a:p>
            <a:r>
              <a:rPr lang="en-US" sz="1800" dirty="0"/>
              <a:t>It is a mechanism where a new class is derived from an existing class.</a:t>
            </a:r>
          </a:p>
          <a:p>
            <a:endParaRPr lang="en-US" sz="1800" dirty="0"/>
          </a:p>
          <a:p>
            <a:r>
              <a:rPr lang="en-US" sz="1800" dirty="0"/>
              <a:t>Classes may inherit or acquire the properties and methods of other classes.</a:t>
            </a:r>
          </a:p>
          <a:p>
            <a:endParaRPr lang="en-US" sz="1800" dirty="0"/>
          </a:p>
          <a:p>
            <a:r>
              <a:rPr lang="en-US" sz="1800" dirty="0"/>
              <a:t>A class is derived from another class is called a subclass.</a:t>
            </a:r>
          </a:p>
          <a:p>
            <a:endParaRPr lang="en-US" sz="1800" dirty="0"/>
          </a:p>
          <a:p>
            <a:r>
              <a:rPr lang="en-US" sz="1800" dirty="0"/>
              <a:t>A class from which a subclass is derived is called a superclass.</a:t>
            </a:r>
          </a:p>
          <a:p>
            <a:endParaRPr lang="en-US" dirty="0"/>
          </a:p>
        </p:txBody>
      </p:sp>
    </p:spTree>
    <p:extLst>
      <p:ext uri="{BB962C8B-B14F-4D97-AF65-F5344CB8AC3E}">
        <p14:creationId xmlns:p14="http://schemas.microsoft.com/office/powerpoint/2010/main" val="42377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F5D5-22DD-C125-644D-31F397FD3BD6}"/>
              </a:ext>
            </a:extLst>
          </p:cNvPr>
          <p:cNvSpPr>
            <a:spLocks noGrp="1"/>
          </p:cNvSpPr>
          <p:nvPr>
            <p:ph type="title"/>
          </p:nvPr>
        </p:nvSpPr>
        <p:spPr/>
        <p:txBody>
          <a:bodyPr/>
          <a:lstStyle/>
          <a:p>
            <a:r>
              <a:rPr lang="en-US" dirty="0"/>
              <a:t>NEED OF WRAPPER CLASSES</a:t>
            </a:r>
          </a:p>
        </p:txBody>
      </p:sp>
      <p:sp>
        <p:nvSpPr>
          <p:cNvPr id="3" name="Content Placeholder 2">
            <a:extLst>
              <a:ext uri="{FF2B5EF4-FFF2-40B4-BE49-F238E27FC236}">
                <a16:creationId xmlns:a16="http://schemas.microsoft.com/office/drawing/2014/main" id="{EF964022-290F-DB1E-9B7C-096943136747}"/>
              </a:ext>
            </a:extLst>
          </p:cNvPr>
          <p:cNvSpPr>
            <a:spLocks noGrp="1"/>
          </p:cNvSpPr>
          <p:nvPr>
            <p:ph idx="1"/>
          </p:nvPr>
        </p:nvSpPr>
        <p:spPr/>
        <p:txBody>
          <a:bodyPr/>
          <a:lstStyle/>
          <a:p>
            <a:r>
              <a:rPr lang="en-US" b="1" dirty="0">
                <a:solidFill>
                  <a:srgbClr val="FF0000"/>
                </a:solidFill>
              </a:rPr>
              <a:t>Change the value in Method</a:t>
            </a:r>
            <a:r>
              <a:rPr lang="en-US" b="1" dirty="0"/>
              <a:t>:</a:t>
            </a:r>
          </a:p>
          <a:p>
            <a:pPr marL="0" indent="0">
              <a:buNone/>
            </a:pPr>
            <a:endParaRPr lang="en-US" b="1" dirty="0"/>
          </a:p>
          <a:p>
            <a:r>
              <a:rPr lang="en-US" dirty="0"/>
              <a:t> Java supports only call by value. </a:t>
            </a:r>
          </a:p>
          <a:p>
            <a:endParaRPr lang="en-US" dirty="0"/>
          </a:p>
          <a:p>
            <a:r>
              <a:rPr lang="en-US" dirty="0"/>
              <a:t>So, if we pass a primitive value, it will not change the original value. </a:t>
            </a:r>
          </a:p>
          <a:p>
            <a:endParaRPr lang="en-US" dirty="0"/>
          </a:p>
          <a:p>
            <a:r>
              <a:rPr lang="en-US" dirty="0"/>
              <a:t>But, if we convert the primitive value in an object, it will change the original value.</a:t>
            </a:r>
          </a:p>
          <a:p>
            <a:endParaRPr lang="en-US" dirty="0"/>
          </a:p>
        </p:txBody>
      </p:sp>
    </p:spTree>
    <p:extLst>
      <p:ext uri="{BB962C8B-B14F-4D97-AF65-F5344CB8AC3E}">
        <p14:creationId xmlns:p14="http://schemas.microsoft.com/office/powerpoint/2010/main" val="3211403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E555-4B4D-ADE9-D56F-1D584F52F582}"/>
              </a:ext>
            </a:extLst>
          </p:cNvPr>
          <p:cNvSpPr>
            <a:spLocks noGrp="1"/>
          </p:cNvSpPr>
          <p:nvPr>
            <p:ph type="title"/>
          </p:nvPr>
        </p:nvSpPr>
        <p:spPr/>
        <p:txBody>
          <a:bodyPr/>
          <a:lstStyle/>
          <a:p>
            <a:r>
              <a:rPr lang="en-US" dirty="0"/>
              <a:t>NEED OF INHERITANCE</a:t>
            </a:r>
          </a:p>
        </p:txBody>
      </p:sp>
      <p:sp>
        <p:nvSpPr>
          <p:cNvPr id="3" name="Content Placeholder 2">
            <a:extLst>
              <a:ext uri="{FF2B5EF4-FFF2-40B4-BE49-F238E27FC236}">
                <a16:creationId xmlns:a16="http://schemas.microsoft.com/office/drawing/2014/main" id="{A0084970-5D49-EA41-1D9C-652EEEA6D426}"/>
              </a:ext>
            </a:extLst>
          </p:cNvPr>
          <p:cNvSpPr>
            <a:spLocks noGrp="1"/>
          </p:cNvSpPr>
          <p:nvPr>
            <p:ph idx="1"/>
          </p:nvPr>
        </p:nvSpPr>
        <p:spPr>
          <a:xfrm>
            <a:off x="677334" y="2160589"/>
            <a:ext cx="8596668" cy="3880773"/>
          </a:xfrm>
        </p:spPr>
        <p:txBody>
          <a:bodyPr>
            <a:normAutofit fontScale="92500" lnSpcReduction="10000"/>
          </a:bodyPr>
          <a:lstStyle/>
          <a:p>
            <a:endParaRPr lang="en-US" sz="1800" dirty="0"/>
          </a:p>
          <a:p>
            <a:r>
              <a:rPr lang="en-US" sz="1800" dirty="0"/>
              <a:t>Application development time is less.</a:t>
            </a:r>
          </a:p>
          <a:p>
            <a:endParaRPr lang="en-US" sz="1800" dirty="0"/>
          </a:p>
          <a:p>
            <a:r>
              <a:rPr lang="en-US" sz="1800" dirty="0"/>
              <a:t>Application take less memory.</a:t>
            </a:r>
          </a:p>
          <a:p>
            <a:endParaRPr lang="en-US" sz="1800" dirty="0"/>
          </a:p>
          <a:p>
            <a:r>
              <a:rPr lang="en-US" sz="1800" dirty="0"/>
              <a:t>Application execution time is less.</a:t>
            </a:r>
          </a:p>
          <a:p>
            <a:endParaRPr lang="en-US" sz="1800" dirty="0"/>
          </a:p>
          <a:p>
            <a:r>
              <a:rPr lang="en-US" sz="1800" dirty="0"/>
              <a:t>Application performance is enhance (improved).</a:t>
            </a:r>
          </a:p>
          <a:p>
            <a:endParaRPr lang="en-US" sz="1800" dirty="0"/>
          </a:p>
          <a:p>
            <a:r>
              <a:rPr lang="en-US" sz="1800" dirty="0"/>
              <a:t>Redundancy (repetition) of the code is reduced or minimized so that we get consistence results and less storage cost.</a:t>
            </a:r>
          </a:p>
          <a:p>
            <a:endParaRPr lang="en-US" dirty="0"/>
          </a:p>
        </p:txBody>
      </p:sp>
    </p:spTree>
    <p:extLst>
      <p:ext uri="{BB962C8B-B14F-4D97-AF65-F5344CB8AC3E}">
        <p14:creationId xmlns:p14="http://schemas.microsoft.com/office/powerpoint/2010/main" val="2117939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F898-8CBE-82B8-657B-0ABFB626AC91}"/>
              </a:ext>
            </a:extLst>
          </p:cNvPr>
          <p:cNvSpPr>
            <a:spLocks noGrp="1"/>
          </p:cNvSpPr>
          <p:nvPr>
            <p:ph type="title"/>
          </p:nvPr>
        </p:nvSpPr>
        <p:spPr/>
        <p:txBody>
          <a:bodyPr/>
          <a:lstStyle/>
          <a:p>
            <a:r>
              <a:rPr lang="en-US" dirty="0"/>
              <a:t>TYPES OF INHERITANCE</a:t>
            </a:r>
          </a:p>
        </p:txBody>
      </p:sp>
      <p:sp>
        <p:nvSpPr>
          <p:cNvPr id="3" name="Content Placeholder 2">
            <a:extLst>
              <a:ext uri="{FF2B5EF4-FFF2-40B4-BE49-F238E27FC236}">
                <a16:creationId xmlns:a16="http://schemas.microsoft.com/office/drawing/2014/main" id="{EFE5BCAA-F9DF-E868-67BB-40449F50D868}"/>
              </a:ext>
            </a:extLst>
          </p:cNvPr>
          <p:cNvSpPr>
            <a:spLocks noGrp="1"/>
          </p:cNvSpPr>
          <p:nvPr>
            <p:ph idx="1"/>
          </p:nvPr>
        </p:nvSpPr>
        <p:spPr/>
        <p:txBody>
          <a:bodyPr/>
          <a:lstStyle/>
          <a:p>
            <a:r>
              <a:rPr lang="en-US" sz="1800" dirty="0"/>
              <a:t>SINGLE INHERITANCE:</a:t>
            </a:r>
          </a:p>
          <a:p>
            <a:endParaRPr lang="en-US" sz="1800" dirty="0"/>
          </a:p>
          <a:p>
            <a:endParaRPr lang="en-US" sz="1800" dirty="0"/>
          </a:p>
          <a:p>
            <a:r>
              <a:rPr lang="en-US" sz="1800" dirty="0"/>
              <a:t>One class is extended by only one class.</a:t>
            </a:r>
          </a:p>
          <a:p>
            <a:endParaRPr lang="en-US" sz="1800" dirty="0"/>
          </a:p>
          <a:p>
            <a:endParaRPr lang="en-US" dirty="0"/>
          </a:p>
        </p:txBody>
      </p:sp>
    </p:spTree>
    <p:extLst>
      <p:ext uri="{BB962C8B-B14F-4D97-AF65-F5344CB8AC3E}">
        <p14:creationId xmlns:p14="http://schemas.microsoft.com/office/powerpoint/2010/main" val="2303758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6125-1B7A-11C4-C8DF-7CD85919EF79}"/>
              </a:ext>
            </a:extLst>
          </p:cNvPr>
          <p:cNvSpPr>
            <a:spLocks noGrp="1"/>
          </p:cNvSpPr>
          <p:nvPr>
            <p:ph type="title"/>
          </p:nvPr>
        </p:nvSpPr>
        <p:spPr/>
        <p:txBody>
          <a:bodyPr/>
          <a:lstStyle/>
          <a:p>
            <a:r>
              <a:rPr lang="en-US" dirty="0"/>
              <a:t>FLOW DIAGRAM</a:t>
            </a:r>
          </a:p>
        </p:txBody>
      </p:sp>
      <p:pic>
        <p:nvPicPr>
          <p:cNvPr id="4" name="Content Placeholder 3" descr="single-inheritance-in-java.png">
            <a:extLst>
              <a:ext uri="{FF2B5EF4-FFF2-40B4-BE49-F238E27FC236}">
                <a16:creationId xmlns:a16="http://schemas.microsoft.com/office/drawing/2014/main" id="{45D2BE44-DC72-0392-DA3F-79529116AF6E}"/>
              </a:ext>
            </a:extLst>
          </p:cNvPr>
          <p:cNvPicPr>
            <a:picLocks noGrp="1" noChangeAspect="1"/>
          </p:cNvPicPr>
          <p:nvPr>
            <p:ph idx="1"/>
          </p:nvPr>
        </p:nvPicPr>
        <p:blipFill>
          <a:blip r:embed="rId2"/>
          <a:stretch>
            <a:fillRect/>
          </a:stretch>
        </p:blipFill>
        <p:spPr>
          <a:xfrm>
            <a:off x="2411897" y="2154233"/>
            <a:ext cx="5579164" cy="3470703"/>
          </a:xfrm>
          <a:prstGeom prst="rect">
            <a:avLst/>
          </a:prstGeom>
        </p:spPr>
      </p:pic>
    </p:spTree>
    <p:extLst>
      <p:ext uri="{BB962C8B-B14F-4D97-AF65-F5344CB8AC3E}">
        <p14:creationId xmlns:p14="http://schemas.microsoft.com/office/powerpoint/2010/main" val="3955990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F597-0FA7-5E4D-54A9-F18A6CE0E2F6}"/>
              </a:ext>
            </a:extLst>
          </p:cNvPr>
          <p:cNvSpPr>
            <a:spLocks noGrp="1"/>
          </p:cNvSpPr>
          <p:nvPr>
            <p:ph type="title"/>
          </p:nvPr>
        </p:nvSpPr>
        <p:spPr/>
        <p:txBody>
          <a:bodyPr/>
          <a:lstStyle/>
          <a:p>
            <a:r>
              <a:rPr lang="en-US" dirty="0"/>
              <a:t>MULTILEVEL INHERITANCE</a:t>
            </a:r>
          </a:p>
        </p:txBody>
      </p:sp>
      <p:sp>
        <p:nvSpPr>
          <p:cNvPr id="3" name="Content Placeholder 2">
            <a:extLst>
              <a:ext uri="{FF2B5EF4-FFF2-40B4-BE49-F238E27FC236}">
                <a16:creationId xmlns:a16="http://schemas.microsoft.com/office/drawing/2014/main" id="{84F5F042-4ADC-F84B-ECF8-D693134FEFFF}"/>
              </a:ext>
            </a:extLst>
          </p:cNvPr>
          <p:cNvSpPr>
            <a:spLocks noGrp="1"/>
          </p:cNvSpPr>
          <p:nvPr>
            <p:ph idx="1"/>
          </p:nvPr>
        </p:nvSpPr>
        <p:spPr/>
        <p:txBody>
          <a:bodyPr/>
          <a:lstStyle/>
          <a:p>
            <a:endParaRPr lang="en-US" sz="1800" dirty="0"/>
          </a:p>
          <a:p>
            <a:endParaRPr lang="en-US" dirty="0"/>
          </a:p>
          <a:p>
            <a:r>
              <a:rPr lang="en-US" sz="1800" dirty="0"/>
              <a:t>One class is extended by a second class </a:t>
            </a:r>
          </a:p>
          <a:p>
            <a:r>
              <a:rPr lang="en-US" sz="1800" dirty="0"/>
              <a:t>which in turn inherits from the third class</a:t>
            </a:r>
          </a:p>
          <a:p>
            <a:r>
              <a:rPr lang="en-US" sz="1800" dirty="0"/>
              <a:t> and so on thus forming a chain of inheritance</a:t>
            </a:r>
            <a:endParaRPr lang="en-US" dirty="0"/>
          </a:p>
        </p:txBody>
      </p:sp>
    </p:spTree>
    <p:extLst>
      <p:ext uri="{BB962C8B-B14F-4D97-AF65-F5344CB8AC3E}">
        <p14:creationId xmlns:p14="http://schemas.microsoft.com/office/powerpoint/2010/main" val="2004925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007F-0292-3780-F96B-69EE215FDA6A}"/>
              </a:ext>
            </a:extLst>
          </p:cNvPr>
          <p:cNvSpPr>
            <a:spLocks noGrp="1"/>
          </p:cNvSpPr>
          <p:nvPr>
            <p:ph type="title"/>
          </p:nvPr>
        </p:nvSpPr>
        <p:spPr/>
        <p:txBody>
          <a:bodyPr/>
          <a:lstStyle/>
          <a:p>
            <a:r>
              <a:rPr lang="en-US" dirty="0"/>
              <a:t>FLOW DIAGRAM</a:t>
            </a:r>
          </a:p>
        </p:txBody>
      </p:sp>
      <p:pic>
        <p:nvPicPr>
          <p:cNvPr id="4" name="Content Placeholder 3" descr="Multilevel_Inheritance.jpg">
            <a:extLst>
              <a:ext uri="{FF2B5EF4-FFF2-40B4-BE49-F238E27FC236}">
                <a16:creationId xmlns:a16="http://schemas.microsoft.com/office/drawing/2014/main" id="{B77CB46E-E735-654E-70C2-7CC3AEA7B193}"/>
              </a:ext>
            </a:extLst>
          </p:cNvPr>
          <p:cNvPicPr>
            <a:picLocks noGrp="1" noChangeAspect="1"/>
          </p:cNvPicPr>
          <p:nvPr>
            <p:ph idx="1"/>
          </p:nvPr>
        </p:nvPicPr>
        <p:blipFill>
          <a:blip r:embed="rId2"/>
          <a:stretch>
            <a:fillRect/>
          </a:stretch>
        </p:blipFill>
        <p:spPr>
          <a:xfrm>
            <a:off x="2107699" y="1605854"/>
            <a:ext cx="5300870" cy="4333531"/>
          </a:xfrm>
          <a:prstGeom prst="rect">
            <a:avLst/>
          </a:prstGeom>
        </p:spPr>
      </p:pic>
    </p:spTree>
    <p:extLst>
      <p:ext uri="{BB962C8B-B14F-4D97-AF65-F5344CB8AC3E}">
        <p14:creationId xmlns:p14="http://schemas.microsoft.com/office/powerpoint/2010/main" val="1776960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5F8B-4A47-F9E1-EFCD-31FDE1C595AB}"/>
              </a:ext>
            </a:extLst>
          </p:cNvPr>
          <p:cNvSpPr>
            <a:spLocks noGrp="1"/>
          </p:cNvSpPr>
          <p:nvPr>
            <p:ph type="title"/>
          </p:nvPr>
        </p:nvSpPr>
        <p:spPr/>
        <p:txBody>
          <a:bodyPr/>
          <a:lstStyle/>
          <a:p>
            <a:r>
              <a:rPr lang="en-US" dirty="0"/>
              <a:t>HIERARCHICAL INHERITANCE</a:t>
            </a:r>
          </a:p>
        </p:txBody>
      </p:sp>
      <p:sp>
        <p:nvSpPr>
          <p:cNvPr id="3" name="Content Placeholder 2">
            <a:extLst>
              <a:ext uri="{FF2B5EF4-FFF2-40B4-BE49-F238E27FC236}">
                <a16:creationId xmlns:a16="http://schemas.microsoft.com/office/drawing/2014/main" id="{2535309E-9DCD-FD9D-6153-2B32B97F8514}"/>
              </a:ext>
            </a:extLst>
          </p:cNvPr>
          <p:cNvSpPr>
            <a:spLocks noGrp="1"/>
          </p:cNvSpPr>
          <p:nvPr>
            <p:ph idx="1"/>
          </p:nvPr>
        </p:nvSpPr>
        <p:spPr/>
        <p:txBody>
          <a:bodyPr>
            <a:normAutofit/>
          </a:bodyPr>
          <a:lstStyle/>
          <a:p>
            <a:endParaRPr lang="en-US" sz="2400" dirty="0"/>
          </a:p>
          <a:p>
            <a:endParaRPr lang="en-US" sz="2400" dirty="0"/>
          </a:p>
          <a:p>
            <a:r>
              <a:rPr lang="en-US" sz="2400" dirty="0"/>
              <a:t>One class is extended by many classes.</a:t>
            </a:r>
          </a:p>
          <a:p>
            <a:endParaRPr lang="en-US" sz="2400" dirty="0"/>
          </a:p>
        </p:txBody>
      </p:sp>
    </p:spTree>
    <p:extLst>
      <p:ext uri="{BB962C8B-B14F-4D97-AF65-F5344CB8AC3E}">
        <p14:creationId xmlns:p14="http://schemas.microsoft.com/office/powerpoint/2010/main" val="848250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6B9E7-A8D1-4F4A-7B3F-F17BDD8A65B6}"/>
              </a:ext>
            </a:extLst>
          </p:cNvPr>
          <p:cNvSpPr>
            <a:spLocks noGrp="1"/>
          </p:cNvSpPr>
          <p:nvPr>
            <p:ph type="title"/>
          </p:nvPr>
        </p:nvSpPr>
        <p:spPr/>
        <p:txBody>
          <a:bodyPr/>
          <a:lstStyle/>
          <a:p>
            <a:r>
              <a:rPr lang="en-US" dirty="0"/>
              <a:t>FLOW DIAGRAM</a:t>
            </a:r>
          </a:p>
        </p:txBody>
      </p:sp>
      <p:pic>
        <p:nvPicPr>
          <p:cNvPr id="4" name="Content Placeholder 3" descr="Hierarchical-Inheritance-in-Java-1-1.jpg">
            <a:extLst>
              <a:ext uri="{FF2B5EF4-FFF2-40B4-BE49-F238E27FC236}">
                <a16:creationId xmlns:a16="http://schemas.microsoft.com/office/drawing/2014/main" id="{C3487E6B-BC76-898E-B72C-0FF4CC28DB87}"/>
              </a:ext>
            </a:extLst>
          </p:cNvPr>
          <p:cNvPicPr>
            <a:picLocks noGrp="1" noChangeAspect="1"/>
          </p:cNvPicPr>
          <p:nvPr>
            <p:ph idx="1"/>
          </p:nvPr>
        </p:nvPicPr>
        <p:blipFill>
          <a:blip r:embed="rId2"/>
          <a:stretch>
            <a:fillRect/>
          </a:stretch>
        </p:blipFill>
        <p:spPr>
          <a:xfrm>
            <a:off x="914400" y="2301547"/>
            <a:ext cx="6785113" cy="2857034"/>
          </a:xfrm>
          <a:prstGeom prst="rect">
            <a:avLst/>
          </a:prstGeom>
        </p:spPr>
      </p:pic>
    </p:spTree>
    <p:extLst>
      <p:ext uri="{BB962C8B-B14F-4D97-AF65-F5344CB8AC3E}">
        <p14:creationId xmlns:p14="http://schemas.microsoft.com/office/powerpoint/2010/main" val="810385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6BDB-584B-C1A5-2B44-0CCD6AFA1A78}"/>
              </a:ext>
            </a:extLst>
          </p:cNvPr>
          <p:cNvSpPr>
            <a:spLocks noGrp="1"/>
          </p:cNvSpPr>
          <p:nvPr>
            <p:ph type="title"/>
          </p:nvPr>
        </p:nvSpPr>
        <p:spPr/>
        <p:txBody>
          <a:bodyPr/>
          <a:lstStyle/>
          <a:p>
            <a:r>
              <a:rPr lang="en-US" dirty="0"/>
              <a:t>HYBRID INHERITANCE</a:t>
            </a:r>
          </a:p>
        </p:txBody>
      </p:sp>
      <p:sp>
        <p:nvSpPr>
          <p:cNvPr id="3" name="Content Placeholder 2">
            <a:extLst>
              <a:ext uri="{FF2B5EF4-FFF2-40B4-BE49-F238E27FC236}">
                <a16:creationId xmlns:a16="http://schemas.microsoft.com/office/drawing/2014/main" id="{F053917F-7F0D-3BF7-3602-62D2B53A97A7}"/>
              </a:ext>
            </a:extLst>
          </p:cNvPr>
          <p:cNvSpPr>
            <a:spLocks noGrp="1"/>
          </p:cNvSpPr>
          <p:nvPr>
            <p:ph idx="1"/>
          </p:nvPr>
        </p:nvSpPr>
        <p:spPr/>
        <p:txBody>
          <a:bodyPr/>
          <a:lstStyle/>
          <a:p>
            <a:endParaRPr lang="en-US" sz="1800" dirty="0"/>
          </a:p>
          <a:p>
            <a:pPr marL="0" indent="0">
              <a:buNone/>
            </a:pPr>
            <a:endParaRPr lang="en-US" sz="1800" dirty="0"/>
          </a:p>
          <a:p>
            <a:r>
              <a:rPr lang="en-US" sz="2000" dirty="0"/>
              <a:t>Combination of hierarchical and </a:t>
            </a:r>
            <a:r>
              <a:rPr lang="en-US" sz="2000"/>
              <a:t>single inheritance.</a:t>
            </a:r>
            <a:endParaRPr lang="en-US" sz="2000" dirty="0"/>
          </a:p>
          <a:p>
            <a:endParaRPr lang="en-US" dirty="0"/>
          </a:p>
        </p:txBody>
      </p:sp>
    </p:spTree>
    <p:extLst>
      <p:ext uri="{BB962C8B-B14F-4D97-AF65-F5344CB8AC3E}">
        <p14:creationId xmlns:p14="http://schemas.microsoft.com/office/powerpoint/2010/main" val="2888907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FC668-AA15-01F7-C67C-2EB8E53DE444}"/>
              </a:ext>
            </a:extLst>
          </p:cNvPr>
          <p:cNvSpPr>
            <a:spLocks noGrp="1"/>
          </p:cNvSpPr>
          <p:nvPr>
            <p:ph type="title"/>
          </p:nvPr>
        </p:nvSpPr>
        <p:spPr/>
        <p:txBody>
          <a:bodyPr/>
          <a:lstStyle/>
          <a:p>
            <a:r>
              <a:rPr lang="en-US" dirty="0"/>
              <a:t>FLOW DIAGRAM</a:t>
            </a:r>
          </a:p>
        </p:txBody>
      </p:sp>
      <p:sp>
        <p:nvSpPr>
          <p:cNvPr id="5" name="Content Placeholder 4">
            <a:extLst>
              <a:ext uri="{FF2B5EF4-FFF2-40B4-BE49-F238E27FC236}">
                <a16:creationId xmlns:a16="http://schemas.microsoft.com/office/drawing/2014/main" id="{636CAB19-9A3F-5391-FEA7-01EADCC32B07}"/>
              </a:ext>
            </a:extLst>
          </p:cNvPr>
          <p:cNvSpPr>
            <a:spLocks noGrp="1"/>
          </p:cNvSpPr>
          <p:nvPr>
            <p:ph idx="1"/>
          </p:nvPr>
        </p:nvSpPr>
        <p:spPr/>
        <p:txBody>
          <a:bodyPr/>
          <a:lstStyle/>
          <a:p>
            <a:endParaRPr lang="en-US"/>
          </a:p>
        </p:txBody>
      </p:sp>
      <p:pic>
        <p:nvPicPr>
          <p:cNvPr id="1026" name="Picture 2" descr="Types of Inheritance in Java - Javatpoint">
            <a:extLst>
              <a:ext uri="{FF2B5EF4-FFF2-40B4-BE49-F238E27FC236}">
                <a16:creationId xmlns:a16="http://schemas.microsoft.com/office/drawing/2014/main" id="{49553F3C-3A06-CB47-17DD-6F9A3CC24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2160589"/>
            <a:ext cx="8747529" cy="388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312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F81F-6559-D9EC-6F29-A88FF37FA008}"/>
              </a:ext>
            </a:extLst>
          </p:cNvPr>
          <p:cNvSpPr>
            <a:spLocks noGrp="1"/>
          </p:cNvSpPr>
          <p:nvPr>
            <p:ph type="title"/>
          </p:nvPr>
        </p:nvSpPr>
        <p:spPr/>
        <p:txBody>
          <a:bodyPr/>
          <a:lstStyle/>
          <a:p>
            <a:r>
              <a:rPr lang="en-US" dirty="0"/>
              <a:t>MULTIPLE INHERITANCE</a:t>
            </a:r>
          </a:p>
        </p:txBody>
      </p:sp>
      <p:sp>
        <p:nvSpPr>
          <p:cNvPr id="3" name="Content Placeholder 2">
            <a:extLst>
              <a:ext uri="{FF2B5EF4-FFF2-40B4-BE49-F238E27FC236}">
                <a16:creationId xmlns:a16="http://schemas.microsoft.com/office/drawing/2014/main" id="{AF482D8A-F333-AE9F-C9B9-AD10E12CAE3C}"/>
              </a:ext>
            </a:extLst>
          </p:cNvPr>
          <p:cNvSpPr>
            <a:spLocks noGrp="1"/>
          </p:cNvSpPr>
          <p:nvPr>
            <p:ph idx="1"/>
          </p:nvPr>
        </p:nvSpPr>
        <p:spPr/>
        <p:txBody>
          <a:bodyPr/>
          <a:lstStyle/>
          <a:p>
            <a:pPr marL="0" indent="0">
              <a:buNone/>
            </a:pPr>
            <a:endParaRPr lang="en-US" sz="2400" dirty="0"/>
          </a:p>
          <a:p>
            <a:r>
              <a:rPr lang="en-US" sz="2400" dirty="0"/>
              <a:t>One class extends or inherits from more than one class.</a:t>
            </a:r>
          </a:p>
          <a:p>
            <a:r>
              <a:rPr lang="en-US" sz="2400" dirty="0"/>
              <a:t> It is not supported by Java.</a:t>
            </a:r>
          </a:p>
          <a:p>
            <a:endParaRPr lang="en-US" dirty="0"/>
          </a:p>
        </p:txBody>
      </p:sp>
    </p:spTree>
    <p:extLst>
      <p:ext uri="{BB962C8B-B14F-4D97-AF65-F5344CB8AC3E}">
        <p14:creationId xmlns:p14="http://schemas.microsoft.com/office/powerpoint/2010/main" val="306477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8FEC-EA19-67F5-EFFB-CF58258B68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48CF79-1919-9006-9664-35C69E97D32A}"/>
              </a:ext>
            </a:extLst>
          </p:cNvPr>
          <p:cNvSpPr>
            <a:spLocks noGrp="1"/>
          </p:cNvSpPr>
          <p:nvPr>
            <p:ph idx="1"/>
          </p:nvPr>
        </p:nvSpPr>
        <p:spPr/>
        <p:txBody>
          <a:bodyPr/>
          <a:lstStyle/>
          <a:p>
            <a:endParaRPr lang="en-US" dirty="0"/>
          </a:p>
          <a:p>
            <a:r>
              <a:rPr lang="en-US" b="1" dirty="0">
                <a:solidFill>
                  <a:srgbClr val="FF0000"/>
                </a:solidFill>
              </a:rPr>
              <a:t>Serialization</a:t>
            </a:r>
            <a:r>
              <a:rPr lang="en-US" b="1" dirty="0"/>
              <a:t>:</a:t>
            </a:r>
            <a:r>
              <a:rPr lang="en-US" dirty="0"/>
              <a:t> </a:t>
            </a:r>
          </a:p>
          <a:p>
            <a:endParaRPr lang="en-US" dirty="0"/>
          </a:p>
          <a:p>
            <a:r>
              <a:rPr lang="en-US" dirty="0"/>
              <a:t>We need to convert the objects into streams to perform the serialization. </a:t>
            </a:r>
          </a:p>
          <a:p>
            <a:endParaRPr lang="en-US" dirty="0"/>
          </a:p>
          <a:p>
            <a:r>
              <a:rPr lang="en-US" dirty="0"/>
              <a:t>If we have a primitive value, we can convert it in objects through the wrapper classes.</a:t>
            </a:r>
          </a:p>
          <a:p>
            <a:endParaRPr lang="en-US" dirty="0"/>
          </a:p>
          <a:p>
            <a:endParaRPr lang="en-US" dirty="0"/>
          </a:p>
        </p:txBody>
      </p:sp>
    </p:spTree>
    <p:extLst>
      <p:ext uri="{BB962C8B-B14F-4D97-AF65-F5344CB8AC3E}">
        <p14:creationId xmlns:p14="http://schemas.microsoft.com/office/powerpoint/2010/main" val="470382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AB3A-B6BF-99D4-B7E5-531AE40EFFBF}"/>
              </a:ext>
            </a:extLst>
          </p:cNvPr>
          <p:cNvSpPr>
            <a:spLocks noGrp="1"/>
          </p:cNvSpPr>
          <p:nvPr>
            <p:ph type="title"/>
          </p:nvPr>
        </p:nvSpPr>
        <p:spPr/>
        <p:txBody>
          <a:bodyPr/>
          <a:lstStyle/>
          <a:p>
            <a:r>
              <a:rPr lang="en-US" dirty="0"/>
              <a:t>FLOW DIAGRAM</a:t>
            </a:r>
          </a:p>
        </p:txBody>
      </p:sp>
      <p:pic>
        <p:nvPicPr>
          <p:cNvPr id="4" name="Content Placeholder 3" descr="diamond-problem-multiple-inheritance.png">
            <a:extLst>
              <a:ext uri="{FF2B5EF4-FFF2-40B4-BE49-F238E27FC236}">
                <a16:creationId xmlns:a16="http://schemas.microsoft.com/office/drawing/2014/main" id="{DEEC4E91-B918-C8D3-CA81-F6F27BAB76E9}"/>
              </a:ext>
            </a:extLst>
          </p:cNvPr>
          <p:cNvPicPr>
            <a:picLocks noGrp="1" noChangeAspect="1"/>
          </p:cNvPicPr>
          <p:nvPr>
            <p:ph idx="1"/>
          </p:nvPr>
        </p:nvPicPr>
        <p:blipFill>
          <a:blip r:embed="rId2"/>
          <a:stretch>
            <a:fillRect/>
          </a:stretch>
        </p:blipFill>
        <p:spPr>
          <a:xfrm>
            <a:off x="1424085" y="1722783"/>
            <a:ext cx="7103165" cy="3856382"/>
          </a:xfrm>
          <a:prstGeom prst="rect">
            <a:avLst/>
          </a:prstGeom>
        </p:spPr>
      </p:pic>
    </p:spTree>
    <p:extLst>
      <p:ext uri="{BB962C8B-B14F-4D97-AF65-F5344CB8AC3E}">
        <p14:creationId xmlns:p14="http://schemas.microsoft.com/office/powerpoint/2010/main" val="2765249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8066-183A-5204-948D-FFDCEB20C018}"/>
              </a:ext>
            </a:extLst>
          </p:cNvPr>
          <p:cNvSpPr>
            <a:spLocks noGrp="1"/>
          </p:cNvSpPr>
          <p:nvPr>
            <p:ph type="title"/>
          </p:nvPr>
        </p:nvSpPr>
        <p:spPr/>
        <p:txBody>
          <a:bodyPr/>
          <a:lstStyle/>
          <a:p>
            <a:r>
              <a:rPr lang="en-US" dirty="0"/>
              <a:t>EXAMPLE OF INHERITANCE</a:t>
            </a:r>
          </a:p>
        </p:txBody>
      </p:sp>
      <p:sp>
        <p:nvSpPr>
          <p:cNvPr id="3" name="Content Placeholder 2">
            <a:extLst>
              <a:ext uri="{FF2B5EF4-FFF2-40B4-BE49-F238E27FC236}">
                <a16:creationId xmlns:a16="http://schemas.microsoft.com/office/drawing/2014/main" id="{29B695B3-CFED-4D03-092D-AA16F8278502}"/>
              </a:ext>
            </a:extLst>
          </p:cNvPr>
          <p:cNvSpPr>
            <a:spLocks noGrp="1"/>
          </p:cNvSpPr>
          <p:nvPr>
            <p:ph idx="1"/>
          </p:nvPr>
        </p:nvSpPr>
        <p:spPr/>
        <p:txBody>
          <a:bodyPr/>
          <a:lstStyle/>
          <a:p>
            <a:pPr marL="0" indent="0">
              <a:buNone/>
            </a:pPr>
            <a:endParaRPr lang="en-US" dirty="0"/>
          </a:p>
          <a:p>
            <a:r>
              <a:rPr lang="en-US" sz="1800" dirty="0"/>
              <a:t>Data members and methods are represented in broken line </a:t>
            </a:r>
          </a:p>
          <a:p>
            <a:endParaRPr lang="en-US" sz="1800" dirty="0"/>
          </a:p>
          <a:p>
            <a:r>
              <a:rPr lang="en-US" sz="1800" dirty="0"/>
              <a:t>are inherited from faculty class and they are visible in student class logically.</a:t>
            </a:r>
          </a:p>
          <a:p>
            <a:endParaRPr lang="en-US" sz="1800" dirty="0"/>
          </a:p>
          <a:p>
            <a:endParaRPr lang="en-US" dirty="0"/>
          </a:p>
        </p:txBody>
      </p:sp>
    </p:spTree>
    <p:extLst>
      <p:ext uri="{BB962C8B-B14F-4D97-AF65-F5344CB8AC3E}">
        <p14:creationId xmlns:p14="http://schemas.microsoft.com/office/powerpoint/2010/main" val="1990969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A89B-82A7-F70E-D24D-54C93734AC07}"/>
              </a:ext>
            </a:extLst>
          </p:cNvPr>
          <p:cNvSpPr>
            <a:spLocks noGrp="1"/>
          </p:cNvSpPr>
          <p:nvPr>
            <p:ph type="title"/>
          </p:nvPr>
        </p:nvSpPr>
        <p:spPr/>
        <p:txBody>
          <a:bodyPr/>
          <a:lstStyle/>
          <a:p>
            <a:endParaRPr lang="en-US"/>
          </a:p>
        </p:txBody>
      </p:sp>
      <p:pic>
        <p:nvPicPr>
          <p:cNvPr id="4" name="Content Placeholder 4" descr="inheritance-in-java.png">
            <a:extLst>
              <a:ext uri="{FF2B5EF4-FFF2-40B4-BE49-F238E27FC236}">
                <a16:creationId xmlns:a16="http://schemas.microsoft.com/office/drawing/2014/main" id="{7024D239-259E-D2B1-8644-664F7BEF1919}"/>
              </a:ext>
            </a:extLst>
          </p:cNvPr>
          <p:cNvPicPr>
            <a:picLocks noGrp="1" noChangeAspect="1"/>
          </p:cNvPicPr>
          <p:nvPr>
            <p:ph idx="1"/>
          </p:nvPr>
        </p:nvPicPr>
        <p:blipFill>
          <a:blip r:embed="rId2"/>
          <a:stretch>
            <a:fillRect/>
          </a:stretch>
        </p:blipFill>
        <p:spPr>
          <a:xfrm>
            <a:off x="1364974" y="1764234"/>
            <a:ext cx="7633252" cy="4384776"/>
          </a:xfrm>
          <a:prstGeom prst="rect">
            <a:avLst/>
          </a:prstGeom>
        </p:spPr>
      </p:pic>
    </p:spTree>
    <p:extLst>
      <p:ext uri="{BB962C8B-B14F-4D97-AF65-F5344CB8AC3E}">
        <p14:creationId xmlns:p14="http://schemas.microsoft.com/office/powerpoint/2010/main" val="1917936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3B55-08E2-5631-264E-D5E556F22A6D}"/>
              </a:ext>
            </a:extLst>
          </p:cNvPr>
          <p:cNvSpPr>
            <a:spLocks noGrp="1"/>
          </p:cNvSpPr>
          <p:nvPr>
            <p:ph type="title"/>
          </p:nvPr>
        </p:nvSpPr>
        <p:spPr/>
        <p:txBody>
          <a:bodyPr/>
          <a:lstStyle/>
          <a:p>
            <a:r>
              <a:rPr lang="en-US" dirty="0"/>
              <a:t>WHY NO MULTIPLE INHERITANCE IN JAVA?</a:t>
            </a:r>
          </a:p>
        </p:txBody>
      </p:sp>
      <p:pic>
        <p:nvPicPr>
          <p:cNvPr id="4" name="Content Placeholder 3" descr="diamond-problem-multiple-inheritance.png">
            <a:extLst>
              <a:ext uri="{FF2B5EF4-FFF2-40B4-BE49-F238E27FC236}">
                <a16:creationId xmlns:a16="http://schemas.microsoft.com/office/drawing/2014/main" id="{FBAEFA71-D110-C63E-7D3C-7B08D342C7DB}"/>
              </a:ext>
            </a:extLst>
          </p:cNvPr>
          <p:cNvPicPr>
            <a:picLocks noGrp="1" noChangeAspect="1"/>
          </p:cNvPicPr>
          <p:nvPr>
            <p:ph idx="1"/>
          </p:nvPr>
        </p:nvPicPr>
        <p:blipFill>
          <a:blip r:embed="rId2"/>
          <a:stretch>
            <a:fillRect/>
          </a:stretch>
        </p:blipFill>
        <p:spPr>
          <a:xfrm>
            <a:off x="1669774" y="1930401"/>
            <a:ext cx="6020870" cy="3766344"/>
          </a:xfrm>
          <a:prstGeom prst="rect">
            <a:avLst/>
          </a:prstGeom>
        </p:spPr>
      </p:pic>
    </p:spTree>
    <p:extLst>
      <p:ext uri="{BB962C8B-B14F-4D97-AF65-F5344CB8AC3E}">
        <p14:creationId xmlns:p14="http://schemas.microsoft.com/office/powerpoint/2010/main" val="2743291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933A-A8CC-07D6-E939-460D03589F68}"/>
              </a:ext>
            </a:extLst>
          </p:cNvPr>
          <p:cNvSpPr>
            <a:spLocks noGrp="1"/>
          </p:cNvSpPr>
          <p:nvPr>
            <p:ph type="title"/>
          </p:nvPr>
        </p:nvSpPr>
        <p:spPr/>
        <p:txBody>
          <a:bodyPr/>
          <a:lstStyle/>
          <a:p>
            <a:r>
              <a:rPr lang="en-US" dirty="0"/>
              <a:t>DIAMOND PROBLEM</a:t>
            </a:r>
          </a:p>
        </p:txBody>
      </p:sp>
      <p:sp>
        <p:nvSpPr>
          <p:cNvPr id="3" name="Content Placeholder 2">
            <a:extLst>
              <a:ext uri="{FF2B5EF4-FFF2-40B4-BE49-F238E27FC236}">
                <a16:creationId xmlns:a16="http://schemas.microsoft.com/office/drawing/2014/main" id="{BE13F430-5D03-8960-43EF-62E83BDBE981}"/>
              </a:ext>
            </a:extLst>
          </p:cNvPr>
          <p:cNvSpPr>
            <a:spLocks noGrp="1"/>
          </p:cNvSpPr>
          <p:nvPr>
            <p:ph idx="1"/>
          </p:nvPr>
        </p:nvSpPr>
        <p:spPr/>
        <p:txBody>
          <a:bodyPr>
            <a:normAutofit/>
          </a:bodyPr>
          <a:lstStyle/>
          <a:p>
            <a:r>
              <a:rPr lang="en-US" sz="1800" dirty="0"/>
              <a:t>Class </a:t>
            </a:r>
            <a:r>
              <a:rPr lang="en-US" dirty="0"/>
              <a:t>C </a:t>
            </a:r>
            <a:r>
              <a:rPr lang="en-US" sz="1800" dirty="0"/>
              <a:t>extends from both the classes B and A.</a:t>
            </a:r>
          </a:p>
          <a:p>
            <a:r>
              <a:rPr lang="en-US" sz="1800" dirty="0"/>
              <a:t>Classes B and A in turn extend from superclass.</a:t>
            </a:r>
          </a:p>
          <a:p>
            <a:r>
              <a:rPr lang="en-US" sz="1800" dirty="0"/>
              <a:t>Let’s assume there is a method defined in superclass and Class B and A are overriding this method.</a:t>
            </a:r>
          </a:p>
          <a:p>
            <a:r>
              <a:rPr lang="en-US" sz="1800" dirty="0"/>
              <a:t>Here lies the problem.</a:t>
            </a:r>
          </a:p>
          <a:p>
            <a:r>
              <a:rPr lang="en-US" sz="1800" dirty="0"/>
              <a:t>Since Class C is extending from multiple classes B and A the same method will be inherited from both of them.</a:t>
            </a:r>
          </a:p>
          <a:p>
            <a:r>
              <a:rPr lang="en-US" sz="1800" dirty="0"/>
              <a:t>So, if class C have to decided which method to use i.e. </a:t>
            </a:r>
            <a:r>
              <a:rPr lang="en-US" sz="1800" dirty="0" err="1"/>
              <a:t>overriden</a:t>
            </a:r>
            <a:r>
              <a:rPr lang="en-US" sz="1800" dirty="0"/>
              <a:t> from class B and A. </a:t>
            </a:r>
          </a:p>
          <a:p>
            <a:r>
              <a:rPr lang="en-US" sz="1800" dirty="0"/>
              <a:t>This creates ambiguity.</a:t>
            </a:r>
          </a:p>
          <a:p>
            <a:endParaRPr lang="en-US" sz="1800" dirty="0"/>
          </a:p>
          <a:p>
            <a:endParaRPr lang="en-US" sz="1800" dirty="0"/>
          </a:p>
          <a:p>
            <a:pPr>
              <a:buNone/>
            </a:pPr>
            <a:endParaRPr lang="en-US" sz="1800" dirty="0"/>
          </a:p>
          <a:p>
            <a:endParaRPr lang="en-US" dirty="0"/>
          </a:p>
        </p:txBody>
      </p:sp>
    </p:spTree>
    <p:extLst>
      <p:ext uri="{BB962C8B-B14F-4D97-AF65-F5344CB8AC3E}">
        <p14:creationId xmlns:p14="http://schemas.microsoft.com/office/powerpoint/2010/main" val="171997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BBE5-5E82-E6F5-0534-11965C745D66}"/>
              </a:ext>
            </a:extLst>
          </p:cNvPr>
          <p:cNvSpPr>
            <a:spLocks noGrp="1"/>
          </p:cNvSpPr>
          <p:nvPr>
            <p:ph type="title"/>
          </p:nvPr>
        </p:nvSpPr>
        <p:spPr/>
        <p:txBody>
          <a:bodyPr/>
          <a:lstStyle/>
          <a:p>
            <a:r>
              <a:rPr lang="en-US" dirty="0"/>
              <a:t>SOME OF THE IMPORTANT TERMS</a:t>
            </a:r>
          </a:p>
        </p:txBody>
      </p:sp>
      <p:pic>
        <p:nvPicPr>
          <p:cNvPr id="4" name="Content Placeholder 3" descr="pasted-image-0-5.png">
            <a:extLst>
              <a:ext uri="{FF2B5EF4-FFF2-40B4-BE49-F238E27FC236}">
                <a16:creationId xmlns:a16="http://schemas.microsoft.com/office/drawing/2014/main" id="{4850D7C2-08A3-E742-1ED6-801795B8B0B4}"/>
              </a:ext>
            </a:extLst>
          </p:cNvPr>
          <p:cNvPicPr>
            <a:picLocks noGrp="1" noChangeAspect="1"/>
          </p:cNvPicPr>
          <p:nvPr>
            <p:ph idx="1"/>
          </p:nvPr>
        </p:nvPicPr>
        <p:blipFill>
          <a:blip r:embed="rId2"/>
          <a:stretch>
            <a:fillRect/>
          </a:stretch>
        </p:blipFill>
        <p:spPr>
          <a:xfrm>
            <a:off x="2144853" y="2160588"/>
            <a:ext cx="5662331" cy="3881437"/>
          </a:xfrm>
        </p:spPr>
      </p:pic>
    </p:spTree>
    <p:extLst>
      <p:ext uri="{BB962C8B-B14F-4D97-AF65-F5344CB8AC3E}">
        <p14:creationId xmlns:p14="http://schemas.microsoft.com/office/powerpoint/2010/main" val="854215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A26C-CD14-F895-CFFA-57B135CEF9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2D6206-6C57-6E49-82EC-317645441CCD}"/>
              </a:ext>
            </a:extLst>
          </p:cNvPr>
          <p:cNvSpPr>
            <a:spLocks noGrp="1"/>
          </p:cNvSpPr>
          <p:nvPr>
            <p:ph idx="1"/>
          </p:nvPr>
        </p:nvSpPr>
        <p:spPr/>
        <p:txBody>
          <a:bodyPr>
            <a:normAutofit/>
          </a:bodyPr>
          <a:lstStyle/>
          <a:p>
            <a:endParaRPr lang="en-US" sz="2000" b="0" i="0" dirty="0">
              <a:solidFill>
                <a:srgbClr val="273239"/>
              </a:solidFill>
              <a:effectLst/>
              <a:latin typeface="urw-din"/>
            </a:endParaRPr>
          </a:p>
          <a:p>
            <a:r>
              <a:rPr lang="en-US" sz="2000" b="0" i="0" dirty="0">
                <a:solidFill>
                  <a:srgbClr val="273239"/>
                </a:solidFill>
                <a:effectLst/>
                <a:latin typeface="urw-din"/>
              </a:rPr>
              <a:t>Association is a relation between two separate classes which establishes through their Objects.</a:t>
            </a:r>
          </a:p>
          <a:p>
            <a:r>
              <a:rPr lang="en-US" sz="2000" b="0" i="0" dirty="0">
                <a:solidFill>
                  <a:srgbClr val="273239"/>
                </a:solidFill>
                <a:effectLst/>
                <a:latin typeface="urw-din"/>
              </a:rPr>
              <a:t> Association can be one-to-one, one-to-many, many-to-one, many-to-many. </a:t>
            </a:r>
          </a:p>
          <a:p>
            <a:r>
              <a:rPr lang="en-US" sz="2000" b="0" i="0" dirty="0">
                <a:solidFill>
                  <a:srgbClr val="273239"/>
                </a:solidFill>
                <a:effectLst/>
                <a:latin typeface="urw-din"/>
              </a:rPr>
              <a:t>In Object-Oriented programming, an Object communicates to another object to use</a:t>
            </a:r>
          </a:p>
          <a:p>
            <a:r>
              <a:rPr lang="en-US" sz="2000" b="0" i="0" dirty="0">
                <a:solidFill>
                  <a:srgbClr val="273239"/>
                </a:solidFill>
                <a:effectLst/>
                <a:latin typeface="urw-din"/>
              </a:rPr>
              <a:t>functionality and services provided by that object.</a:t>
            </a:r>
          </a:p>
          <a:p>
            <a:r>
              <a:rPr lang="en-US" sz="2000" b="0" i="0" dirty="0">
                <a:solidFill>
                  <a:srgbClr val="273239"/>
                </a:solidFill>
                <a:effectLst/>
                <a:latin typeface="urw-din"/>
              </a:rPr>
              <a:t> </a:t>
            </a:r>
            <a:r>
              <a:rPr lang="en-US" sz="2000" b="1" i="0" dirty="0">
                <a:solidFill>
                  <a:srgbClr val="273239"/>
                </a:solidFill>
                <a:effectLst/>
                <a:latin typeface="urw-din"/>
              </a:rPr>
              <a:t>Composition</a:t>
            </a:r>
            <a:r>
              <a:rPr lang="en-US" sz="2000" b="0" i="0" dirty="0">
                <a:solidFill>
                  <a:srgbClr val="273239"/>
                </a:solidFill>
                <a:effectLst/>
                <a:latin typeface="urw-din"/>
              </a:rPr>
              <a:t> and </a:t>
            </a:r>
            <a:r>
              <a:rPr lang="en-US" sz="2000" b="1" i="0" dirty="0">
                <a:solidFill>
                  <a:srgbClr val="273239"/>
                </a:solidFill>
                <a:effectLst/>
                <a:latin typeface="urw-din"/>
              </a:rPr>
              <a:t>Aggregation</a:t>
            </a:r>
            <a:r>
              <a:rPr lang="en-US" sz="2000" b="0" i="0" dirty="0">
                <a:solidFill>
                  <a:srgbClr val="273239"/>
                </a:solidFill>
                <a:effectLst/>
                <a:latin typeface="urw-din"/>
              </a:rPr>
              <a:t> are the two forms of association. </a:t>
            </a:r>
          </a:p>
        </p:txBody>
      </p:sp>
    </p:spTree>
    <p:extLst>
      <p:ext uri="{BB962C8B-B14F-4D97-AF65-F5344CB8AC3E}">
        <p14:creationId xmlns:p14="http://schemas.microsoft.com/office/powerpoint/2010/main" val="1537767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E2D8-D30F-0831-6199-6C13C84EE1D1}"/>
              </a:ext>
            </a:extLst>
          </p:cNvPr>
          <p:cNvSpPr>
            <a:spLocks noGrp="1"/>
          </p:cNvSpPr>
          <p:nvPr>
            <p:ph type="title"/>
          </p:nvPr>
        </p:nvSpPr>
        <p:spPr/>
        <p:txBody>
          <a:bodyPr/>
          <a:lstStyle/>
          <a:p>
            <a:r>
              <a:rPr lang="en-US" dirty="0"/>
              <a:t>VIDEO LINK</a:t>
            </a:r>
          </a:p>
        </p:txBody>
      </p:sp>
      <p:sp>
        <p:nvSpPr>
          <p:cNvPr id="3" name="Content Placeholder 2">
            <a:extLst>
              <a:ext uri="{FF2B5EF4-FFF2-40B4-BE49-F238E27FC236}">
                <a16:creationId xmlns:a16="http://schemas.microsoft.com/office/drawing/2014/main" id="{5DFB8FE6-7614-098F-1523-9B1A4ACBD006}"/>
              </a:ext>
            </a:extLst>
          </p:cNvPr>
          <p:cNvSpPr>
            <a:spLocks noGrp="1"/>
          </p:cNvSpPr>
          <p:nvPr>
            <p:ph idx="1"/>
          </p:nvPr>
        </p:nvSpPr>
        <p:spPr/>
        <p:txBody>
          <a:bodyPr/>
          <a:lstStyle/>
          <a:p>
            <a:endParaRPr lang="en-US" sz="1800" dirty="0"/>
          </a:p>
          <a:p>
            <a:r>
              <a:rPr lang="en-US" dirty="0"/>
              <a:t>Association ,Aggregation and Composition</a:t>
            </a:r>
          </a:p>
          <a:p>
            <a:endParaRPr lang="en-US" sz="1800" dirty="0"/>
          </a:p>
          <a:p>
            <a:r>
              <a:rPr lang="en-US" sz="1800" dirty="0">
                <a:solidFill>
                  <a:srgbClr val="92D050"/>
                </a:solidFill>
                <a:hlinkClick r:id="rId2"/>
              </a:rPr>
              <a:t>https://youtu.be/zLvOO4pm6ZI</a:t>
            </a:r>
            <a:endParaRPr lang="en-US" sz="1800" dirty="0">
              <a:solidFill>
                <a:srgbClr val="92D050"/>
              </a:solidFill>
            </a:endParaRPr>
          </a:p>
          <a:p>
            <a:endParaRPr lang="en-US" dirty="0">
              <a:solidFill>
                <a:srgbClr val="92D050"/>
              </a:solidFill>
            </a:endParaRPr>
          </a:p>
          <a:p>
            <a:r>
              <a:rPr lang="en-US" dirty="0">
                <a:solidFill>
                  <a:schemeClr val="tx1"/>
                </a:solidFill>
              </a:rPr>
              <a:t>Difference between inheritance and composition</a:t>
            </a:r>
            <a:r>
              <a:rPr lang="en-US" dirty="0">
                <a:solidFill>
                  <a:srgbClr val="92D050"/>
                </a:solidFill>
              </a:rPr>
              <a:t>.</a:t>
            </a:r>
          </a:p>
          <a:p>
            <a:endParaRPr lang="en-US" sz="1800" dirty="0">
              <a:solidFill>
                <a:srgbClr val="92D050"/>
              </a:solidFill>
            </a:endParaRPr>
          </a:p>
          <a:p>
            <a:r>
              <a:rPr lang="en-US" sz="1800" dirty="0">
                <a:solidFill>
                  <a:srgbClr val="92D050"/>
                </a:solidFill>
              </a:rPr>
              <a:t>https://youtu.be/3eo2Hqz2t9c</a:t>
            </a:r>
          </a:p>
          <a:p>
            <a:endParaRPr lang="en-US" dirty="0"/>
          </a:p>
        </p:txBody>
      </p:sp>
    </p:spTree>
    <p:extLst>
      <p:ext uri="{BB962C8B-B14F-4D97-AF65-F5344CB8AC3E}">
        <p14:creationId xmlns:p14="http://schemas.microsoft.com/office/powerpoint/2010/main" val="3480944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F5AD-4760-AEE9-CA04-FFFA96E1ED20}"/>
              </a:ext>
            </a:extLst>
          </p:cNvPr>
          <p:cNvSpPr>
            <a:spLocks noGrp="1"/>
          </p:cNvSpPr>
          <p:nvPr>
            <p:ph type="title"/>
          </p:nvPr>
        </p:nvSpPr>
        <p:spPr/>
        <p:txBody>
          <a:bodyPr/>
          <a:lstStyle/>
          <a:p>
            <a:r>
              <a:rPr lang="en-US" dirty="0"/>
              <a:t>INTERVIEW QUESTIONS</a:t>
            </a:r>
          </a:p>
        </p:txBody>
      </p:sp>
      <p:sp>
        <p:nvSpPr>
          <p:cNvPr id="3" name="Content Placeholder 2">
            <a:extLst>
              <a:ext uri="{FF2B5EF4-FFF2-40B4-BE49-F238E27FC236}">
                <a16:creationId xmlns:a16="http://schemas.microsoft.com/office/drawing/2014/main" id="{2122D0A2-82C8-FAA2-7B8A-B080F017A015}"/>
              </a:ext>
            </a:extLst>
          </p:cNvPr>
          <p:cNvSpPr>
            <a:spLocks noGrp="1"/>
          </p:cNvSpPr>
          <p:nvPr>
            <p:ph idx="1"/>
          </p:nvPr>
        </p:nvSpPr>
        <p:spPr/>
        <p:txBody>
          <a:bodyPr/>
          <a:lstStyle/>
          <a:p>
            <a:r>
              <a:rPr lang="en-US" dirty="0"/>
              <a:t>What is inheritance?</a:t>
            </a:r>
          </a:p>
          <a:p>
            <a:r>
              <a:rPr lang="en-US" dirty="0"/>
              <a:t>Refer slide</a:t>
            </a:r>
          </a:p>
          <a:p>
            <a:r>
              <a:rPr lang="en-US" dirty="0"/>
              <a:t>What are the types of inheritance?</a:t>
            </a:r>
          </a:p>
          <a:p>
            <a:r>
              <a:rPr lang="en-US" dirty="0"/>
              <a:t>Refer slide</a:t>
            </a:r>
          </a:p>
          <a:p>
            <a:pPr algn="l"/>
            <a:r>
              <a:rPr lang="en-US" b="1" i="0" dirty="0">
                <a:solidFill>
                  <a:srgbClr val="000000"/>
                </a:solidFill>
                <a:effectLst/>
                <a:latin typeface="-apple-system"/>
              </a:rPr>
              <a:t>How is Inheritance implemented/achieved in Java?</a:t>
            </a:r>
            <a:endParaRPr lang="en-US" b="0" i="0" dirty="0">
              <a:solidFill>
                <a:srgbClr val="000000"/>
              </a:solidFill>
              <a:effectLst/>
              <a:latin typeface="-apple-system"/>
            </a:endParaRPr>
          </a:p>
          <a:p>
            <a:pPr algn="l"/>
            <a:r>
              <a:rPr lang="en-US" b="0" i="0" dirty="0">
                <a:solidFill>
                  <a:srgbClr val="000000"/>
                </a:solidFill>
                <a:effectLst/>
                <a:latin typeface="-apple-system"/>
              </a:rPr>
              <a:t>Ans: Inheritance can be implemented or achieved by using two keywords:</a:t>
            </a:r>
          </a:p>
          <a:p>
            <a:pPr algn="l">
              <a:buFont typeface="+mj-lt"/>
              <a:buAutoNum type="arabicPeriod"/>
            </a:pPr>
            <a:r>
              <a:rPr lang="en-US" b="1" i="0" dirty="0">
                <a:solidFill>
                  <a:srgbClr val="0000FF"/>
                </a:solidFill>
                <a:effectLst/>
                <a:latin typeface="-apple-system"/>
              </a:rPr>
              <a:t>extends:</a:t>
            </a:r>
            <a:r>
              <a:rPr lang="en-US" b="0" i="0" dirty="0">
                <a:solidFill>
                  <a:srgbClr val="000000"/>
                </a:solidFill>
                <a:effectLst/>
                <a:latin typeface="-apple-system"/>
              </a:rPr>
              <a:t> extends is a keyword that is used for developing the inheritance between two classes and two interfaces.</a:t>
            </a:r>
          </a:p>
          <a:p>
            <a:pPr algn="l">
              <a:buFont typeface="+mj-lt"/>
              <a:buAutoNum type="arabicPeriod"/>
            </a:pPr>
            <a:r>
              <a:rPr lang="en-US" b="1" i="0" dirty="0">
                <a:solidFill>
                  <a:srgbClr val="0000FF"/>
                </a:solidFill>
                <a:effectLst/>
                <a:latin typeface="-apple-system"/>
              </a:rPr>
              <a:t>implements:</a:t>
            </a:r>
            <a:r>
              <a:rPr lang="en-US" b="0" i="0" dirty="0">
                <a:solidFill>
                  <a:srgbClr val="000000"/>
                </a:solidFill>
                <a:effectLst/>
                <a:latin typeface="-apple-system"/>
              </a:rPr>
              <a:t> implements keyword is used for developing the inheritance between a class and interface.</a:t>
            </a:r>
          </a:p>
          <a:p>
            <a:endParaRPr lang="en-US" dirty="0"/>
          </a:p>
        </p:txBody>
      </p:sp>
      <p:sp>
        <p:nvSpPr>
          <p:cNvPr id="4" name="Rectangle 1">
            <a:extLst>
              <a:ext uri="{FF2B5EF4-FFF2-40B4-BE49-F238E27FC236}">
                <a16:creationId xmlns:a16="http://schemas.microsoft.com/office/drawing/2014/main" id="{B18FD989-4909-8193-AA1D-6FBFAAE15569}"/>
              </a:ext>
            </a:extLst>
          </p:cNvPr>
          <p:cNvSpPr>
            <a:spLocks noChangeArrowheads="1"/>
          </p:cNvSpPr>
          <p:nvPr/>
        </p:nvSpPr>
        <p:spPr bwMode="auto">
          <a:xfrm>
            <a:off x="2147483647"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What is Inheritance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The technique of creating a new class by using an existing class functionality is called inheritance in Java. In other words, inheritance is a process where a child class acquires all the properties and behaviors of the parent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 Why do we need to use inheritance?</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Or, What is the purpose of using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Inheritance is one of the main pillars of OOPs concept. Some objects share certain properties and behaviors. By using inheritance, a child class acquires all properties and behaviors of parent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There are the following reasons to use inheritance in java.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We can reuse the code from the base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Using inheritance, we can increase features of class or method by overriding.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Inheritance is used to use the existing features of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It is used to achieve runtime polymorphism i.e method overriding.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 What is Is-A relationship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Is-A relationship represents Inheritance. It is implemented using the “extends” keyword. It is used for code reusability.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4. What is super class and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A class from where a subclass inherits features is called superclass. It is also called base class or parent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 class that inherits all the members (fields, method, and nested classes) from other class is called subclass. It is also called a derived class, child class, or extended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5. How is Inheritance implemented/achieved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Inheritance can be implemented or achieved by using two keywords: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1" i="0" u="none" strike="noStrike" cap="none" normalizeH="0" baseline="0">
                <a:ln>
                  <a:noFill/>
                </a:ln>
                <a:solidFill>
                  <a:srgbClr val="0000FF"/>
                </a:solidFill>
                <a:effectLst/>
                <a:latin typeface="-apple-system"/>
              </a:rPr>
              <a:t>extends:</a:t>
            </a:r>
            <a:r>
              <a:rPr kumimoji="0" lang="en-US" altLang="en-US" sz="1300" b="0" i="0" u="none" strike="noStrike" cap="none" normalizeH="0" baseline="0">
                <a:ln>
                  <a:noFill/>
                </a:ln>
                <a:solidFill>
                  <a:srgbClr val="000000"/>
                </a:solidFill>
                <a:effectLst/>
                <a:latin typeface="-apple-system"/>
              </a:rPr>
              <a:t> extends is a keyword that is used for developing the inheritance between two classes and two interfaces.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1" i="0" u="none" strike="noStrike" cap="none" normalizeH="0" baseline="0">
                <a:ln>
                  <a:noFill/>
                </a:ln>
                <a:solidFill>
                  <a:srgbClr val="0000FF"/>
                </a:solidFill>
                <a:effectLst/>
                <a:latin typeface="-apple-system"/>
              </a:rPr>
              <a:t>implements:</a:t>
            </a:r>
            <a:r>
              <a:rPr kumimoji="0" lang="en-US" altLang="en-US" sz="1300" b="0" i="0" u="none" strike="noStrike" cap="none" normalizeH="0" baseline="0">
                <a:ln>
                  <a:noFill/>
                </a:ln>
                <a:solidFill>
                  <a:srgbClr val="000000"/>
                </a:solidFill>
                <a:effectLst/>
                <a:latin typeface="-apple-system"/>
              </a:rPr>
              <a:t> implements keyword is used for developing the inheritance between a class and interface.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6. Write the syntax for creating the subclass of a class?</a:t>
            </a:r>
            <a:br>
              <a:rPr kumimoji="0" lang="en-US" altLang="en-US" sz="1300" b="0" i="0" u="none" strike="noStrike" cap="none" normalizeH="0" baseline="0">
                <a:ln>
                  <a:noFill/>
                </a:ln>
                <a:solidFill>
                  <a:srgbClr val="000000"/>
                </a:solidFill>
                <a:effectLst/>
                <a:latin typeface="-apple-system"/>
              </a:rPr>
            </a:b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Ans: A subclass can be created by using the “extends” keyword. The syntax for declaring a subclass of class is as follows: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inherit"/>
              </a:rPr>
              <a:t>class subclassName extends superclassName { // Variables of subclass // Methods of subclass }</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where class and extends are two keywords.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7. Which class in Java is superclass of every other 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In Java, Object class is the superclass of every other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8. How will you prove that the features of Superclass are inherited in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Refer to this tutorial: </a:t>
            </a:r>
            <a:r>
              <a:rPr kumimoji="0" lang="en-US" altLang="en-US" sz="1300" b="0" i="0" u="none" strike="noStrike" cap="none" normalizeH="0" baseline="0">
                <a:ln>
                  <a:noFill/>
                </a:ln>
                <a:solidFill>
                  <a:srgbClr val="FF2828"/>
                </a:solidFill>
                <a:effectLst/>
                <a:latin typeface="-apple-system"/>
                <a:hlinkClick r:id="rId2"/>
              </a:rPr>
              <a:t>Inheritance in Java with Realtime Example</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9. Can a class extend itself?</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a class cannot extend itself.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10. Can we assign superclass to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11. Can a class extend more than one 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one class can extend only a single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12. Are constructor and instance initialization block inherited to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constructor and instance initialization block of the superclass cannot be inherited to its subclass but they are executed while creating an object of the subclass.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13. Are static members inherited to subclass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Static block cannot be inherited to its subclass.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 static method of superclass is inherited to the subclass as a static member and non-static method is inherited as a non-static member only.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14. Can we extend (inherit) final 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a class declared with final keyword cannot be inherited.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15. Can a final method be overridden?</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a final method cannot be overridden.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16. Can we inherit private members of base class to its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17. What is order of calling constructors in case of inheritance?</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Ans: In case of inheritance, constructors are called from the top to down hierarchy.</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18. Which keyword do you use to define a subclass?</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Or, which keyword is used to inherit a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extends keyword.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19. What are the advantages of inheritance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The advantages of inheritance in java are as follows: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We can minimize the length of duplicate code in an application by putting the common code in the superclass and sharing it amongst several subclasses.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Due to reducing the length of code, the redundancy of the application is also reduced.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Inheritance can also make application code more flexible to change.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rgbClr val="000000"/>
                </a:solidFill>
                <a:effectLst/>
                <a:latin typeface="-apple-system"/>
              </a:rPr>
            </a:br>
            <a:r>
              <a:rPr kumimoji="0" lang="en-US" altLang="en-US" sz="1300" b="1" i="0" u="none" strike="noStrike" cap="none" normalizeH="0" baseline="0">
                <a:ln>
                  <a:noFill/>
                </a:ln>
                <a:solidFill>
                  <a:srgbClr val="000000"/>
                </a:solidFill>
                <a:effectLst/>
                <a:latin typeface="-apple-system"/>
              </a:rPr>
              <a:t>20. What are the types of inheritance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The various types of inheritance are as follows: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 Single inheritance</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b. Multi-level inheritance</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c. Hierarchical inheritance</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d. Multiple inheritance</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e. Hybrid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21. What are the various forms of inheritance available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The various forms of inheritance to use are single inheritance, hierarchical inheritance, and multilevel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22. What is single inheritance and multi-level inheritance?</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When one class is extended by only one class, it is called single level inheritance. In single-level inheritance, we have just one base class and one derived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 class which is extended by a class and that class is extended by another class forming chain inheritance is called multilevel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23. What is Multiple inheritance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A class that has many superclasses is known as multiple inheritance. In other words, when a class extends multiple classes, it is known as multiple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24. Why multiple inheritance is not supported in java through class?</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Ans: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Multiple inheritance means that one class extends two superclasses or base classes but in Java, one class cannot extend more than one class simultaneously. At most, one class can extend only one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Therefore, to reduce ambiguity, complexity, and confusion, Java does not support multiple inheritance through classes.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For more detail, go to this tutorial: </a:t>
            </a:r>
            <a:r>
              <a:rPr kumimoji="0" lang="en-US" altLang="en-US" sz="1300" b="0" i="0" u="none" strike="noStrike" cap="none" normalizeH="0" baseline="0">
                <a:ln>
                  <a:noFill/>
                </a:ln>
                <a:solidFill>
                  <a:srgbClr val="FF2828"/>
                </a:solidFill>
                <a:effectLst/>
                <a:latin typeface="-apple-system"/>
                <a:hlinkClick r:id="rId3"/>
              </a:rPr>
              <a:t>Types of Inheritance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25. How does Multiple inheritance implement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Multiple inheritance can be implemented in Java by using interfaces. A class cannot extend more than one class but a class can implement more than one interface.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26. What is Hybrid inheritance in java? How will you achieve it?</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A hybrid inheritance in java is a combination of single and multiple inheritance. It can be achieved through interfaces.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27. How will you restrict a member of a class from inheriting its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We can restrict members of a class by declaring them private because the private members of superclass are not available to the subclass directly. They are only available in their own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28. Can we access subclass members if we create an object of superclass?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we can access only superclass members but not the subclass members.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29. Can we access both superclass and subclass members if we create an object of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Yes, we can access both superclass and subclass members.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30. What happens if both superclass and subclass have a field with the same name?</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Only subclass members are accessible if an object of subclass is instantiated.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31. Will the code successfully compiled? If yes, what is the output?</a:t>
            </a:r>
            <a:endParaRPr kumimoji="0" lang="en-US" altLang="en-US" sz="1200" b="0" i="0" u="none" strike="noStrike" cap="none" normalizeH="0" baseline="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inherit"/>
              </a:rPr>
              <a:t>public class A { int x = 20; } public class B extends A { int x = 30; } public class Test { public static void main(String[] args) { B b = new B(); System.out.println(b.x); A a = new A(); System.out.println(a.x); A a2 = new B(); System.out.println(a2.x); } }</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Yes, code will be successfully compiled. The output is 30, 20,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32. Which of the following is correct way of inheriting class A by class B?</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 class B + class A { }</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b) class B inherits class A { }</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c) class B extends A { }</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d) class B extends class 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33. Is interface inherited from the Object 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34. What is the output of executing code of class Test?</a:t>
            </a:r>
            <a:endParaRPr kumimoji="0" lang="en-US" altLang="en-US" sz="1200" b="0" i="0" u="none" strike="noStrike" cap="none" normalizeH="0" baseline="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inherit"/>
              </a:rPr>
              <a:t>public class A { void m1() { System.out.println("m1 in class A"); } } public class B extends A { void m1() { System.out.println("m1 in class B"); } } public class Test { public static void main(String[] args) { B b = new B(); b.m1(); A a = new A(); a.m1(); A a2 = new B(); a2.m1(); } }</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The result is m1 in class B, m1 in class A, m1 in class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34. Will this code run successfully? If yes, what will be the output?</a:t>
            </a:r>
            <a:endParaRPr kumimoji="0" lang="en-US" altLang="en-US" sz="1200" b="0" i="0" u="none" strike="noStrike" cap="none" normalizeH="0" baseline="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inherit"/>
              </a:rPr>
              <a:t>public class A { private int x = 50; void m1() { System.out.println(x); } } public class B extends A { } public class Test { public static void main(String[] args) { A a = new B(); a.m1(); } }</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Yes, code will be successfully compiled. The output will be 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35. Will this code compile successfully? If yes, what is the output? If no, identify the errors.</a:t>
            </a:r>
            <a:endParaRPr kumimoji="0" lang="en-US" altLang="en-US" sz="1200" b="0" i="0" u="none" strike="noStrike" cap="none" normalizeH="0" baseline="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inherit"/>
              </a:rPr>
              <a:t>package pack1; public class A { private int x = 50; protected int y = 100; int z = 200; } package pack2; import pack1.A; public class B extends A { } import pack2.B; public class Test { public static void main(String[] args) { B b = new B(); System.out.println(b.x); System.out.println(b.y); System.out.println(b.z); } } </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the code will not compile successfully because of two compile-time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First error is in line System.out.println(b.x); because private members cannot be accessed in the subclass.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Second error is in line System.out.println(b.y); because default members of superclass can be accessed in the subclass within the same package only.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Pages: 1 </a:t>
            </a:r>
            <a:r>
              <a:rPr kumimoji="0" lang="en-US" altLang="en-US" sz="1300" b="0" i="0" u="none" strike="noStrike" cap="none" normalizeH="0" baseline="0">
                <a:ln>
                  <a:noFill/>
                </a:ln>
                <a:solidFill>
                  <a:srgbClr val="FF2828"/>
                </a:solidFill>
                <a:effectLst/>
                <a:latin typeface="-apple-system"/>
                <a:hlinkClick r:id="rId4"/>
              </a:rPr>
              <a:t>2</a:t>
            </a:r>
            <a:r>
              <a:rPr kumimoji="0" lang="en-US" altLang="en-US" sz="1300" b="0" i="0" u="none" strike="noStrike" cap="none" normalizeH="0" baseline="0">
                <a:ln>
                  <a:noFill/>
                </a:ln>
                <a:solidFill>
                  <a:srgbClr val="000000"/>
                </a:solidFill>
                <a:effectLst/>
                <a:latin typeface="-apple-system"/>
              </a:rPr>
              <a:t> </a:t>
            </a:r>
            <a:r>
              <a:rPr kumimoji="0" lang="en-US" altLang="en-US" sz="1300" b="0" i="0" u="none" strike="noStrike" cap="none" normalizeH="0" baseline="0">
                <a:ln>
                  <a:noFill/>
                </a:ln>
                <a:solidFill>
                  <a:srgbClr val="FF2828"/>
                </a:solidFill>
                <a:effectLst/>
                <a:latin typeface="-apple-system"/>
                <a:hlinkClick r:id="rId5"/>
              </a:rPr>
              <a:t>3</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Categories</a:t>
            </a:r>
            <a:r>
              <a:rPr kumimoji="0" lang="en-US" altLang="en-US" sz="1300" b="0" i="0" u="none" strike="noStrike" cap="none" normalizeH="0" baseline="0">
                <a:ln>
                  <a:noFill/>
                </a:ln>
                <a:solidFill>
                  <a:srgbClr val="595959"/>
                </a:solidFill>
                <a:effectLst/>
                <a:latin typeface="-apple-system"/>
                <a:hlinkClick r:id="rId6"/>
              </a:rPr>
              <a:t>Core Java</a:t>
            </a:r>
            <a:r>
              <a:rPr kumimoji="0" lang="en-US" altLang="en-US" sz="1300" b="0" i="0" u="none" strike="noStrike" cap="none" normalizeH="0" baseline="0">
                <a:ln>
                  <a:noFill/>
                </a:ln>
                <a:solidFill>
                  <a:srgbClr val="000000"/>
                </a:solidFill>
                <a:effectLst/>
                <a:latin typeface="-apple-system"/>
              </a:rPr>
              <a:t>, </a:t>
            </a:r>
            <a:r>
              <a:rPr kumimoji="0" lang="en-US" altLang="en-US" sz="1300" b="0" i="0" u="none" strike="noStrike" cap="none" normalizeH="0" baseline="0">
                <a:ln>
                  <a:noFill/>
                </a:ln>
                <a:solidFill>
                  <a:srgbClr val="595959"/>
                </a:solidFill>
                <a:effectLst/>
                <a:latin typeface="-apple-system"/>
                <a:hlinkClick r:id="rId7"/>
              </a:rPr>
              <a:t>Interview</a:t>
            </a:r>
            <a:r>
              <a:rPr kumimoji="0" lang="en-US" altLang="en-US" sz="1300" b="0" i="0" u="none" strike="noStrike" cap="none" normalizeH="0" baseline="0">
                <a:ln>
                  <a:noFill/>
                </a:ln>
                <a:solidFill>
                  <a:srgbClr val="000000"/>
                </a:solidFill>
                <a:effectLst/>
                <a:latin typeface="-apple-system"/>
              </a:rPr>
              <a:t>Tags</a:t>
            </a:r>
            <a:r>
              <a:rPr kumimoji="0" lang="en-US" altLang="en-US" sz="1300" b="0" i="0" u="none" strike="noStrike" cap="none" normalizeH="0" baseline="0">
                <a:ln>
                  <a:noFill/>
                </a:ln>
                <a:solidFill>
                  <a:srgbClr val="595959"/>
                </a:solidFill>
                <a:effectLst/>
                <a:latin typeface="-apple-system"/>
                <a:hlinkClick r:id="rId8"/>
              </a:rPr>
              <a:t>Java Inheritance Interview Questions and Answers</a:t>
            </a:r>
            <a:r>
              <a:rPr kumimoji="0" lang="en-US" altLang="en-US" sz="1300" b="0" i="0" u="none" strike="noStrike" cap="none" normalizeH="0" baseline="0">
                <a:ln>
                  <a:noFill/>
                </a:ln>
                <a:solidFill>
                  <a:srgbClr val="000000"/>
                </a:solidFill>
                <a:effectLst/>
                <a:latin typeface="-apple-system"/>
              </a:rPr>
              <a:t>, </a:t>
            </a:r>
            <a:r>
              <a:rPr kumimoji="0" lang="en-US" altLang="en-US" sz="1300" b="0" i="0" u="none" strike="noStrike" cap="none" normalizeH="0" baseline="0">
                <a:ln>
                  <a:noFill/>
                </a:ln>
                <a:solidFill>
                  <a:srgbClr val="595959"/>
                </a:solidFill>
                <a:effectLst/>
                <a:latin typeface="-apple-system"/>
                <a:hlinkClick r:id="rId9"/>
              </a:rPr>
              <a:t>Programming Exercises on Inheritance in Java</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FA4533B-7BEA-A87D-41FE-8AF38DBA480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C45DF6C-10AD-5BFA-5B52-2E611A544298}"/>
              </a:ext>
            </a:extLst>
          </p:cNvPr>
          <p:cNvSpPr>
            <a:spLocks noChangeArrowheads="1"/>
          </p:cNvSpPr>
          <p:nvPr/>
        </p:nvSpPr>
        <p:spPr bwMode="auto">
          <a:xfrm>
            <a:off x="2147483647"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What is Inheritance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The technique of creating a new class by using an existing class functionality is called inheritance in Java. In other words, inheritance is a process where a child class acquires all the properties and behaviors of the parent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 Why do we need to use inheritance?</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Or, What is the purpose of using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Inheritance is one of the main pillars of OOPs concept. Some objects share certain properties and behaviors. By using inheritance, a child class acquires all properties and behaviors of parent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There are the following reasons to use inheritance in java.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We can reuse the code from the base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Using inheritance, we can increase features of class or method by overriding.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Inheritance is used to use the existing features of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It is used to achieve runtime polymorphism i.e method overriding.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 What is Is-A relationship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Is-A relationship represents Inheritance. It is implemented using the “extends” keyword. It is used for code reusability.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4. What is super class and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A class from where a subclass inherits features is called superclass. It is also called base class or parent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 class that inherits all the members (fields, method, and nested classes) from other class is called subclass. It is also called a derived class, child class, or extended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5. How is Inheritance implemented/achieved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Inheritance can be implemented or achieved by using two keywords: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1" i="0" u="none" strike="noStrike" cap="none" normalizeH="0" baseline="0">
                <a:ln>
                  <a:noFill/>
                </a:ln>
                <a:solidFill>
                  <a:srgbClr val="0000FF"/>
                </a:solidFill>
                <a:effectLst/>
                <a:latin typeface="-apple-system"/>
              </a:rPr>
              <a:t>extends:</a:t>
            </a:r>
            <a:r>
              <a:rPr kumimoji="0" lang="en-US" altLang="en-US" sz="1300" b="0" i="0" u="none" strike="noStrike" cap="none" normalizeH="0" baseline="0">
                <a:ln>
                  <a:noFill/>
                </a:ln>
                <a:solidFill>
                  <a:srgbClr val="000000"/>
                </a:solidFill>
                <a:effectLst/>
                <a:latin typeface="-apple-system"/>
              </a:rPr>
              <a:t> extends is a keyword that is used for developing the inheritance between two classes and two interfaces.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1" i="0" u="none" strike="noStrike" cap="none" normalizeH="0" baseline="0">
                <a:ln>
                  <a:noFill/>
                </a:ln>
                <a:solidFill>
                  <a:srgbClr val="0000FF"/>
                </a:solidFill>
                <a:effectLst/>
                <a:latin typeface="-apple-system"/>
              </a:rPr>
              <a:t>implements:</a:t>
            </a:r>
            <a:r>
              <a:rPr kumimoji="0" lang="en-US" altLang="en-US" sz="1300" b="0" i="0" u="none" strike="noStrike" cap="none" normalizeH="0" baseline="0">
                <a:ln>
                  <a:noFill/>
                </a:ln>
                <a:solidFill>
                  <a:srgbClr val="000000"/>
                </a:solidFill>
                <a:effectLst/>
                <a:latin typeface="-apple-system"/>
              </a:rPr>
              <a:t> implements keyword is used for developing the inheritance between a class and interface.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6. Write the syntax for creating the subclass of a class?</a:t>
            </a:r>
            <a:br>
              <a:rPr kumimoji="0" lang="en-US" altLang="en-US" sz="1300" b="0" i="0" u="none" strike="noStrike" cap="none" normalizeH="0" baseline="0">
                <a:ln>
                  <a:noFill/>
                </a:ln>
                <a:solidFill>
                  <a:srgbClr val="000000"/>
                </a:solidFill>
                <a:effectLst/>
                <a:latin typeface="-apple-system"/>
              </a:rPr>
            </a:b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Ans: A subclass can be created by using the “extends” keyword. The syntax for declaring a subclass of class is as follows: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inherit"/>
              </a:rPr>
              <a:t>class subclassName extends superclassName { // Variables of subclass // Methods of subclass }</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where class and extends are two keywords.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7. Which class in Java is superclass of every other 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In Java, Object class is the superclass of every other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8. How will you prove that the features of Superclass are inherited in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Refer to this tutorial: </a:t>
            </a:r>
            <a:r>
              <a:rPr kumimoji="0" lang="en-US" altLang="en-US" sz="1300" b="0" i="0" u="none" strike="noStrike" cap="none" normalizeH="0" baseline="0">
                <a:ln>
                  <a:noFill/>
                </a:ln>
                <a:solidFill>
                  <a:srgbClr val="FF2828"/>
                </a:solidFill>
                <a:effectLst/>
                <a:latin typeface="-apple-system"/>
                <a:hlinkClick r:id="rId2"/>
              </a:rPr>
              <a:t>Inheritance in Java with Realtime Example</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9. Can a class extend itself?</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a class cannot extend itself.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10. Can we assign superclass to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11. Can a class extend more than one 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one class can extend only a single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12. Are constructor and instance initialization block inherited to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constructor and instance initialization block of the superclass cannot be inherited to its subclass but they are executed while creating an object of the subclass.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13. Are static members inherited to subclass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Static block cannot be inherited to its subclass.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 static method of superclass is inherited to the subclass as a static member and non-static method is inherited as a non-static member only.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14. Can we extend (inherit) final 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a class declared with final keyword cannot be inherited.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15. Can a final method be overridden?</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a final method cannot be overridden.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16. Can we inherit private members of base class to its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17. What is order of calling constructors in case of inheritance?</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Ans: In case of inheritance, constructors are called from the top to down hierarchy.</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18. Which keyword do you use to define a subclass?</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Or, which keyword is used to inherit a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extends keyword.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19. What are the advantages of inheritance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The advantages of inheritance in java are as follows: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We can minimize the length of duplicate code in an application by putting the common code in the superclass and sharing it amongst several subclasses.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Due to reducing the length of code, the redundancy of the application is also reduced.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Inheritance can also make application code more flexible to change.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rgbClr val="000000"/>
                </a:solidFill>
                <a:effectLst/>
                <a:latin typeface="-apple-system"/>
              </a:rPr>
            </a:br>
            <a:r>
              <a:rPr kumimoji="0" lang="en-US" altLang="en-US" sz="1300" b="1" i="0" u="none" strike="noStrike" cap="none" normalizeH="0" baseline="0">
                <a:ln>
                  <a:noFill/>
                </a:ln>
                <a:solidFill>
                  <a:srgbClr val="000000"/>
                </a:solidFill>
                <a:effectLst/>
                <a:latin typeface="-apple-system"/>
              </a:rPr>
              <a:t>20. What are the types of inheritance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The various types of inheritance are as follows: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 Single inheritance</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b. Multi-level inheritance</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c. Hierarchical inheritance</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d. Multiple inheritance</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e. Hybrid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21. What are the various forms of inheritance available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The various forms of inheritance to use are single inheritance, hierarchical inheritance, and multilevel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22. What is single inheritance and multi-level inheritance?</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When one class is extended by only one class, it is called single level inheritance. In single-level inheritance, we have just one base class and one derived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 class which is extended by a class and that class is extended by another class forming chain inheritance is called multilevel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23. What is Multiple inheritance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A class that has many superclasses is known as multiple inheritance. In other words, when a class extends multiple classes, it is known as multiple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24. Why multiple inheritance is not supported in java through class?</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Ans: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Multiple inheritance means that one class extends two superclasses or base classes but in Java, one class cannot extend more than one class simultaneously. At most, one class can extend only one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Therefore, to reduce ambiguity, complexity, and confusion, Java does not support multiple inheritance through classes.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For more detail, go to this tutorial: </a:t>
            </a:r>
            <a:r>
              <a:rPr kumimoji="0" lang="en-US" altLang="en-US" sz="1300" b="0" i="0" u="none" strike="noStrike" cap="none" normalizeH="0" baseline="0">
                <a:ln>
                  <a:noFill/>
                </a:ln>
                <a:solidFill>
                  <a:srgbClr val="FF2828"/>
                </a:solidFill>
                <a:effectLst/>
                <a:latin typeface="-apple-system"/>
                <a:hlinkClick r:id="rId3"/>
              </a:rPr>
              <a:t>Types of Inheritance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25. How does Multiple inheritance implement in Java?</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Multiple inheritance can be implemented in Java by using interfaces. A class cannot extend more than one class but a class can implement more than one interface.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26. What is Hybrid inheritance in java? How will you achieve it?</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A hybrid inheritance in java is a combination of single and multiple inheritance. It can be achieved through interfaces.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27. How will you restrict a member of a class from inheriting its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We can restrict members of a class by declaring them private because the private members of superclass are not available to the subclass directly. They are only available in their own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28. Can we access subclass members if we create an object of superclass?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we can access only superclass members but not the subclass members.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29. Can we access both superclass and subclass members if we create an object of subclass?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Yes, we can access both superclass and subclass members.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30. What happens if both superclass and subclass have a field with the same name?</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Only subclass members are accessible if an object of subclass is instantiated.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31. Will the code successfully compiled? If yes, what is the output?</a:t>
            </a:r>
            <a:endParaRPr kumimoji="0" lang="en-US" altLang="en-US" sz="1200" b="0" i="0" u="none" strike="noStrike" cap="none" normalizeH="0" baseline="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inherit"/>
              </a:rPr>
              <a:t>public class A { int x = 20; } public class B extends A { int x = 30; } public class Test { public static void main(String[] args) { B b = new B(); System.out.println(b.x); A a = new A(); System.out.println(a.x); A a2 = new B(); System.out.println(a2.x); } }</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Yes, code will be successfully compiled. The output is 30, 20,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32. Which of the following is correct way of inheriting class A by class B?</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 class B + class A { }</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b) class B inherits class A { }</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c) class B extends A { }</a:t>
            </a:r>
            <a:br>
              <a:rPr kumimoji="0" lang="en-US" altLang="en-US" sz="1300" b="0" i="0" u="none" strike="noStrike" cap="none" normalizeH="0" baseline="0">
                <a:ln>
                  <a:noFill/>
                </a:ln>
                <a:solidFill>
                  <a:srgbClr val="000000"/>
                </a:solidFill>
                <a:effectLst/>
                <a:latin typeface="-apple-system"/>
              </a:rPr>
            </a:br>
            <a:r>
              <a:rPr kumimoji="0" lang="en-US" altLang="en-US" sz="1300" b="0" i="0" u="none" strike="noStrike" cap="none" normalizeH="0" baseline="0">
                <a:ln>
                  <a:noFill/>
                </a:ln>
                <a:solidFill>
                  <a:srgbClr val="000000"/>
                </a:solidFill>
                <a:effectLst/>
                <a:latin typeface="-apple-system"/>
              </a:rPr>
              <a:t>d) class B extends class 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33. Is interface inherited from the Object class?</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34. What is the output of executing code of class Test?</a:t>
            </a:r>
            <a:endParaRPr kumimoji="0" lang="en-US" altLang="en-US" sz="1200" b="0" i="0" u="none" strike="noStrike" cap="none" normalizeH="0" baseline="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inherit"/>
              </a:rPr>
              <a:t>public class A { void m1() { System.out.println("m1 in class A"); } } public class B extends A { void m1() { System.out.println("m1 in class B"); } } public class Test { public static void main(String[] args) { B b = new B(); b.m1(); A a = new A(); a.m1(); A a2 = new B(); a2.m1(); } }</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The result is m1 in class B, m1 in class A, m1 in class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34. Will this code run successfully? If yes, what will be the output?</a:t>
            </a:r>
            <a:endParaRPr kumimoji="0" lang="en-US" altLang="en-US" sz="1200" b="0" i="0" u="none" strike="noStrike" cap="none" normalizeH="0" baseline="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inherit"/>
              </a:rPr>
              <a:t>public class A { private int x = 50; void m1() { System.out.println(x); } } public class B extends A { } public class Test { public static void main(String[] args) { A a = new B(); a.m1(); } }</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Yes, code will be successfully compiled. The output will be 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pple-system"/>
              </a:rPr>
              <a:t>35. Will this code compile successfully? If yes, what is the output? If no, identify the errors.</a:t>
            </a:r>
            <a:endParaRPr kumimoji="0" lang="en-US" altLang="en-US" sz="1200" b="0" i="0" u="none" strike="noStrike" cap="none" normalizeH="0" baseline="0">
              <a:ln>
                <a:noFill/>
              </a:ln>
              <a:solidFill>
                <a:srgbClr val="FFFFF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inherit"/>
              </a:rPr>
              <a:t>package pack1; public class A { private int x = 50; protected int y = 100; int z = 200; } package pack2; import pack1.A; public class B extends A { } import pack2.B; public class Test { public static void main(String[] args) { B b = new B(); System.out.println(b.x); System.out.println(b.y); System.out.println(b.z); } } </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Ans: No, the code will not compile successfully because of two compile-time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First error is in line System.out.println(b.x); because private members cannot be accessed in the subclass.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000000"/>
                </a:solidFill>
                <a:effectLst/>
                <a:latin typeface="-apple-system"/>
              </a:rPr>
              <a:t>Second error is in line System.out.println(b.y); because default members of superclass can be accessed in the subclass within the same package only.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Pages: 1 </a:t>
            </a:r>
            <a:r>
              <a:rPr kumimoji="0" lang="en-US" altLang="en-US" sz="1300" b="0" i="0" u="none" strike="noStrike" cap="none" normalizeH="0" baseline="0">
                <a:ln>
                  <a:noFill/>
                </a:ln>
                <a:solidFill>
                  <a:srgbClr val="FF2828"/>
                </a:solidFill>
                <a:effectLst/>
                <a:latin typeface="-apple-system"/>
                <a:hlinkClick r:id="rId4"/>
              </a:rPr>
              <a:t>2</a:t>
            </a:r>
            <a:r>
              <a:rPr kumimoji="0" lang="en-US" altLang="en-US" sz="1300" b="0" i="0" u="none" strike="noStrike" cap="none" normalizeH="0" baseline="0">
                <a:ln>
                  <a:noFill/>
                </a:ln>
                <a:solidFill>
                  <a:srgbClr val="000000"/>
                </a:solidFill>
                <a:effectLst/>
                <a:latin typeface="-apple-system"/>
              </a:rPr>
              <a:t> </a:t>
            </a:r>
            <a:r>
              <a:rPr kumimoji="0" lang="en-US" altLang="en-US" sz="1300" b="0" i="0" u="none" strike="noStrike" cap="none" normalizeH="0" baseline="0">
                <a:ln>
                  <a:noFill/>
                </a:ln>
                <a:solidFill>
                  <a:srgbClr val="FF2828"/>
                </a:solidFill>
                <a:effectLst/>
                <a:latin typeface="-apple-system"/>
                <a:hlinkClick r:id="rId5"/>
              </a:rPr>
              <a:t>3</a:t>
            </a:r>
            <a:endParaRPr kumimoji="0" lang="en-US" altLang="en-US" sz="1300" b="0"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pple-system"/>
              </a:rPr>
              <a:t>Categories</a:t>
            </a:r>
            <a:r>
              <a:rPr kumimoji="0" lang="en-US" altLang="en-US" sz="1300" b="0" i="0" u="none" strike="noStrike" cap="none" normalizeH="0" baseline="0">
                <a:ln>
                  <a:noFill/>
                </a:ln>
                <a:solidFill>
                  <a:srgbClr val="595959"/>
                </a:solidFill>
                <a:effectLst/>
                <a:latin typeface="-apple-system"/>
                <a:hlinkClick r:id="rId6"/>
              </a:rPr>
              <a:t>Core Java</a:t>
            </a:r>
            <a:r>
              <a:rPr kumimoji="0" lang="en-US" altLang="en-US" sz="1300" b="0" i="0" u="none" strike="noStrike" cap="none" normalizeH="0" baseline="0">
                <a:ln>
                  <a:noFill/>
                </a:ln>
                <a:solidFill>
                  <a:srgbClr val="000000"/>
                </a:solidFill>
                <a:effectLst/>
                <a:latin typeface="-apple-system"/>
              </a:rPr>
              <a:t>, </a:t>
            </a:r>
            <a:r>
              <a:rPr kumimoji="0" lang="en-US" altLang="en-US" sz="1300" b="0" i="0" u="none" strike="noStrike" cap="none" normalizeH="0" baseline="0">
                <a:ln>
                  <a:noFill/>
                </a:ln>
                <a:solidFill>
                  <a:srgbClr val="595959"/>
                </a:solidFill>
                <a:effectLst/>
                <a:latin typeface="-apple-system"/>
                <a:hlinkClick r:id="rId7"/>
              </a:rPr>
              <a:t>Interview</a:t>
            </a:r>
            <a:r>
              <a:rPr kumimoji="0" lang="en-US" altLang="en-US" sz="1300" b="0" i="0" u="none" strike="noStrike" cap="none" normalizeH="0" baseline="0">
                <a:ln>
                  <a:noFill/>
                </a:ln>
                <a:solidFill>
                  <a:srgbClr val="000000"/>
                </a:solidFill>
                <a:effectLst/>
                <a:latin typeface="-apple-system"/>
              </a:rPr>
              <a:t>Tags</a:t>
            </a:r>
            <a:r>
              <a:rPr kumimoji="0" lang="en-US" altLang="en-US" sz="1300" b="0" i="0" u="none" strike="noStrike" cap="none" normalizeH="0" baseline="0">
                <a:ln>
                  <a:noFill/>
                </a:ln>
                <a:solidFill>
                  <a:srgbClr val="595959"/>
                </a:solidFill>
                <a:effectLst/>
                <a:latin typeface="-apple-system"/>
                <a:hlinkClick r:id="rId8"/>
              </a:rPr>
              <a:t>Java Inheritance Interview Questions and Answers</a:t>
            </a:r>
            <a:r>
              <a:rPr kumimoji="0" lang="en-US" altLang="en-US" sz="1300" b="0" i="0" u="none" strike="noStrike" cap="none" normalizeH="0" baseline="0">
                <a:ln>
                  <a:noFill/>
                </a:ln>
                <a:solidFill>
                  <a:srgbClr val="000000"/>
                </a:solidFill>
                <a:effectLst/>
                <a:latin typeface="-apple-system"/>
              </a:rPr>
              <a:t>, </a:t>
            </a:r>
            <a:r>
              <a:rPr kumimoji="0" lang="en-US" altLang="en-US" sz="1300" b="0" i="0" u="none" strike="noStrike" cap="none" normalizeH="0" baseline="0">
                <a:ln>
                  <a:noFill/>
                </a:ln>
                <a:solidFill>
                  <a:srgbClr val="595959"/>
                </a:solidFill>
                <a:effectLst/>
                <a:latin typeface="-apple-system"/>
                <a:hlinkClick r:id="rId9"/>
              </a:rPr>
              <a:t>Programming Exercises on Inheritance in Java</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0579A76-A296-341F-E75B-1D4F9EC54AE4}"/>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4187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E560-1FDD-107D-4858-2B6168A8E6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7454F0-7EB2-FCE6-303A-90928097EC63}"/>
              </a:ext>
            </a:extLst>
          </p:cNvPr>
          <p:cNvSpPr>
            <a:spLocks noGrp="1"/>
          </p:cNvSpPr>
          <p:nvPr>
            <p:ph idx="1"/>
          </p:nvPr>
        </p:nvSpPr>
        <p:spPr/>
        <p:txBody>
          <a:bodyPr/>
          <a:lstStyle/>
          <a:p>
            <a:pPr algn="l"/>
            <a:r>
              <a:rPr lang="en-US" b="1" i="0" dirty="0">
                <a:solidFill>
                  <a:srgbClr val="000000"/>
                </a:solidFill>
                <a:effectLst/>
                <a:latin typeface="-apple-system"/>
              </a:rPr>
              <a:t> Which class in Java is superclass of every other class?</a:t>
            </a:r>
            <a:endParaRPr lang="en-US" b="0" i="0" dirty="0">
              <a:solidFill>
                <a:srgbClr val="000000"/>
              </a:solidFill>
              <a:effectLst/>
              <a:latin typeface="-apple-system"/>
            </a:endParaRPr>
          </a:p>
          <a:p>
            <a:pPr algn="l"/>
            <a:r>
              <a:rPr lang="en-US" b="0" i="0" dirty="0">
                <a:solidFill>
                  <a:srgbClr val="000000"/>
                </a:solidFill>
                <a:effectLst/>
                <a:latin typeface="-apple-system"/>
              </a:rPr>
              <a:t>Ans: In Java, Object class is the superclass of every other class.</a:t>
            </a:r>
          </a:p>
          <a:p>
            <a:pPr algn="l"/>
            <a:r>
              <a:rPr lang="en-US" b="1" i="0" dirty="0">
                <a:solidFill>
                  <a:srgbClr val="000000"/>
                </a:solidFill>
                <a:effectLst/>
                <a:latin typeface="-apple-system"/>
              </a:rPr>
              <a:t>Can a class extend itself?</a:t>
            </a:r>
            <a:endParaRPr lang="en-US" b="0" i="0" dirty="0">
              <a:solidFill>
                <a:srgbClr val="000000"/>
              </a:solidFill>
              <a:effectLst/>
              <a:latin typeface="-apple-system"/>
            </a:endParaRPr>
          </a:p>
          <a:p>
            <a:pPr algn="l"/>
            <a:r>
              <a:rPr lang="en-US" b="0" i="0" dirty="0">
                <a:solidFill>
                  <a:srgbClr val="000000"/>
                </a:solidFill>
                <a:effectLst/>
                <a:latin typeface="-apple-system"/>
              </a:rPr>
              <a:t>Ans: No, a class cannot extend itself.</a:t>
            </a:r>
          </a:p>
          <a:p>
            <a:pPr algn="l"/>
            <a:r>
              <a:rPr lang="en-US" b="1" i="0" dirty="0">
                <a:solidFill>
                  <a:srgbClr val="000000"/>
                </a:solidFill>
                <a:effectLst/>
                <a:latin typeface="-apple-system"/>
              </a:rPr>
              <a:t> Can we assign superclass to subclass?</a:t>
            </a:r>
            <a:endParaRPr lang="en-US" b="0" i="0" dirty="0">
              <a:solidFill>
                <a:srgbClr val="000000"/>
              </a:solidFill>
              <a:effectLst/>
              <a:latin typeface="-apple-system"/>
            </a:endParaRPr>
          </a:p>
          <a:p>
            <a:pPr algn="l"/>
            <a:r>
              <a:rPr lang="en-US" b="0" i="0" dirty="0">
                <a:solidFill>
                  <a:srgbClr val="000000"/>
                </a:solidFill>
                <a:effectLst/>
                <a:latin typeface="-apple-system"/>
              </a:rPr>
              <a:t>Ans: No.</a:t>
            </a:r>
          </a:p>
          <a:p>
            <a:pPr algn="l"/>
            <a:r>
              <a:rPr lang="en-US" b="1" i="0" dirty="0">
                <a:solidFill>
                  <a:srgbClr val="000000"/>
                </a:solidFill>
                <a:effectLst/>
                <a:latin typeface="-apple-system"/>
              </a:rPr>
              <a:t> Can a class extend more than one class?</a:t>
            </a:r>
            <a:endParaRPr lang="en-US" b="0" i="0" dirty="0">
              <a:solidFill>
                <a:srgbClr val="000000"/>
              </a:solidFill>
              <a:effectLst/>
              <a:latin typeface="-apple-system"/>
            </a:endParaRPr>
          </a:p>
          <a:p>
            <a:pPr algn="l"/>
            <a:r>
              <a:rPr lang="en-US" b="0" i="0" dirty="0">
                <a:solidFill>
                  <a:srgbClr val="000000"/>
                </a:solidFill>
                <a:effectLst/>
                <a:latin typeface="-apple-system"/>
              </a:rPr>
              <a:t>Ans: No, one class can extend only a single class.</a:t>
            </a:r>
          </a:p>
          <a:p>
            <a:endParaRPr lang="en-US" dirty="0"/>
          </a:p>
        </p:txBody>
      </p:sp>
    </p:spTree>
    <p:extLst>
      <p:ext uri="{BB962C8B-B14F-4D97-AF65-F5344CB8AC3E}">
        <p14:creationId xmlns:p14="http://schemas.microsoft.com/office/powerpoint/2010/main" val="160401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953A-26B6-364B-5C5A-9A4315432A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ECFE3C-E4BC-06CA-C414-0083EC6565F2}"/>
              </a:ext>
            </a:extLst>
          </p:cNvPr>
          <p:cNvSpPr>
            <a:spLocks noGrp="1"/>
          </p:cNvSpPr>
          <p:nvPr>
            <p:ph idx="1"/>
          </p:nvPr>
        </p:nvSpPr>
        <p:spPr/>
        <p:txBody>
          <a:bodyPr/>
          <a:lstStyle/>
          <a:p>
            <a:r>
              <a:rPr lang="en-US" b="1" dirty="0">
                <a:solidFill>
                  <a:srgbClr val="FF0000"/>
                </a:solidFill>
              </a:rPr>
              <a:t>Synchronization</a:t>
            </a:r>
            <a:r>
              <a:rPr lang="en-US" b="1" dirty="0"/>
              <a:t>:</a:t>
            </a:r>
            <a:r>
              <a:rPr lang="en-US" dirty="0"/>
              <a:t> </a:t>
            </a:r>
          </a:p>
          <a:p>
            <a:endParaRPr lang="en-US" dirty="0"/>
          </a:p>
          <a:p>
            <a:r>
              <a:rPr lang="en-US" dirty="0"/>
              <a:t>Java synchronization works with objects in Multithreading.</a:t>
            </a:r>
          </a:p>
          <a:p>
            <a:endParaRPr lang="en-US" dirty="0"/>
          </a:p>
          <a:p>
            <a:r>
              <a:rPr lang="en-US" b="1" dirty="0" err="1">
                <a:solidFill>
                  <a:srgbClr val="FF0000"/>
                </a:solidFill>
              </a:rPr>
              <a:t>java.util</a:t>
            </a:r>
            <a:r>
              <a:rPr lang="en-US" b="1" dirty="0">
                <a:solidFill>
                  <a:srgbClr val="FF0000"/>
                </a:solidFill>
              </a:rPr>
              <a:t> package</a:t>
            </a:r>
            <a:r>
              <a:rPr lang="en-US" b="1" dirty="0"/>
              <a:t>:</a:t>
            </a:r>
            <a:r>
              <a:rPr lang="en-US" dirty="0"/>
              <a:t> </a:t>
            </a:r>
          </a:p>
          <a:p>
            <a:endParaRPr lang="en-US" dirty="0"/>
          </a:p>
          <a:p>
            <a:r>
              <a:rPr lang="en-US" dirty="0"/>
              <a:t>The </a:t>
            </a:r>
            <a:r>
              <a:rPr lang="en-US" dirty="0" err="1"/>
              <a:t>java.util</a:t>
            </a:r>
            <a:r>
              <a:rPr lang="en-US" dirty="0"/>
              <a:t> package provides the utility classes to deal with objects.</a:t>
            </a:r>
          </a:p>
          <a:p>
            <a:endParaRPr lang="en-US" dirty="0"/>
          </a:p>
          <a:p>
            <a:endParaRPr lang="en-US" dirty="0"/>
          </a:p>
        </p:txBody>
      </p:sp>
    </p:spTree>
    <p:extLst>
      <p:ext uri="{BB962C8B-B14F-4D97-AF65-F5344CB8AC3E}">
        <p14:creationId xmlns:p14="http://schemas.microsoft.com/office/powerpoint/2010/main" val="13446687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3E53-8CF4-23AA-9D0F-8368BD9D01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8640E8-6F9F-9F81-332E-1FD99D1D132E}"/>
              </a:ext>
            </a:extLst>
          </p:cNvPr>
          <p:cNvSpPr>
            <a:spLocks noGrp="1"/>
          </p:cNvSpPr>
          <p:nvPr>
            <p:ph idx="1"/>
          </p:nvPr>
        </p:nvSpPr>
        <p:spPr/>
        <p:txBody>
          <a:bodyPr/>
          <a:lstStyle/>
          <a:p>
            <a:pPr algn="l"/>
            <a:endParaRPr lang="en-US" b="1" i="0" dirty="0">
              <a:solidFill>
                <a:srgbClr val="000000"/>
              </a:solidFill>
              <a:effectLst/>
              <a:latin typeface="-apple-system"/>
            </a:endParaRPr>
          </a:p>
          <a:p>
            <a:pPr algn="l"/>
            <a:r>
              <a:rPr lang="en-US" b="1" i="0" dirty="0">
                <a:solidFill>
                  <a:srgbClr val="000000"/>
                </a:solidFill>
                <a:effectLst/>
                <a:latin typeface="-apple-system"/>
              </a:rPr>
              <a:t>Can we access subclass members if we create an object of superclass?</a:t>
            </a:r>
            <a:endParaRPr lang="en-US" b="0" i="0" dirty="0">
              <a:solidFill>
                <a:srgbClr val="000000"/>
              </a:solidFill>
              <a:effectLst/>
              <a:latin typeface="-apple-system"/>
            </a:endParaRPr>
          </a:p>
          <a:p>
            <a:pPr algn="l"/>
            <a:r>
              <a:rPr lang="en-US" b="0" i="0" dirty="0">
                <a:solidFill>
                  <a:srgbClr val="000000"/>
                </a:solidFill>
                <a:effectLst/>
                <a:latin typeface="-apple-system"/>
              </a:rPr>
              <a:t>Ans: No, we can access only superclass members but not the subclass members.</a:t>
            </a:r>
          </a:p>
          <a:p>
            <a:pPr algn="l"/>
            <a:r>
              <a:rPr lang="en-US" b="1" i="0" dirty="0">
                <a:solidFill>
                  <a:srgbClr val="000000"/>
                </a:solidFill>
                <a:effectLst/>
                <a:latin typeface="-apple-system"/>
              </a:rPr>
              <a:t> Can we access both superclass and subclass members if we create an object of subclass?</a:t>
            </a:r>
            <a:endParaRPr lang="en-US" b="0" i="0" dirty="0">
              <a:solidFill>
                <a:srgbClr val="000000"/>
              </a:solidFill>
              <a:effectLst/>
              <a:latin typeface="-apple-system"/>
            </a:endParaRPr>
          </a:p>
          <a:p>
            <a:pPr algn="l"/>
            <a:r>
              <a:rPr lang="en-US" b="0" i="0" dirty="0">
                <a:solidFill>
                  <a:srgbClr val="000000"/>
                </a:solidFill>
                <a:effectLst/>
                <a:latin typeface="-apple-system"/>
              </a:rPr>
              <a:t>Ans: Yes, we can access both superclass and subclass members.</a:t>
            </a:r>
          </a:p>
          <a:p>
            <a:r>
              <a:rPr lang="en-US" b="1" i="0" dirty="0">
                <a:solidFill>
                  <a:srgbClr val="000000"/>
                </a:solidFill>
                <a:effectLst/>
                <a:latin typeface="-apple-system"/>
              </a:rPr>
              <a:t> What happens if both superclass and subclass have a field with the same name?</a:t>
            </a:r>
            <a:endParaRPr lang="en-US" b="0" i="0" dirty="0">
              <a:solidFill>
                <a:srgbClr val="000000"/>
              </a:solidFill>
              <a:effectLst/>
              <a:latin typeface="-apple-system"/>
            </a:endParaRPr>
          </a:p>
          <a:p>
            <a:pPr algn="l"/>
            <a:r>
              <a:rPr lang="en-US" b="0" i="0" dirty="0">
                <a:solidFill>
                  <a:srgbClr val="000000"/>
                </a:solidFill>
                <a:effectLst/>
                <a:latin typeface="-apple-system"/>
              </a:rPr>
              <a:t>Ans: Only subclass members are accessible if an object of subclass is instantiated.</a:t>
            </a:r>
          </a:p>
          <a:p>
            <a:endParaRPr lang="en-US" dirty="0"/>
          </a:p>
        </p:txBody>
      </p:sp>
    </p:spTree>
    <p:extLst>
      <p:ext uri="{BB962C8B-B14F-4D97-AF65-F5344CB8AC3E}">
        <p14:creationId xmlns:p14="http://schemas.microsoft.com/office/powerpoint/2010/main" val="1843807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86F4A4-35C5-4857-C58C-17F00114BDED}"/>
              </a:ext>
            </a:extLst>
          </p:cNvPr>
          <p:cNvSpPr/>
          <p:nvPr/>
        </p:nvSpPr>
        <p:spPr>
          <a:xfrm>
            <a:off x="3167271" y="2967335"/>
            <a:ext cx="4824442"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THANKYOU</a:t>
            </a:r>
          </a:p>
        </p:txBody>
      </p:sp>
    </p:spTree>
    <p:extLst>
      <p:ext uri="{BB962C8B-B14F-4D97-AF65-F5344CB8AC3E}">
        <p14:creationId xmlns:p14="http://schemas.microsoft.com/office/powerpoint/2010/main" val="133415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C4A6-A09C-7916-A8C1-B330064308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E744BE-F51B-6118-2194-0C4A287800FB}"/>
              </a:ext>
            </a:extLst>
          </p:cNvPr>
          <p:cNvSpPr>
            <a:spLocks noGrp="1"/>
          </p:cNvSpPr>
          <p:nvPr>
            <p:ph idx="1"/>
          </p:nvPr>
        </p:nvSpPr>
        <p:spPr/>
        <p:txBody>
          <a:bodyPr/>
          <a:lstStyle/>
          <a:p>
            <a:r>
              <a:rPr lang="en-US" b="1" dirty="0">
                <a:solidFill>
                  <a:srgbClr val="FF0000"/>
                </a:solidFill>
              </a:rPr>
              <a:t>Collection Framework</a:t>
            </a:r>
            <a:r>
              <a:rPr lang="en-US" b="1" dirty="0"/>
              <a:t>:</a:t>
            </a:r>
            <a:r>
              <a:rPr lang="en-US" dirty="0"/>
              <a:t> </a:t>
            </a:r>
          </a:p>
          <a:p>
            <a:endParaRPr lang="en-US" dirty="0"/>
          </a:p>
          <a:p>
            <a:r>
              <a:rPr lang="en-US" dirty="0"/>
              <a:t>Java collection framework works with objects only.</a:t>
            </a:r>
          </a:p>
          <a:p>
            <a:endParaRPr lang="en-US" dirty="0"/>
          </a:p>
          <a:p>
            <a:r>
              <a:rPr lang="en-US" dirty="0"/>
              <a:t> All classes of the collection framework </a:t>
            </a:r>
          </a:p>
          <a:p>
            <a:endParaRPr lang="en-US" dirty="0"/>
          </a:p>
          <a:p>
            <a:r>
              <a:rPr lang="en-US" dirty="0"/>
              <a:t>ArrayList, LinkedList, Vector, HashSet, LinkedHashSet etc.</a:t>
            </a:r>
          </a:p>
          <a:p>
            <a:endParaRPr lang="en-US" dirty="0"/>
          </a:p>
          <a:p>
            <a:r>
              <a:rPr lang="en-US" dirty="0"/>
              <a:t>Deal with objects only.</a:t>
            </a:r>
          </a:p>
          <a:p>
            <a:endParaRPr lang="en-US" dirty="0"/>
          </a:p>
        </p:txBody>
      </p:sp>
    </p:spTree>
    <p:extLst>
      <p:ext uri="{BB962C8B-B14F-4D97-AF65-F5344CB8AC3E}">
        <p14:creationId xmlns:p14="http://schemas.microsoft.com/office/powerpoint/2010/main" val="292264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FF67-FD93-6E79-4918-04D51E6BD214}"/>
              </a:ext>
            </a:extLst>
          </p:cNvPr>
          <p:cNvSpPr>
            <a:spLocks noGrp="1"/>
          </p:cNvSpPr>
          <p:nvPr>
            <p:ph type="title"/>
          </p:nvPr>
        </p:nvSpPr>
        <p:spPr/>
        <p:txBody>
          <a:bodyPr/>
          <a:lstStyle/>
          <a:p>
            <a:r>
              <a:rPr lang="en-US" dirty="0"/>
              <a:t>TABLE LIST USED BY JAVA COMPILER FOR</a:t>
            </a:r>
            <a:br>
              <a:rPr lang="en-US" dirty="0"/>
            </a:br>
            <a:r>
              <a:rPr lang="en-US" dirty="0"/>
              <a:t>AUTOBOXING AND UNBOXING</a:t>
            </a:r>
          </a:p>
        </p:txBody>
      </p:sp>
      <p:sp>
        <p:nvSpPr>
          <p:cNvPr id="3" name="Content Placeholder 2">
            <a:extLst>
              <a:ext uri="{FF2B5EF4-FFF2-40B4-BE49-F238E27FC236}">
                <a16:creationId xmlns:a16="http://schemas.microsoft.com/office/drawing/2014/main" id="{159EDDCB-431B-ADDE-C9CD-3A4AF32AF228}"/>
              </a:ext>
            </a:extLst>
          </p:cNvPr>
          <p:cNvSpPr>
            <a:spLocks noGrp="1"/>
          </p:cNvSpPr>
          <p:nvPr>
            <p:ph sz="half" idx="1"/>
          </p:nvPr>
        </p:nvSpPr>
        <p:spPr/>
        <p:txBody>
          <a:bodyPr>
            <a:normAutofit/>
          </a:bodyPr>
          <a:lstStyle/>
          <a:p>
            <a:pPr marL="0" indent="0">
              <a:buNone/>
            </a:pPr>
            <a:r>
              <a:rPr lang="en-US" dirty="0"/>
              <a:t>Primitive type</a:t>
            </a:r>
          </a:p>
          <a:p>
            <a:pPr marL="0" indent="0">
              <a:buNone/>
            </a:pPr>
            <a:endParaRPr lang="en-US" dirty="0"/>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boolean</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byte</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char</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float</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int</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long</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short</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double</a:t>
            </a:r>
            <a:endParaRPr lang="en-US" sz="1800" b="0" i="0" u="none" strike="noStrike" dirty="0">
              <a:effectLst/>
              <a:latin typeface="Arial" panose="020B0604020202020204" pitchFamily="34" charset="0"/>
            </a:endParaRPr>
          </a:p>
          <a:p>
            <a:pPr marL="0" indent="0">
              <a:buNone/>
            </a:pPr>
            <a:endParaRPr lang="en-US" dirty="0"/>
          </a:p>
        </p:txBody>
      </p:sp>
      <p:sp>
        <p:nvSpPr>
          <p:cNvPr id="4" name="Content Placeholder 3">
            <a:extLst>
              <a:ext uri="{FF2B5EF4-FFF2-40B4-BE49-F238E27FC236}">
                <a16:creationId xmlns:a16="http://schemas.microsoft.com/office/drawing/2014/main" id="{87EAD2F3-F220-478A-BAF3-72FD628D69B3}"/>
              </a:ext>
            </a:extLst>
          </p:cNvPr>
          <p:cNvSpPr>
            <a:spLocks noGrp="1"/>
          </p:cNvSpPr>
          <p:nvPr>
            <p:ph sz="half" idx="2"/>
          </p:nvPr>
        </p:nvSpPr>
        <p:spPr>
          <a:xfrm>
            <a:off x="5116474" y="2160589"/>
            <a:ext cx="4184034" cy="3880773"/>
          </a:xfrm>
        </p:spPr>
        <p:txBody>
          <a:bodyPr>
            <a:normAutofit/>
          </a:bodyPr>
          <a:lstStyle/>
          <a:p>
            <a:r>
              <a:rPr lang="en-US" dirty="0"/>
              <a:t>Wrapper Classes</a:t>
            </a:r>
          </a:p>
          <a:p>
            <a:endParaRPr lang="en-US" dirty="0"/>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Boolean</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Byte</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Character</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Float</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Integer</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Long</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Short</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rebuchet MS" panose="020B0603020202020204" pitchFamily="34" charset="0"/>
              </a:rPr>
              <a:t>Double</a:t>
            </a:r>
            <a:endParaRPr lang="en-US" sz="1800" b="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1527190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5C7A-685D-093A-4500-1485479F4B74}"/>
              </a:ext>
            </a:extLst>
          </p:cNvPr>
          <p:cNvSpPr>
            <a:spLocks noGrp="1"/>
          </p:cNvSpPr>
          <p:nvPr>
            <p:ph type="title"/>
          </p:nvPr>
        </p:nvSpPr>
        <p:spPr/>
        <p:txBody>
          <a:bodyPr/>
          <a:lstStyle/>
          <a:p>
            <a:r>
              <a:rPr lang="en-US" dirty="0"/>
              <a:t>ACTIVITY-1</a:t>
            </a:r>
          </a:p>
        </p:txBody>
      </p:sp>
      <p:sp>
        <p:nvSpPr>
          <p:cNvPr id="3" name="Content Placeholder 2">
            <a:extLst>
              <a:ext uri="{FF2B5EF4-FFF2-40B4-BE49-F238E27FC236}">
                <a16:creationId xmlns:a16="http://schemas.microsoft.com/office/drawing/2014/main" id="{323CE655-8C95-7BEB-AF8F-4C5383284C0A}"/>
              </a:ext>
            </a:extLst>
          </p:cNvPr>
          <p:cNvSpPr>
            <a:spLocks noGrp="1"/>
          </p:cNvSpPr>
          <p:nvPr>
            <p:ph idx="1"/>
          </p:nvPr>
        </p:nvSpPr>
        <p:spPr/>
        <p:txBody>
          <a:bodyPr/>
          <a:lstStyle/>
          <a:p>
            <a:endParaRPr lang="en-US" dirty="0"/>
          </a:p>
          <a:p>
            <a:r>
              <a:rPr lang="en-US" dirty="0"/>
              <a:t>class BoxingExample1{</a:t>
            </a:r>
          </a:p>
          <a:p>
            <a:r>
              <a:rPr lang="en-US" dirty="0"/>
              <a:t>public static void main(String </a:t>
            </a:r>
            <a:r>
              <a:rPr lang="en-US" dirty="0" err="1"/>
              <a:t>args</a:t>
            </a:r>
            <a:r>
              <a:rPr lang="en-US" dirty="0"/>
              <a:t>[]){</a:t>
            </a:r>
          </a:p>
          <a:p>
            <a:r>
              <a:rPr lang="en-US" dirty="0"/>
              <a:t>int a=50;</a:t>
            </a:r>
          </a:p>
          <a:p>
            <a:r>
              <a:rPr lang="en-US" dirty="0"/>
              <a:t>Integer a2=new Integer(a);//Boxing.</a:t>
            </a:r>
          </a:p>
          <a:p>
            <a:r>
              <a:rPr lang="en-US" dirty="0"/>
              <a:t>Integer a3=5;//Boxing.</a:t>
            </a:r>
          </a:p>
          <a:p>
            <a:r>
              <a:rPr lang="en-US" dirty="0"/>
              <a:t>System.out.println(a2+" "+a3);</a:t>
            </a:r>
          </a:p>
          <a:p>
            <a:r>
              <a:rPr lang="en-US" dirty="0"/>
              <a:t>}</a:t>
            </a:r>
          </a:p>
          <a:p>
            <a:r>
              <a:rPr lang="en-US" dirty="0"/>
              <a:t>}</a:t>
            </a:r>
          </a:p>
          <a:p>
            <a:endParaRPr lang="en-US" dirty="0"/>
          </a:p>
        </p:txBody>
      </p:sp>
    </p:spTree>
    <p:extLst>
      <p:ext uri="{BB962C8B-B14F-4D97-AF65-F5344CB8AC3E}">
        <p14:creationId xmlns:p14="http://schemas.microsoft.com/office/powerpoint/2010/main" val="128947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8973-84F9-6656-FDA2-48A9F800D4C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0BE7A2A-3191-2E0C-9A33-70184C52C2FC}"/>
              </a:ext>
            </a:extLst>
          </p:cNvPr>
          <p:cNvSpPr>
            <a:spLocks noGrp="1"/>
          </p:cNvSpPr>
          <p:nvPr>
            <p:ph idx="1"/>
          </p:nvPr>
        </p:nvSpPr>
        <p:spPr/>
        <p:txBody>
          <a:bodyPr/>
          <a:lstStyle/>
          <a:p>
            <a:r>
              <a:rPr lang="en-US" dirty="0"/>
              <a:t>OUTPUT:</a:t>
            </a:r>
          </a:p>
          <a:p>
            <a:endParaRPr lang="en-US" dirty="0"/>
          </a:p>
          <a:p>
            <a:r>
              <a:rPr lang="en-US" dirty="0"/>
              <a:t>50 5</a:t>
            </a:r>
          </a:p>
          <a:p>
            <a:r>
              <a:rPr lang="en-US" dirty="0"/>
              <a:t>Source :</a:t>
            </a:r>
          </a:p>
          <a:p>
            <a:endParaRPr lang="en-US" dirty="0"/>
          </a:p>
          <a:p>
            <a:r>
              <a:rPr lang="en-US" dirty="0"/>
              <a:t> http://javajee.com/wrapper-classes-auto-boxing-and-auto-unboxing</a:t>
            </a:r>
          </a:p>
          <a:p>
            <a:endParaRPr lang="en-US" dirty="0"/>
          </a:p>
        </p:txBody>
      </p:sp>
    </p:spTree>
    <p:extLst>
      <p:ext uri="{BB962C8B-B14F-4D97-AF65-F5344CB8AC3E}">
        <p14:creationId xmlns:p14="http://schemas.microsoft.com/office/powerpoint/2010/main" val="3609025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817</TotalTime>
  <Words>5585</Words>
  <Application>Microsoft Office PowerPoint</Application>
  <PresentationFormat>Widescreen</PresentationFormat>
  <Paragraphs>567</Paragraphs>
  <Slides>51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-apple-system</vt:lpstr>
      <vt:lpstr>Arial</vt:lpstr>
      <vt:lpstr>Consolas</vt:lpstr>
      <vt:lpstr>inherit</vt:lpstr>
      <vt:lpstr>inter-bold</vt:lpstr>
      <vt:lpstr>inter-regular</vt:lpstr>
      <vt:lpstr>times new roman</vt:lpstr>
      <vt:lpstr>Trebuchet MS</vt:lpstr>
      <vt:lpstr>urw-din</vt:lpstr>
      <vt:lpstr>var(--bs-font-monospace)</vt:lpstr>
      <vt:lpstr>Wingdings 3</vt:lpstr>
      <vt:lpstr>Facet</vt:lpstr>
      <vt:lpstr>OOPS 2</vt:lpstr>
      <vt:lpstr>WRAPPER CLASSES</vt:lpstr>
      <vt:lpstr>NEED OF WRAPPER CLASSES</vt:lpstr>
      <vt:lpstr>PowerPoint Presentation</vt:lpstr>
      <vt:lpstr>PowerPoint Presentation</vt:lpstr>
      <vt:lpstr>PowerPoint Presentation</vt:lpstr>
      <vt:lpstr>TABLE LIST USED BY JAVA COMPILER FOR AUTOBOXING AND UNBOXING</vt:lpstr>
      <vt:lpstr>ACTIVITY-1</vt:lpstr>
      <vt:lpstr>PowerPoint Presentation</vt:lpstr>
      <vt:lpstr>ACTIVITY-2</vt:lpstr>
      <vt:lpstr>PowerPoint Presentation</vt:lpstr>
      <vt:lpstr>INTEGER CLASS</vt:lpstr>
      <vt:lpstr>ACTIVITY-3</vt:lpstr>
      <vt:lpstr>PowerPoint Presentation</vt:lpstr>
      <vt:lpstr>PowerPoint Presentation</vt:lpstr>
      <vt:lpstr>PowerPoint Presentation</vt:lpstr>
      <vt:lpstr>ACTIVITY-4</vt:lpstr>
      <vt:lpstr>Output:</vt:lpstr>
      <vt:lpstr>NUMBERFORMATEXCEPTION</vt:lpstr>
      <vt:lpstr>ACTIVITY-5</vt:lpstr>
      <vt:lpstr>IMPORTANT EXAMPLES</vt:lpstr>
      <vt:lpstr>PowerPoint Presentation</vt:lpstr>
      <vt:lpstr>PowerPoint Presentation</vt:lpstr>
      <vt:lpstr>String.valueOf </vt:lpstr>
      <vt:lpstr>ACTIVITY-7</vt:lpstr>
      <vt:lpstr>PowerPoint Presentation</vt:lpstr>
      <vt:lpstr>CHARACTER CLASSES COMMONLY USED METHOD</vt:lpstr>
      <vt:lpstr>PowerPoint Presentation</vt:lpstr>
      <vt:lpstr>WHAT IS INHERITANCE</vt:lpstr>
      <vt:lpstr>NEED OF INHERITANCE</vt:lpstr>
      <vt:lpstr>TYPES OF INHERITANCE</vt:lpstr>
      <vt:lpstr>FLOW DIAGRAM</vt:lpstr>
      <vt:lpstr>MULTILEVEL INHERITANCE</vt:lpstr>
      <vt:lpstr>FLOW DIAGRAM</vt:lpstr>
      <vt:lpstr>HIERARCHICAL INHERITANCE</vt:lpstr>
      <vt:lpstr>FLOW DIAGRAM</vt:lpstr>
      <vt:lpstr>HYBRID INHERITANCE</vt:lpstr>
      <vt:lpstr>FLOW DIAGRAM</vt:lpstr>
      <vt:lpstr>MULTIPLE INHERITANCE</vt:lpstr>
      <vt:lpstr>FLOW DIAGRAM</vt:lpstr>
      <vt:lpstr>EXAMPLE OF INHERITANCE</vt:lpstr>
      <vt:lpstr>PowerPoint Presentation</vt:lpstr>
      <vt:lpstr>WHY NO MULTIPLE INHERITANCE IN JAVA?</vt:lpstr>
      <vt:lpstr>DIAMOND PROBLEM</vt:lpstr>
      <vt:lpstr>SOME OF THE IMPORTANT TERMS</vt:lpstr>
      <vt:lpstr>PowerPoint Presentation</vt:lpstr>
      <vt:lpstr>VIDEO LINK</vt:lpstr>
      <vt:lpstr>INTERVIEW QUESTIONS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OOPS1</dc:title>
  <dc:creator>Anuradha</dc:creator>
  <cp:lastModifiedBy>Anuradha Sahu</cp:lastModifiedBy>
  <cp:revision>78</cp:revision>
  <dcterms:created xsi:type="dcterms:W3CDTF">2022-08-07T04:32:34Z</dcterms:created>
  <dcterms:modified xsi:type="dcterms:W3CDTF">2022-12-19T05:17:33Z</dcterms:modified>
</cp:coreProperties>
</file>