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 id="267" r:id="rId5"/>
    <p:sldId id="268" r:id="rId6"/>
    <p:sldId id="269" r:id="rId7"/>
    <p:sldId id="270" r:id="rId8"/>
    <p:sldId id="264" r:id="rId9"/>
    <p:sldId id="273" r:id="rId10"/>
    <p:sldId id="275" r:id="rId11"/>
    <p:sldId id="274" r:id="rId12"/>
    <p:sldId id="261" r:id="rId13"/>
    <p:sldId id="271" r:id="rId14"/>
    <p:sldId id="272" r:id="rId15"/>
    <p:sldId id="313" r:id="rId16"/>
    <p:sldId id="314" r:id="rId17"/>
    <p:sldId id="299" r:id="rId18"/>
    <p:sldId id="302" r:id="rId19"/>
    <p:sldId id="300" r:id="rId20"/>
    <p:sldId id="301" r:id="rId21"/>
    <p:sldId id="315" r:id="rId22"/>
    <p:sldId id="257" r:id="rId23"/>
    <p:sldId id="258" r:id="rId24"/>
    <p:sldId id="259" r:id="rId25"/>
    <p:sldId id="276" r:id="rId26"/>
    <p:sldId id="277" r:id="rId27"/>
    <p:sldId id="278" r:id="rId28"/>
    <p:sldId id="279" r:id="rId29"/>
    <p:sldId id="280" r:id="rId30"/>
    <p:sldId id="281" r:id="rId31"/>
    <p:sldId id="285" r:id="rId32"/>
    <p:sldId id="284" r:id="rId33"/>
    <p:sldId id="282" r:id="rId34"/>
    <p:sldId id="283"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8147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136442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888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92865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87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88858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205640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64246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257139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A6D14-E259-40E2-93BB-2CCFD8D850A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5264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A6D14-E259-40E2-93BB-2CCFD8D850A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56635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A6D14-E259-40E2-93BB-2CCFD8D850A8}"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208819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A6D14-E259-40E2-93BB-2CCFD8D850A8}"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1558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A6D14-E259-40E2-93BB-2CCFD8D850A8}"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73531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A6D14-E259-40E2-93BB-2CCFD8D850A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75179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A6D14-E259-40E2-93BB-2CCFD8D850A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D85B-FAC9-4F07-B796-A53F9E5B0F8B}" type="slidenum">
              <a:rPr lang="en-US" smtClean="0"/>
              <a:t>‹#›</a:t>
            </a:fld>
            <a:endParaRPr lang="en-US"/>
          </a:p>
        </p:txBody>
      </p:sp>
    </p:spTree>
    <p:extLst>
      <p:ext uri="{BB962C8B-B14F-4D97-AF65-F5344CB8AC3E}">
        <p14:creationId xmlns:p14="http://schemas.microsoft.com/office/powerpoint/2010/main" val="382518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1A6D14-E259-40E2-93BB-2CCFD8D850A8}" type="datetimeFigureOut">
              <a:rPr lang="en-US" smtClean="0"/>
              <a:t>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27D85B-FAC9-4F07-B796-A53F9E5B0F8B}" type="slidenum">
              <a:rPr lang="en-US" smtClean="0"/>
              <a:t>‹#›</a:t>
            </a:fld>
            <a:endParaRPr lang="en-US"/>
          </a:p>
        </p:txBody>
      </p:sp>
    </p:spTree>
    <p:extLst>
      <p:ext uri="{BB962C8B-B14F-4D97-AF65-F5344CB8AC3E}">
        <p14:creationId xmlns:p14="http://schemas.microsoft.com/office/powerpoint/2010/main" val="386030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java-lang-runtime-class-in-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jvm-and-the-implications-of-sandbox-model-rar41-article" TargetMode="External"/><Relationship Id="rId2" Type="http://schemas.openxmlformats.org/officeDocument/2006/relationships/hyperlink" Target="https://www.simplilearn.com/best-java-programs-arti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csinfo360.com/2021/01/program-to-find-addition-of-two-matric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50E1-CA04-E960-6BEF-EB50DB6EAA6B}"/>
              </a:ext>
            </a:extLst>
          </p:cNvPr>
          <p:cNvSpPr>
            <a:spLocks noGrp="1"/>
          </p:cNvSpPr>
          <p:nvPr>
            <p:ph type="ctrTitle"/>
          </p:nvPr>
        </p:nvSpPr>
        <p:spPr/>
        <p:txBody>
          <a:bodyPr/>
          <a:lstStyle/>
          <a:p>
            <a:r>
              <a:rPr lang="en-US" dirty="0"/>
              <a:t>OOPS 4</a:t>
            </a:r>
          </a:p>
        </p:txBody>
      </p:sp>
      <p:sp>
        <p:nvSpPr>
          <p:cNvPr id="3" name="Subtitle 2">
            <a:extLst>
              <a:ext uri="{FF2B5EF4-FFF2-40B4-BE49-F238E27FC236}">
                <a16:creationId xmlns:a16="http://schemas.microsoft.com/office/drawing/2014/main" id="{1BD548C0-DF27-CA20-DBDE-85DF672F7CE2}"/>
              </a:ext>
            </a:extLst>
          </p:cNvPr>
          <p:cNvSpPr>
            <a:spLocks noGrp="1"/>
          </p:cNvSpPr>
          <p:nvPr>
            <p:ph type="subTitle" idx="1"/>
          </p:nvPr>
        </p:nvSpPr>
        <p:spPr/>
        <p:txBody>
          <a:bodyPr/>
          <a:lstStyle/>
          <a:p>
            <a:r>
              <a:rPr lang="en-US" dirty="0"/>
              <a:t>MULTITHREADING  AND ABSTRACTION</a:t>
            </a:r>
          </a:p>
          <a:p>
            <a:r>
              <a:rPr lang="en-US" dirty="0"/>
              <a:t>LECTURE 6</a:t>
            </a:r>
          </a:p>
        </p:txBody>
      </p:sp>
      <p:sp>
        <p:nvSpPr>
          <p:cNvPr id="4" name="TextBox 3">
            <a:extLst>
              <a:ext uri="{FF2B5EF4-FFF2-40B4-BE49-F238E27FC236}">
                <a16:creationId xmlns:a16="http://schemas.microsoft.com/office/drawing/2014/main" id="{45AC8D4E-DC3F-20A5-594A-CF6F850C7EDB}"/>
              </a:ext>
            </a:extLst>
          </p:cNvPr>
          <p:cNvSpPr txBox="1"/>
          <p:nvPr/>
        </p:nvSpPr>
        <p:spPr>
          <a:xfrm>
            <a:off x="8335617" y="5897217"/>
            <a:ext cx="2676940" cy="646331"/>
          </a:xfrm>
          <a:prstGeom prst="rect">
            <a:avLst/>
          </a:prstGeom>
          <a:noFill/>
        </p:spPr>
        <p:txBody>
          <a:bodyPr wrap="square" rtlCol="0">
            <a:spAutoFit/>
          </a:bodyPr>
          <a:lstStyle/>
          <a:p>
            <a:r>
              <a:rPr lang="en-US" dirty="0"/>
              <a:t>ANURADHA SAHU</a:t>
            </a:r>
          </a:p>
          <a:p>
            <a:r>
              <a:rPr lang="en-US" dirty="0"/>
              <a:t>SENIOR FACULTY</a:t>
            </a:r>
          </a:p>
        </p:txBody>
      </p:sp>
    </p:spTree>
    <p:extLst>
      <p:ext uri="{BB962C8B-B14F-4D97-AF65-F5344CB8AC3E}">
        <p14:creationId xmlns:p14="http://schemas.microsoft.com/office/powerpoint/2010/main" val="217035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1EA3-B13A-3CA0-4FD6-084C939CDA7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82472C3-CD36-5E9D-6D42-8D6752623F1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Multithreading </a:t>
            </a:r>
            <a:r>
              <a:rPr lang="en-US" b="1" i="0" dirty="0">
                <a:solidFill>
                  <a:srgbClr val="202124"/>
                </a:solidFill>
                <a:effectLst/>
                <a:latin typeface="arial" panose="020B0604020202020204" pitchFamily="34" charset="0"/>
              </a:rPr>
              <a:t>enables us to run multiple threads concurrently</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For example</a:t>
            </a:r>
          </a:p>
          <a:p>
            <a:pPr marL="0" indent="0">
              <a:buNone/>
            </a:pPr>
            <a:r>
              <a:rPr lang="en-US" b="0" i="0" dirty="0">
                <a:solidFill>
                  <a:srgbClr val="202124"/>
                </a:solidFill>
                <a:effectLst/>
                <a:latin typeface="arial" panose="020B0604020202020204" pitchFamily="34" charset="0"/>
              </a:rPr>
              <a:t> in a web browser, </a:t>
            </a:r>
          </a:p>
          <a:p>
            <a:r>
              <a:rPr lang="en-US" b="0" i="0" dirty="0">
                <a:solidFill>
                  <a:srgbClr val="202124"/>
                </a:solidFill>
                <a:effectLst/>
                <a:latin typeface="arial" panose="020B0604020202020204" pitchFamily="34" charset="0"/>
              </a:rPr>
              <a:t>we can have one thread which handles the user interface, </a:t>
            </a:r>
          </a:p>
          <a:p>
            <a:r>
              <a:rPr lang="en-US" b="0" i="0" dirty="0">
                <a:solidFill>
                  <a:srgbClr val="202124"/>
                </a:solidFill>
                <a:effectLst/>
                <a:latin typeface="arial" panose="020B0604020202020204" pitchFamily="34" charset="0"/>
              </a:rPr>
              <a:t>and in parallel we can have another thread which fetches the data to be displayed.</a:t>
            </a:r>
          </a:p>
          <a:p>
            <a:r>
              <a:rPr lang="en-US" b="0" i="0" dirty="0">
                <a:solidFill>
                  <a:srgbClr val="202124"/>
                </a:solidFill>
                <a:effectLst/>
                <a:latin typeface="arial" panose="020B0604020202020204" pitchFamily="34" charset="0"/>
              </a:rPr>
              <a:t>So multithreading improves the responsiveness of a system.</a:t>
            </a:r>
            <a:endParaRPr lang="en-US" dirty="0"/>
          </a:p>
        </p:txBody>
      </p:sp>
    </p:spTree>
    <p:extLst>
      <p:ext uri="{BB962C8B-B14F-4D97-AF65-F5344CB8AC3E}">
        <p14:creationId xmlns:p14="http://schemas.microsoft.com/office/powerpoint/2010/main" val="336539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B7B2-6F02-6FFB-CC73-8C51C1F4D1AC}"/>
              </a:ext>
            </a:extLst>
          </p:cNvPr>
          <p:cNvSpPr>
            <a:spLocks noGrp="1"/>
          </p:cNvSpPr>
          <p:nvPr>
            <p:ph type="title"/>
          </p:nvPr>
        </p:nvSpPr>
        <p:spPr/>
        <p:txBody>
          <a:bodyPr/>
          <a:lstStyle/>
          <a:p>
            <a:r>
              <a:rPr lang="en-US" dirty="0"/>
              <a:t>PDF LINK FOR MULTITHREADING PROGRAMS</a:t>
            </a:r>
          </a:p>
        </p:txBody>
      </p:sp>
      <p:sp>
        <p:nvSpPr>
          <p:cNvPr id="3" name="Content Placeholder 2">
            <a:extLst>
              <a:ext uri="{FF2B5EF4-FFF2-40B4-BE49-F238E27FC236}">
                <a16:creationId xmlns:a16="http://schemas.microsoft.com/office/drawing/2014/main" id="{FC61E50D-D2B5-8E3D-3957-0D1FEE758FE3}"/>
              </a:ext>
            </a:extLst>
          </p:cNvPr>
          <p:cNvSpPr>
            <a:spLocks noGrp="1"/>
          </p:cNvSpPr>
          <p:nvPr>
            <p:ph idx="1"/>
          </p:nvPr>
        </p:nvSpPr>
        <p:spPr/>
        <p:txBody>
          <a:bodyPr/>
          <a:lstStyle/>
          <a:p>
            <a:endParaRPr lang="en-US" dirty="0"/>
          </a:p>
          <a:p>
            <a:endParaRPr lang="en-US" dirty="0"/>
          </a:p>
          <a:p>
            <a:r>
              <a:rPr lang="en-US" dirty="0"/>
              <a:t>https://www.tutorialspoint.com/java/pdf/java_multithreading.pdf</a:t>
            </a:r>
          </a:p>
        </p:txBody>
      </p:sp>
    </p:spTree>
    <p:extLst>
      <p:ext uri="{BB962C8B-B14F-4D97-AF65-F5344CB8AC3E}">
        <p14:creationId xmlns:p14="http://schemas.microsoft.com/office/powerpoint/2010/main" val="364614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38D6-F137-7A74-12AC-2508F03A57F2}"/>
              </a:ext>
            </a:extLst>
          </p:cNvPr>
          <p:cNvSpPr>
            <a:spLocks noGrp="1"/>
          </p:cNvSpPr>
          <p:nvPr>
            <p:ph type="title"/>
          </p:nvPr>
        </p:nvSpPr>
        <p:spPr/>
        <p:txBody>
          <a:bodyPr/>
          <a:lstStyle/>
          <a:p>
            <a:r>
              <a:rPr lang="en-US" dirty="0"/>
              <a:t>THREAD LIFE CYCLE</a:t>
            </a:r>
          </a:p>
        </p:txBody>
      </p:sp>
      <p:pic>
        <p:nvPicPr>
          <p:cNvPr id="3074" name="Picture 2" descr="Java Thread">
            <a:extLst>
              <a:ext uri="{FF2B5EF4-FFF2-40B4-BE49-F238E27FC236}">
                <a16:creationId xmlns:a16="http://schemas.microsoft.com/office/drawing/2014/main" id="{747268E7-FAE6-C7A7-95D5-1C0EF8C742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89" y="1642849"/>
            <a:ext cx="8119872" cy="460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66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50E7-BE3B-3261-1FDC-7ED2D8C4E0B0}"/>
              </a:ext>
            </a:extLst>
          </p:cNvPr>
          <p:cNvSpPr>
            <a:spLocks noGrp="1"/>
          </p:cNvSpPr>
          <p:nvPr>
            <p:ph type="title"/>
          </p:nvPr>
        </p:nvSpPr>
        <p:spPr/>
        <p:txBody>
          <a:bodyPr/>
          <a:lstStyle/>
          <a:p>
            <a:r>
              <a:rPr lang="en-US" dirty="0"/>
              <a:t>STAGES OF THREAD LIFE CYCLE</a:t>
            </a:r>
          </a:p>
        </p:txBody>
      </p:sp>
      <p:sp>
        <p:nvSpPr>
          <p:cNvPr id="3" name="Content Placeholder 2">
            <a:extLst>
              <a:ext uri="{FF2B5EF4-FFF2-40B4-BE49-F238E27FC236}">
                <a16:creationId xmlns:a16="http://schemas.microsoft.com/office/drawing/2014/main" id="{A35348FF-F954-5510-ED7C-684784CDC506}"/>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Nunito" pitchFamily="2" charset="0"/>
              </a:rPr>
              <a:t>New</a:t>
            </a:r>
            <a:r>
              <a:rPr lang="en-US" b="0" i="0" dirty="0">
                <a:solidFill>
                  <a:srgbClr val="000000"/>
                </a:solidFill>
                <a:effectLst/>
                <a:latin typeface="Nunito" pitchFamily="2" charset="0"/>
              </a:rPr>
              <a:t> − A new thread begins its life cycle in the new state. </a:t>
            </a:r>
          </a:p>
          <a:p>
            <a:pPr algn="just">
              <a:buFont typeface="Arial" panose="020B0604020202020204" pitchFamily="34" charset="0"/>
              <a:buChar char="•"/>
            </a:pPr>
            <a:r>
              <a:rPr lang="en-US" b="0" i="0" dirty="0">
                <a:solidFill>
                  <a:srgbClr val="000000"/>
                </a:solidFill>
                <a:effectLst/>
                <a:latin typeface="Nunito" pitchFamily="2" charset="0"/>
              </a:rPr>
              <a:t>It remains in this state until the program starts the thread. </a:t>
            </a:r>
          </a:p>
          <a:p>
            <a:pPr algn="just">
              <a:buFont typeface="Arial" panose="020B0604020202020204" pitchFamily="34" charset="0"/>
              <a:buChar char="•"/>
            </a:pPr>
            <a:r>
              <a:rPr lang="en-US" b="0" i="0" dirty="0">
                <a:solidFill>
                  <a:srgbClr val="000000"/>
                </a:solidFill>
                <a:effectLst/>
                <a:latin typeface="Nunito" pitchFamily="2" charset="0"/>
              </a:rPr>
              <a:t>It is also referred to as a </a:t>
            </a:r>
            <a:r>
              <a:rPr lang="en-US" b="1" i="0" dirty="0">
                <a:solidFill>
                  <a:srgbClr val="000000"/>
                </a:solidFill>
                <a:effectLst/>
                <a:latin typeface="Nunito" pitchFamily="2" charset="0"/>
              </a:rPr>
              <a:t>born thread</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Runnable</a:t>
            </a:r>
            <a:r>
              <a:rPr lang="en-US" b="0" i="0" dirty="0">
                <a:solidFill>
                  <a:srgbClr val="000000"/>
                </a:solidFill>
                <a:effectLst/>
                <a:latin typeface="Nunito" pitchFamily="2" charset="0"/>
              </a:rPr>
              <a:t> − After a newly born thread is started, the thread becomes</a:t>
            </a:r>
          </a:p>
          <a:p>
            <a:pPr algn="just">
              <a:buFont typeface="Arial" panose="020B0604020202020204" pitchFamily="34" charset="0"/>
              <a:buChar char="•"/>
            </a:pPr>
            <a:r>
              <a:rPr lang="en-US" b="0" i="0" dirty="0">
                <a:solidFill>
                  <a:srgbClr val="000000"/>
                </a:solidFill>
                <a:effectLst/>
                <a:latin typeface="Nunito" pitchFamily="2" charset="0"/>
              </a:rPr>
              <a:t> runnable. A thread in this state is considered to be executing its task.</a:t>
            </a:r>
          </a:p>
          <a:p>
            <a:pPr algn="just">
              <a:buFont typeface="Arial" panose="020B0604020202020204" pitchFamily="34" charset="0"/>
              <a:buChar char="•"/>
            </a:pPr>
            <a:r>
              <a:rPr lang="en-US" b="1" i="0" dirty="0">
                <a:solidFill>
                  <a:srgbClr val="000000"/>
                </a:solidFill>
                <a:effectLst/>
                <a:latin typeface="Nunito" pitchFamily="2" charset="0"/>
              </a:rPr>
              <a:t>Waiting</a:t>
            </a:r>
            <a:r>
              <a:rPr lang="en-US" b="0" i="0" dirty="0">
                <a:solidFill>
                  <a:srgbClr val="000000"/>
                </a:solidFill>
                <a:effectLst/>
                <a:latin typeface="Nunito" pitchFamily="2" charset="0"/>
              </a:rPr>
              <a:t> − Sometimes, a thread transitions to the waiting state while the</a:t>
            </a:r>
          </a:p>
          <a:p>
            <a:pPr algn="just">
              <a:buFont typeface="Arial" panose="020B0604020202020204" pitchFamily="34" charset="0"/>
              <a:buChar char="•"/>
            </a:pPr>
            <a:r>
              <a:rPr lang="en-US" b="0" i="0" dirty="0">
                <a:solidFill>
                  <a:srgbClr val="000000"/>
                </a:solidFill>
                <a:effectLst/>
                <a:latin typeface="Nunito" pitchFamily="2" charset="0"/>
              </a:rPr>
              <a:t> thread waits for another thread to perform a task. A thread transitions back to</a:t>
            </a:r>
          </a:p>
          <a:p>
            <a:pPr algn="just">
              <a:buFont typeface="Arial" panose="020B0604020202020204" pitchFamily="34" charset="0"/>
              <a:buChar char="•"/>
            </a:pPr>
            <a:r>
              <a:rPr lang="en-US" b="0" i="0" dirty="0">
                <a:solidFill>
                  <a:srgbClr val="000000"/>
                </a:solidFill>
                <a:effectLst/>
                <a:latin typeface="Nunito" pitchFamily="2" charset="0"/>
              </a:rPr>
              <a:t> the runnable state only when another thread signals the waiting thread to</a:t>
            </a:r>
          </a:p>
          <a:p>
            <a:pPr algn="just">
              <a:buFont typeface="Arial" panose="020B0604020202020204" pitchFamily="34" charset="0"/>
              <a:buChar char="•"/>
            </a:pPr>
            <a:r>
              <a:rPr lang="en-US" b="0" i="0" dirty="0">
                <a:solidFill>
                  <a:srgbClr val="000000"/>
                </a:solidFill>
                <a:effectLst/>
                <a:latin typeface="Nunito" pitchFamily="2" charset="0"/>
              </a:rPr>
              <a:t> continue executing.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1197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5EF3-4F86-9F4F-44ED-B728672D6C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786490-F614-6B5A-007A-52A9C180B54A}"/>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Nunito" pitchFamily="2" charset="0"/>
              </a:rPr>
              <a:t>Timed Waiting</a:t>
            </a:r>
            <a:r>
              <a:rPr lang="en-US" b="0" i="0" dirty="0">
                <a:solidFill>
                  <a:srgbClr val="000000"/>
                </a:solidFill>
                <a:effectLst/>
                <a:latin typeface="Nunito" pitchFamily="2" charset="0"/>
              </a:rPr>
              <a:t> − A runnable thread can enter the timed waiting state for a</a:t>
            </a:r>
          </a:p>
          <a:p>
            <a:pPr algn="just">
              <a:buFont typeface="Arial" panose="020B0604020202020204" pitchFamily="34" charset="0"/>
              <a:buChar char="•"/>
            </a:pPr>
            <a:r>
              <a:rPr lang="en-US" b="0" i="0" dirty="0">
                <a:solidFill>
                  <a:srgbClr val="000000"/>
                </a:solidFill>
                <a:effectLst/>
                <a:latin typeface="Nunito" pitchFamily="2" charset="0"/>
              </a:rPr>
              <a:t> specified interval of time. A thread in this state transitions back to the</a:t>
            </a:r>
          </a:p>
          <a:p>
            <a:pPr algn="just">
              <a:buFont typeface="Arial" panose="020B0604020202020204" pitchFamily="34" charset="0"/>
              <a:buChar char="•"/>
            </a:pPr>
            <a:r>
              <a:rPr lang="en-US" b="0" i="0" dirty="0">
                <a:solidFill>
                  <a:srgbClr val="000000"/>
                </a:solidFill>
                <a:effectLst/>
                <a:latin typeface="Nunito" pitchFamily="2" charset="0"/>
              </a:rPr>
              <a:t> runnable state when that time interval expires or when the event it is waiting</a:t>
            </a:r>
          </a:p>
          <a:p>
            <a:pPr algn="just">
              <a:buFont typeface="Arial" panose="020B0604020202020204" pitchFamily="34" charset="0"/>
              <a:buChar char="•"/>
            </a:pPr>
            <a:r>
              <a:rPr lang="en-US" b="0" i="0" dirty="0">
                <a:solidFill>
                  <a:srgbClr val="000000"/>
                </a:solidFill>
                <a:effectLst/>
                <a:latin typeface="Nunito" pitchFamily="2" charset="0"/>
              </a:rPr>
              <a:t> for occurs.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Terminated (Dead)</a:t>
            </a:r>
            <a:r>
              <a:rPr lang="en-US" b="0" i="0" dirty="0">
                <a:solidFill>
                  <a:srgbClr val="000000"/>
                </a:solidFill>
                <a:effectLst/>
                <a:latin typeface="Nunito" pitchFamily="2" charset="0"/>
              </a:rPr>
              <a:t> − A runnable thread enters the terminated state when it</a:t>
            </a:r>
          </a:p>
          <a:p>
            <a:pPr algn="just">
              <a:buFont typeface="Arial" panose="020B0604020202020204" pitchFamily="34" charset="0"/>
              <a:buChar char="•"/>
            </a:pPr>
            <a:r>
              <a:rPr lang="en-US" b="0" i="0" dirty="0">
                <a:solidFill>
                  <a:srgbClr val="000000"/>
                </a:solidFill>
                <a:effectLst/>
                <a:latin typeface="Nunito" pitchFamily="2" charset="0"/>
              </a:rPr>
              <a:t> completes its task or otherwise terminates.</a:t>
            </a:r>
          </a:p>
          <a:p>
            <a:pPr marL="0" indent="0" algn="l">
              <a:buNone/>
            </a:pPr>
            <a:endParaRPr lang="en-US" b="0" i="0" dirty="0">
              <a:solidFill>
                <a:srgbClr val="000000"/>
              </a:solidFill>
              <a:effectLst/>
              <a:latin typeface="Heebo" panose="020B0604020202020204" pitchFamily="2" charset="-79"/>
              <a:cs typeface="Heebo" panose="020B0604020202020204" pitchFamily="2" charset="-79"/>
            </a:endParaRPr>
          </a:p>
          <a:p>
            <a:endParaRPr lang="en-US" dirty="0"/>
          </a:p>
        </p:txBody>
      </p:sp>
    </p:spTree>
    <p:extLst>
      <p:ext uri="{BB962C8B-B14F-4D97-AF65-F5344CB8AC3E}">
        <p14:creationId xmlns:p14="http://schemas.microsoft.com/office/powerpoint/2010/main" val="240808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9310-39A4-0B51-8882-42B02394BBE8}"/>
              </a:ext>
            </a:extLst>
          </p:cNvPr>
          <p:cNvSpPr>
            <a:spLocks noGrp="1"/>
          </p:cNvSpPr>
          <p:nvPr>
            <p:ph type="title"/>
          </p:nvPr>
        </p:nvSpPr>
        <p:spPr/>
        <p:txBody>
          <a:bodyPr/>
          <a:lstStyle/>
          <a:p>
            <a:r>
              <a:rPr lang="en-US" dirty="0"/>
              <a:t>Final,finally,finalize</a:t>
            </a:r>
          </a:p>
        </p:txBody>
      </p:sp>
      <p:sp>
        <p:nvSpPr>
          <p:cNvPr id="3" name="Content Placeholder 2">
            <a:extLst>
              <a:ext uri="{FF2B5EF4-FFF2-40B4-BE49-F238E27FC236}">
                <a16:creationId xmlns:a16="http://schemas.microsoft.com/office/drawing/2014/main" id="{5D9DA041-BD0F-C039-046B-3DD92E833046}"/>
              </a:ext>
            </a:extLst>
          </p:cNvPr>
          <p:cNvSpPr>
            <a:spLocks noGrp="1"/>
          </p:cNvSpPr>
          <p:nvPr>
            <p:ph idx="1"/>
          </p:nvPr>
        </p:nvSpPr>
        <p:spPr>
          <a:xfrm>
            <a:off x="677334" y="1607127"/>
            <a:ext cx="8596668" cy="4434235"/>
          </a:xfrm>
        </p:spPr>
        <p:txBody>
          <a:bodyPr/>
          <a:lstStyle/>
          <a:p>
            <a:pPr algn="l">
              <a:buFont typeface="+mj-lt"/>
              <a:buAutoNum type="arabicPeriod"/>
            </a:pPr>
            <a:endParaRPr lang="en-US" b="0" i="0" dirty="0">
              <a:solidFill>
                <a:srgbClr val="202124"/>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The final keyword can be used with class method and variable. ...</a:t>
            </a:r>
          </a:p>
          <a:p>
            <a:pPr algn="l">
              <a:buFont typeface="+mj-lt"/>
              <a:buAutoNum type="arabicPeriod"/>
            </a:pPr>
            <a:endParaRPr lang="en-US" b="0" i="0" dirty="0">
              <a:solidFill>
                <a:srgbClr val="202124"/>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The finally keyword is used to create a block of code that follows a try block. ...</a:t>
            </a:r>
          </a:p>
          <a:p>
            <a:pPr algn="l">
              <a:buFont typeface="+mj-lt"/>
              <a:buAutoNum type="arabicPeriod"/>
            </a:pPr>
            <a:endParaRPr lang="en-US" b="0" i="0" dirty="0">
              <a:solidFill>
                <a:srgbClr val="202124"/>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The finalize() method is used just before object is destroyed and can be called</a:t>
            </a:r>
          </a:p>
          <a:p>
            <a:pPr marL="0" indent="0" algn="l">
              <a:buNone/>
            </a:pPr>
            <a:r>
              <a:rPr lang="en-US" dirty="0">
                <a:solidFill>
                  <a:srgbClr val="202124"/>
                </a:solidFill>
                <a:latin typeface="arial" panose="020B0604020202020204" pitchFamily="34" charset="0"/>
              </a:rPr>
              <a:t>      </a:t>
            </a:r>
            <a:r>
              <a:rPr lang="en-US" b="0" i="0" dirty="0">
                <a:solidFill>
                  <a:srgbClr val="202124"/>
                </a:solidFill>
                <a:effectLst/>
                <a:latin typeface="arial" panose="020B0604020202020204" pitchFamily="34" charset="0"/>
              </a:rPr>
              <a:t>just prior to object creation.</a:t>
            </a:r>
          </a:p>
          <a:p>
            <a:endParaRPr lang="en-US" dirty="0"/>
          </a:p>
        </p:txBody>
      </p:sp>
    </p:spTree>
    <p:extLst>
      <p:ext uri="{BB962C8B-B14F-4D97-AF65-F5344CB8AC3E}">
        <p14:creationId xmlns:p14="http://schemas.microsoft.com/office/powerpoint/2010/main" val="263019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45C9-5D94-FCAD-2CAE-9754BC0B4A09}"/>
              </a:ext>
            </a:extLst>
          </p:cNvPr>
          <p:cNvSpPr>
            <a:spLocks noGrp="1"/>
          </p:cNvSpPr>
          <p:nvPr>
            <p:ph type="title"/>
          </p:nvPr>
        </p:nvSpPr>
        <p:spPr/>
        <p:txBody>
          <a:bodyPr/>
          <a:lstStyle/>
          <a:p>
            <a:r>
              <a:rPr lang="en-US" dirty="0"/>
              <a:t>COMPARISON</a:t>
            </a:r>
          </a:p>
        </p:txBody>
      </p:sp>
      <p:graphicFrame>
        <p:nvGraphicFramePr>
          <p:cNvPr id="4" name="Content Placeholder 3">
            <a:extLst>
              <a:ext uri="{FF2B5EF4-FFF2-40B4-BE49-F238E27FC236}">
                <a16:creationId xmlns:a16="http://schemas.microsoft.com/office/drawing/2014/main" id="{CAFF4C4F-43FA-807E-FAE0-B855A9CF742A}"/>
              </a:ext>
            </a:extLst>
          </p:cNvPr>
          <p:cNvGraphicFramePr>
            <a:graphicFrameLocks noGrp="1"/>
          </p:cNvGraphicFramePr>
          <p:nvPr>
            <p:ph idx="1"/>
            <p:extLst>
              <p:ext uri="{D42A27DB-BD31-4B8C-83A1-F6EECF244321}">
                <p14:modId xmlns:p14="http://schemas.microsoft.com/office/powerpoint/2010/main" val="2720626039"/>
              </p:ext>
            </p:extLst>
          </p:nvPr>
        </p:nvGraphicFramePr>
        <p:xfrm>
          <a:off x="848140" y="1378226"/>
          <a:ext cx="8425863" cy="4663799"/>
        </p:xfrm>
        <a:graphic>
          <a:graphicData uri="http://schemas.openxmlformats.org/drawingml/2006/table">
            <a:tbl>
              <a:tblPr/>
              <a:tblGrid>
                <a:gridCol w="1300287">
                  <a:extLst>
                    <a:ext uri="{9D8B030D-6E8A-4147-A177-3AD203B41FA5}">
                      <a16:colId xmlns:a16="http://schemas.microsoft.com/office/drawing/2014/main" val="2776592069"/>
                    </a:ext>
                  </a:extLst>
                </a:gridCol>
                <a:gridCol w="2375192">
                  <a:extLst>
                    <a:ext uri="{9D8B030D-6E8A-4147-A177-3AD203B41FA5}">
                      <a16:colId xmlns:a16="http://schemas.microsoft.com/office/drawing/2014/main" val="3684159553"/>
                    </a:ext>
                  </a:extLst>
                </a:gridCol>
                <a:gridCol w="2375192">
                  <a:extLst>
                    <a:ext uri="{9D8B030D-6E8A-4147-A177-3AD203B41FA5}">
                      <a16:colId xmlns:a16="http://schemas.microsoft.com/office/drawing/2014/main" val="1224145183"/>
                    </a:ext>
                  </a:extLst>
                </a:gridCol>
                <a:gridCol w="2375192">
                  <a:extLst>
                    <a:ext uri="{9D8B030D-6E8A-4147-A177-3AD203B41FA5}">
                      <a16:colId xmlns:a16="http://schemas.microsoft.com/office/drawing/2014/main" val="3036090035"/>
                    </a:ext>
                  </a:extLst>
                </a:gridCol>
              </a:tblGrid>
              <a:tr h="274341">
                <a:tc>
                  <a:txBody>
                    <a:bodyPr/>
                    <a:lstStyle/>
                    <a:p>
                      <a:r>
                        <a:rPr lang="en-US" sz="1100" b="1">
                          <a:effectLst/>
                        </a:rPr>
                        <a:t>Factor</a:t>
                      </a:r>
                      <a:endParaRPr lang="en-US" sz="1100">
                        <a:effectLst/>
                      </a:endParaRPr>
                    </a:p>
                  </a:txBody>
                  <a:tcPr marL="29729" marR="57080" marT="28540" marB="28540" anchor="ctr">
                    <a:lnL>
                      <a:noFill/>
                    </a:lnL>
                    <a:lnR>
                      <a:noFill/>
                    </a:lnR>
                    <a:lnT>
                      <a:noFill/>
                    </a:lnT>
                    <a:lnB>
                      <a:noFill/>
                    </a:lnB>
                    <a:solidFill>
                      <a:srgbClr val="008DD9"/>
                    </a:solidFill>
                  </a:tcPr>
                </a:tc>
                <a:tc>
                  <a:txBody>
                    <a:bodyPr/>
                    <a:lstStyle/>
                    <a:p>
                      <a:r>
                        <a:rPr lang="en-US" sz="1100" b="1">
                          <a:effectLst/>
                        </a:rPr>
                        <a:t>Final</a:t>
                      </a:r>
                      <a:endParaRPr lang="en-US" sz="1100">
                        <a:effectLst/>
                      </a:endParaRPr>
                    </a:p>
                  </a:txBody>
                  <a:tcPr marL="29729" marR="57080" marT="28540" marB="28540" anchor="ctr">
                    <a:lnL>
                      <a:noFill/>
                    </a:lnL>
                    <a:lnR>
                      <a:noFill/>
                    </a:lnR>
                    <a:lnT>
                      <a:noFill/>
                    </a:lnT>
                    <a:lnB>
                      <a:noFill/>
                    </a:lnB>
                    <a:solidFill>
                      <a:srgbClr val="008DD9"/>
                    </a:solidFill>
                  </a:tcPr>
                </a:tc>
                <a:tc>
                  <a:txBody>
                    <a:bodyPr/>
                    <a:lstStyle/>
                    <a:p>
                      <a:r>
                        <a:rPr lang="en-US" sz="1100" b="1">
                          <a:effectLst/>
                        </a:rPr>
                        <a:t>Finally</a:t>
                      </a:r>
                      <a:endParaRPr lang="en-US" sz="1100">
                        <a:effectLst/>
                      </a:endParaRPr>
                    </a:p>
                  </a:txBody>
                  <a:tcPr marL="29729" marR="57080" marT="28540" marB="28540" anchor="ctr">
                    <a:lnL>
                      <a:noFill/>
                    </a:lnL>
                    <a:lnR>
                      <a:noFill/>
                    </a:lnR>
                    <a:lnT>
                      <a:noFill/>
                    </a:lnT>
                    <a:lnB>
                      <a:noFill/>
                    </a:lnB>
                    <a:solidFill>
                      <a:srgbClr val="008DD9"/>
                    </a:solidFill>
                  </a:tcPr>
                </a:tc>
                <a:tc>
                  <a:txBody>
                    <a:bodyPr/>
                    <a:lstStyle/>
                    <a:p>
                      <a:r>
                        <a:rPr lang="en-US" sz="1100" b="1">
                          <a:effectLst/>
                        </a:rPr>
                        <a:t>Finalize</a:t>
                      </a:r>
                      <a:endParaRPr lang="en-US" sz="1100">
                        <a:effectLst/>
                      </a:endParaRPr>
                    </a:p>
                  </a:txBody>
                  <a:tcPr marL="29729" marR="57080" marT="28540" marB="28540" anchor="ctr">
                    <a:lnL>
                      <a:noFill/>
                    </a:lnL>
                    <a:lnR>
                      <a:noFill/>
                    </a:lnR>
                    <a:lnT>
                      <a:noFill/>
                    </a:lnT>
                    <a:lnB>
                      <a:noFill/>
                    </a:lnB>
                    <a:solidFill>
                      <a:srgbClr val="008DD9"/>
                    </a:solidFill>
                  </a:tcPr>
                </a:tc>
                <a:extLst>
                  <a:ext uri="{0D108BD9-81ED-4DB2-BD59-A6C34878D82A}">
                    <a16:rowId xmlns:a16="http://schemas.microsoft.com/office/drawing/2014/main" val="1794154788"/>
                  </a:ext>
                </a:extLst>
              </a:tr>
              <a:tr h="685853">
                <a:tc>
                  <a:txBody>
                    <a:bodyPr/>
                    <a:lstStyle/>
                    <a:p>
                      <a:pPr algn="ctr"/>
                      <a:r>
                        <a:rPr lang="en-US" sz="1100" b="1" i="1">
                          <a:effectLst/>
                        </a:rPr>
                        <a:t>Definition</a:t>
                      </a:r>
                      <a:endParaRPr lang="en-US" sz="1100">
                        <a:effectLst/>
                      </a:endParaRPr>
                    </a:p>
                  </a:txBody>
                  <a:tcPr marL="29729" marR="57080" marT="28540" marB="28540" anchor="ctr">
                    <a:lnL>
                      <a:noFill/>
                    </a:lnL>
                    <a:lnR>
                      <a:noFill/>
                    </a:lnR>
                    <a:lnT>
                      <a:noFill/>
                    </a:lnT>
                    <a:lnB>
                      <a:noFill/>
                    </a:lnB>
                  </a:tcPr>
                </a:tc>
                <a:tc>
                  <a:txBody>
                    <a:bodyPr/>
                    <a:lstStyle/>
                    <a:p>
                      <a:r>
                        <a:rPr lang="en-US" sz="1100">
                          <a:effectLst/>
                        </a:rPr>
                        <a:t>Final is a keyword and is used as access modifier in Java</a:t>
                      </a:r>
                    </a:p>
                  </a:txBody>
                  <a:tcPr marL="29729" marR="57080" marT="28540" marB="28540" anchor="ctr">
                    <a:lnL>
                      <a:noFill/>
                    </a:lnL>
                    <a:lnR>
                      <a:noFill/>
                    </a:lnR>
                    <a:lnT>
                      <a:noFill/>
                    </a:lnT>
                    <a:lnB>
                      <a:noFill/>
                    </a:lnB>
                  </a:tcPr>
                </a:tc>
                <a:tc>
                  <a:txBody>
                    <a:bodyPr/>
                    <a:lstStyle/>
                    <a:p>
                      <a:r>
                        <a:rPr lang="en-US" sz="1100">
                          <a:effectLst/>
                        </a:rPr>
                        <a:t>Finally is a block in Java used for Exception Handling</a:t>
                      </a:r>
                    </a:p>
                  </a:txBody>
                  <a:tcPr marL="29729" marR="57080" marT="28540" marB="28540" anchor="ctr">
                    <a:lnL>
                      <a:noFill/>
                    </a:lnL>
                    <a:lnR>
                      <a:noFill/>
                    </a:lnR>
                    <a:lnT>
                      <a:noFill/>
                    </a:lnT>
                    <a:lnB>
                      <a:noFill/>
                    </a:lnB>
                  </a:tcPr>
                </a:tc>
                <a:tc>
                  <a:txBody>
                    <a:bodyPr/>
                    <a:lstStyle/>
                    <a:p>
                      <a:r>
                        <a:rPr lang="en-US" sz="1100">
                          <a:effectLst/>
                        </a:rPr>
                        <a:t>Finalize is a method in Java used for Garbage Collection</a:t>
                      </a:r>
                    </a:p>
                  </a:txBody>
                  <a:tcPr marL="29729" marR="57080" marT="28540" marB="28540" anchor="ctr">
                    <a:lnL>
                      <a:noFill/>
                    </a:lnL>
                    <a:lnR>
                      <a:noFill/>
                    </a:lnR>
                    <a:lnT>
                      <a:noFill/>
                    </a:lnT>
                    <a:lnB>
                      <a:noFill/>
                    </a:lnB>
                  </a:tcPr>
                </a:tc>
                <a:extLst>
                  <a:ext uri="{0D108BD9-81ED-4DB2-BD59-A6C34878D82A}">
                    <a16:rowId xmlns:a16="http://schemas.microsoft.com/office/drawing/2014/main" val="2950179273"/>
                  </a:ext>
                </a:extLst>
              </a:tr>
              <a:tr h="891607">
                <a:tc>
                  <a:txBody>
                    <a:bodyPr/>
                    <a:lstStyle/>
                    <a:p>
                      <a:pPr algn="ctr"/>
                      <a:r>
                        <a:rPr lang="en-US" sz="1100" b="1" i="1">
                          <a:effectLst/>
                        </a:rPr>
                        <a:t>Application</a:t>
                      </a:r>
                      <a:endParaRPr lang="en-US" sz="1100">
                        <a:effectLst/>
                      </a:endParaRPr>
                    </a:p>
                  </a:txBody>
                  <a:tcPr marL="29729" marR="57080" marT="28540" marB="28540" anchor="ctr">
                    <a:lnL>
                      <a:noFill/>
                    </a:lnL>
                    <a:lnR>
                      <a:noFill/>
                    </a:lnR>
                    <a:lnT>
                      <a:noFill/>
                    </a:lnT>
                    <a:lnB>
                      <a:noFill/>
                    </a:lnB>
                  </a:tcPr>
                </a:tc>
                <a:tc>
                  <a:txBody>
                    <a:bodyPr/>
                    <a:lstStyle/>
                    <a:p>
                      <a:r>
                        <a:rPr lang="en-US" sz="1100">
                          <a:effectLst/>
                        </a:rPr>
                        <a:t>Final in Java is used with variables, methods, and classes to set access permissions</a:t>
                      </a:r>
                    </a:p>
                  </a:txBody>
                  <a:tcPr marL="29729" marR="57080" marT="28540" marB="28540" anchor="ctr">
                    <a:lnL>
                      <a:noFill/>
                    </a:lnL>
                    <a:lnR>
                      <a:noFill/>
                    </a:lnR>
                    <a:lnT>
                      <a:noFill/>
                    </a:lnT>
                    <a:lnB>
                      <a:noFill/>
                    </a:lnB>
                  </a:tcPr>
                </a:tc>
                <a:tc>
                  <a:txBody>
                    <a:bodyPr/>
                    <a:lstStyle/>
                    <a:p>
                      <a:r>
                        <a:rPr lang="en-US" sz="1100">
                          <a:effectLst/>
                        </a:rPr>
                        <a:t>Finally block is used along with a try and catch block</a:t>
                      </a:r>
                    </a:p>
                  </a:txBody>
                  <a:tcPr marL="29729" marR="57080" marT="28540" marB="28540" anchor="ctr">
                    <a:lnL>
                      <a:noFill/>
                    </a:lnL>
                    <a:lnR>
                      <a:noFill/>
                    </a:lnR>
                    <a:lnT>
                      <a:noFill/>
                    </a:lnT>
                    <a:lnB>
                      <a:noFill/>
                    </a:lnB>
                  </a:tcPr>
                </a:tc>
                <a:tc>
                  <a:txBody>
                    <a:bodyPr/>
                    <a:lstStyle/>
                    <a:p>
                      <a:r>
                        <a:rPr lang="en-US" sz="1100">
                          <a:effectLst/>
                        </a:rPr>
                        <a:t>Finalize method in Java is used with objects which are no longer in use</a:t>
                      </a:r>
                    </a:p>
                  </a:txBody>
                  <a:tcPr marL="29729" marR="57080" marT="28540" marB="28540" anchor="ctr">
                    <a:lnL>
                      <a:noFill/>
                    </a:lnL>
                    <a:lnR>
                      <a:noFill/>
                    </a:lnR>
                    <a:lnT>
                      <a:noFill/>
                    </a:lnT>
                    <a:lnB>
                      <a:noFill/>
                    </a:lnB>
                  </a:tcPr>
                </a:tc>
                <a:extLst>
                  <a:ext uri="{0D108BD9-81ED-4DB2-BD59-A6C34878D82A}">
                    <a16:rowId xmlns:a16="http://schemas.microsoft.com/office/drawing/2014/main" val="3707983071"/>
                  </a:ext>
                </a:extLst>
              </a:tr>
              <a:tr h="2126145">
                <a:tc>
                  <a:txBody>
                    <a:bodyPr/>
                    <a:lstStyle/>
                    <a:p>
                      <a:pPr algn="ctr"/>
                      <a:r>
                        <a:rPr lang="en-US" sz="1100" b="1" i="1">
                          <a:effectLst/>
                        </a:rPr>
                        <a:t>Function</a:t>
                      </a:r>
                      <a:endParaRPr lang="en-US" sz="1100">
                        <a:effectLst/>
                      </a:endParaRPr>
                    </a:p>
                  </a:txBody>
                  <a:tcPr marL="29729" marR="57080" marT="28540" marB="28540" anchor="ctr">
                    <a:lnL>
                      <a:noFill/>
                    </a:lnL>
                    <a:lnR>
                      <a:noFill/>
                    </a:lnR>
                    <a:lnT>
                      <a:noFill/>
                    </a:lnT>
                    <a:lnB>
                      <a:noFill/>
                    </a:lnB>
                  </a:tcPr>
                </a:tc>
                <a:tc>
                  <a:txBody>
                    <a:bodyPr/>
                    <a:lstStyle/>
                    <a:p>
                      <a:r>
                        <a:rPr lang="en-US" sz="1100" dirty="0">
                          <a:effectLst/>
                        </a:rPr>
                        <a:t>Final variable in Java is a constant whose value can’t be changed once assigned.</a:t>
                      </a:r>
                    </a:p>
                    <a:p>
                      <a:r>
                        <a:rPr lang="en-US" sz="1100" dirty="0">
                          <a:effectLst/>
                        </a:rPr>
                        <a:t>Final method in Java can’t be overridden by its child classes.</a:t>
                      </a:r>
                    </a:p>
                    <a:p>
                      <a:r>
                        <a:rPr lang="en-US" sz="1100" dirty="0">
                          <a:effectLst/>
                        </a:rPr>
                        <a:t>Final class in Java can’t be inherited by any child class.</a:t>
                      </a:r>
                    </a:p>
                  </a:txBody>
                  <a:tcPr marL="29729" marR="57080" marT="28540" marB="28540" anchor="ctr">
                    <a:lnL>
                      <a:noFill/>
                    </a:lnL>
                    <a:lnR>
                      <a:noFill/>
                    </a:lnR>
                    <a:lnT>
                      <a:noFill/>
                    </a:lnT>
                    <a:lnB>
                      <a:noFill/>
                    </a:lnB>
                  </a:tcPr>
                </a:tc>
                <a:tc>
                  <a:txBody>
                    <a:bodyPr/>
                    <a:lstStyle/>
                    <a:p>
                      <a:r>
                        <a:rPr lang="en-US" sz="1100">
                          <a:effectLst/>
                        </a:rPr>
                        <a:t>Finally block in Java helps in cleaning up the resources that have been used in the try block</a:t>
                      </a:r>
                    </a:p>
                  </a:txBody>
                  <a:tcPr marL="29729" marR="57080" marT="28540" marB="28540" anchor="ctr">
                    <a:lnL>
                      <a:noFill/>
                    </a:lnL>
                    <a:lnR>
                      <a:noFill/>
                    </a:lnR>
                    <a:lnT>
                      <a:noFill/>
                    </a:lnT>
                    <a:lnB>
                      <a:noFill/>
                    </a:lnB>
                  </a:tcPr>
                </a:tc>
                <a:tc>
                  <a:txBody>
                    <a:bodyPr/>
                    <a:lstStyle/>
                    <a:p>
                      <a:r>
                        <a:rPr lang="en-US" sz="1100" dirty="0">
                          <a:effectLst/>
                        </a:rPr>
                        <a:t>Finalize method helps in clean up activities for the object before it is destroyed by the garbage collector</a:t>
                      </a:r>
                    </a:p>
                  </a:txBody>
                  <a:tcPr marL="29729" marR="57080" marT="28540" marB="28540" anchor="ctr">
                    <a:lnL>
                      <a:noFill/>
                    </a:lnL>
                    <a:lnR>
                      <a:noFill/>
                    </a:lnR>
                    <a:lnT>
                      <a:noFill/>
                    </a:lnT>
                    <a:lnB>
                      <a:noFill/>
                    </a:lnB>
                  </a:tcPr>
                </a:tc>
                <a:extLst>
                  <a:ext uri="{0D108BD9-81ED-4DB2-BD59-A6C34878D82A}">
                    <a16:rowId xmlns:a16="http://schemas.microsoft.com/office/drawing/2014/main" val="3017320478"/>
                  </a:ext>
                </a:extLst>
              </a:tr>
              <a:tr h="685853">
                <a:tc>
                  <a:txBody>
                    <a:bodyPr/>
                    <a:lstStyle/>
                    <a:p>
                      <a:pPr algn="ctr"/>
                      <a:r>
                        <a:rPr lang="en-US" sz="1100" b="1" i="1">
                          <a:effectLst/>
                        </a:rPr>
                        <a:t>Execution</a:t>
                      </a:r>
                      <a:endParaRPr lang="en-US" sz="1100">
                        <a:effectLst/>
                      </a:endParaRPr>
                    </a:p>
                  </a:txBody>
                  <a:tcPr marL="29729" marR="57080" marT="28540" marB="28540" anchor="ctr">
                    <a:lnL>
                      <a:noFill/>
                    </a:lnL>
                    <a:lnR>
                      <a:noFill/>
                    </a:lnR>
                    <a:lnT>
                      <a:noFill/>
                    </a:lnT>
                    <a:lnB>
                      <a:noFill/>
                    </a:lnB>
                  </a:tcPr>
                </a:tc>
                <a:tc>
                  <a:txBody>
                    <a:bodyPr/>
                    <a:lstStyle/>
                    <a:p>
                      <a:r>
                        <a:rPr lang="en-US" sz="1100">
                          <a:effectLst/>
                        </a:rPr>
                        <a:t>It is executed when it is invoked by the compiler</a:t>
                      </a:r>
                    </a:p>
                  </a:txBody>
                  <a:tcPr marL="29729" marR="57080" marT="28540" marB="28540" anchor="ctr">
                    <a:lnL>
                      <a:noFill/>
                    </a:lnL>
                    <a:lnR>
                      <a:noFill/>
                    </a:lnR>
                    <a:lnT>
                      <a:noFill/>
                    </a:lnT>
                    <a:lnB>
                      <a:noFill/>
                    </a:lnB>
                  </a:tcPr>
                </a:tc>
                <a:tc>
                  <a:txBody>
                    <a:bodyPr/>
                    <a:lstStyle/>
                    <a:p>
                      <a:r>
                        <a:rPr lang="en-US" sz="1100">
                          <a:effectLst/>
                        </a:rPr>
                        <a:t>Executes right after the execution of try-catch block</a:t>
                      </a:r>
                    </a:p>
                  </a:txBody>
                  <a:tcPr marL="29729" marR="57080" marT="28540" marB="28540" anchor="ctr">
                    <a:lnL>
                      <a:noFill/>
                    </a:lnL>
                    <a:lnR>
                      <a:noFill/>
                    </a:lnR>
                    <a:lnT>
                      <a:noFill/>
                    </a:lnT>
                    <a:lnB>
                      <a:noFill/>
                    </a:lnB>
                  </a:tcPr>
                </a:tc>
                <a:tc>
                  <a:txBody>
                    <a:bodyPr/>
                    <a:lstStyle/>
                    <a:p>
                      <a:r>
                        <a:rPr lang="en-US" sz="1100" dirty="0">
                          <a:effectLst/>
                        </a:rPr>
                        <a:t>It executes just before an object is destroyed</a:t>
                      </a:r>
                    </a:p>
                  </a:txBody>
                  <a:tcPr marL="29729" marR="57080" marT="28540" marB="28540" anchor="ctr">
                    <a:lnL>
                      <a:noFill/>
                    </a:lnL>
                    <a:lnR>
                      <a:noFill/>
                    </a:lnR>
                    <a:lnT>
                      <a:noFill/>
                    </a:lnT>
                    <a:lnB>
                      <a:noFill/>
                    </a:lnB>
                  </a:tcPr>
                </a:tc>
                <a:extLst>
                  <a:ext uri="{0D108BD9-81ED-4DB2-BD59-A6C34878D82A}">
                    <a16:rowId xmlns:a16="http://schemas.microsoft.com/office/drawing/2014/main" val="428042016"/>
                  </a:ext>
                </a:extLst>
              </a:tr>
            </a:tbl>
          </a:graphicData>
        </a:graphic>
      </p:graphicFrame>
    </p:spTree>
    <p:extLst>
      <p:ext uri="{BB962C8B-B14F-4D97-AF65-F5344CB8AC3E}">
        <p14:creationId xmlns:p14="http://schemas.microsoft.com/office/powerpoint/2010/main" val="25961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5774-73B3-F753-BF56-7CCBB7ECF127}"/>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65AFB626-7D97-068B-A4E0-6070F797B0B5}"/>
              </a:ext>
            </a:extLst>
          </p:cNvPr>
          <p:cNvSpPr>
            <a:spLocks noGrp="1"/>
          </p:cNvSpPr>
          <p:nvPr>
            <p:ph idx="1"/>
          </p:nvPr>
        </p:nvSpPr>
        <p:spPr>
          <a:xfrm>
            <a:off x="677334" y="1607127"/>
            <a:ext cx="8596668" cy="4434235"/>
          </a:xfrm>
        </p:spPr>
        <p:txBody>
          <a:bodyPr/>
          <a:lstStyle/>
          <a:p>
            <a:endParaRPr lang="en-US" b="0" i="0" dirty="0">
              <a:solidFill>
                <a:srgbClr val="273239"/>
              </a:solidFill>
              <a:effectLst/>
            </a:endParaRPr>
          </a:p>
          <a:p>
            <a:r>
              <a:rPr lang="en-US" b="0" i="0" dirty="0">
                <a:solidFill>
                  <a:srgbClr val="273239"/>
                </a:solidFill>
                <a:effectLst/>
              </a:rPr>
              <a:t>Garbage collection in Java is the process by which Java programs perform automatic memory management. </a:t>
            </a:r>
          </a:p>
          <a:p>
            <a:r>
              <a:rPr lang="en-US" dirty="0">
                <a:solidFill>
                  <a:srgbClr val="273239"/>
                </a:solidFill>
              </a:rPr>
              <a:t>An object is marked for  garbage collection if there are more references to it.</a:t>
            </a:r>
          </a:p>
          <a:p>
            <a:r>
              <a:rPr lang="en-US" b="0" i="0" dirty="0">
                <a:solidFill>
                  <a:srgbClr val="273239"/>
                </a:solidFill>
                <a:effectLst/>
              </a:rPr>
              <a:t>You can explicitly drop a variable reference by pointing it to null.</a:t>
            </a:r>
          </a:p>
          <a:p>
            <a:r>
              <a:rPr lang="en-US" dirty="0">
                <a:solidFill>
                  <a:srgbClr val="273239"/>
                </a:solidFill>
              </a:rPr>
              <a:t>The garbage collector first identifies such objects and marks them ,then sweep them from memory. This is called mark sweep process.</a:t>
            </a:r>
          </a:p>
          <a:p>
            <a:r>
              <a:rPr lang="en-US" b="0" i="0" dirty="0">
                <a:solidFill>
                  <a:srgbClr val="273239"/>
                </a:solidFill>
                <a:effectLst/>
              </a:rPr>
              <a:t>The garbage collector is called automatically.</a:t>
            </a:r>
          </a:p>
          <a:p>
            <a:r>
              <a:rPr lang="en-US" dirty="0">
                <a:solidFill>
                  <a:srgbClr val="273239"/>
                </a:solidFill>
              </a:rPr>
              <a:t>There is no guaranty that it will execute in your program’s lifetime.</a:t>
            </a:r>
            <a:endParaRPr lang="en-US" b="0" i="0" dirty="0">
              <a:solidFill>
                <a:srgbClr val="273239"/>
              </a:solidFill>
              <a:effectLst/>
            </a:endParaRPr>
          </a:p>
          <a:p>
            <a:endParaRPr lang="en-US" b="0" i="0" dirty="0">
              <a:solidFill>
                <a:srgbClr val="273239"/>
              </a:solidFill>
              <a:effectLst/>
            </a:endParaRPr>
          </a:p>
        </p:txBody>
      </p:sp>
    </p:spTree>
    <p:extLst>
      <p:ext uri="{BB962C8B-B14F-4D97-AF65-F5344CB8AC3E}">
        <p14:creationId xmlns:p14="http://schemas.microsoft.com/office/powerpoint/2010/main" val="116592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9AEA-6577-57A5-CB2F-CD544C6ADE7A}"/>
              </a:ext>
            </a:extLst>
          </p:cNvPr>
          <p:cNvSpPr>
            <a:spLocks noGrp="1"/>
          </p:cNvSpPr>
          <p:nvPr>
            <p:ph type="title"/>
          </p:nvPr>
        </p:nvSpPr>
        <p:spPr/>
        <p:txBody>
          <a:bodyPr/>
          <a:lstStyle/>
          <a:p>
            <a:r>
              <a:rPr lang="en-US" b="0" i="0" dirty="0">
                <a:solidFill>
                  <a:srgbClr val="00B050"/>
                </a:solidFill>
                <a:effectLst/>
                <a:latin typeface="urw-din"/>
              </a:rPr>
              <a:t>We can also request JVM to run Garbage Collector</a:t>
            </a:r>
            <a:endParaRPr lang="en-US" dirty="0">
              <a:solidFill>
                <a:srgbClr val="00B050"/>
              </a:solidFill>
            </a:endParaRPr>
          </a:p>
        </p:txBody>
      </p:sp>
      <p:sp>
        <p:nvSpPr>
          <p:cNvPr id="3" name="Content Placeholder 2">
            <a:extLst>
              <a:ext uri="{FF2B5EF4-FFF2-40B4-BE49-F238E27FC236}">
                <a16:creationId xmlns:a16="http://schemas.microsoft.com/office/drawing/2014/main" id="{9ED7AA26-F0C4-C497-D5C4-655010246629}"/>
              </a:ext>
            </a:extLst>
          </p:cNvPr>
          <p:cNvSpPr>
            <a:spLocks noGrp="1"/>
          </p:cNvSpPr>
          <p:nvPr>
            <p:ph idx="1"/>
          </p:nvPr>
        </p:nvSpPr>
        <p:spPr/>
        <p:txBody>
          <a:bodyPr/>
          <a:lstStyle/>
          <a:p>
            <a:pPr fontAlgn="base"/>
            <a:r>
              <a:rPr lang="en-US" b="1" i="0" dirty="0">
                <a:solidFill>
                  <a:srgbClr val="273239"/>
                </a:solidFill>
                <a:effectLst/>
                <a:latin typeface="urw-din"/>
              </a:rPr>
              <a:t>Using </a:t>
            </a:r>
            <a:r>
              <a:rPr lang="en-US" b="1" i="1" dirty="0" err="1">
                <a:solidFill>
                  <a:srgbClr val="273239"/>
                </a:solidFill>
                <a:effectLst/>
                <a:latin typeface="urw-din"/>
              </a:rPr>
              <a:t>System.gc</a:t>
            </a:r>
            <a:r>
              <a:rPr lang="en-US" b="1" i="1" dirty="0">
                <a:solidFill>
                  <a:srgbClr val="273239"/>
                </a:solidFill>
                <a:effectLst/>
                <a:latin typeface="urw-din"/>
              </a:rPr>
              <a:t>()</a:t>
            </a:r>
            <a:r>
              <a:rPr lang="en-US" b="1" i="0" dirty="0">
                <a:solidFill>
                  <a:srgbClr val="273239"/>
                </a:solidFill>
                <a:effectLst/>
                <a:latin typeface="urw-din"/>
              </a:rPr>
              <a:t> method:</a:t>
            </a:r>
            <a:r>
              <a:rPr lang="en-US" b="0" i="0" dirty="0">
                <a:solidFill>
                  <a:srgbClr val="273239"/>
                </a:solidFill>
                <a:effectLst/>
                <a:latin typeface="urw-din"/>
              </a:rPr>
              <a:t> System class contain static method </a:t>
            </a:r>
            <a:r>
              <a:rPr lang="en-US" b="0" i="1" dirty="0" err="1">
                <a:solidFill>
                  <a:srgbClr val="273239"/>
                </a:solidFill>
                <a:effectLst/>
                <a:latin typeface="urw-din"/>
              </a:rPr>
              <a:t>gc</a:t>
            </a:r>
            <a:r>
              <a:rPr lang="en-US" b="0" i="1" dirty="0">
                <a:solidFill>
                  <a:srgbClr val="273239"/>
                </a:solidFill>
                <a:effectLst/>
                <a:latin typeface="urw-din"/>
              </a:rPr>
              <a:t>()</a:t>
            </a:r>
            <a:r>
              <a:rPr lang="en-US" b="0" i="0" dirty="0">
                <a:solidFill>
                  <a:srgbClr val="273239"/>
                </a:solidFill>
                <a:effectLst/>
                <a:latin typeface="urw-din"/>
              </a:rPr>
              <a:t> for requesting JVM to run Garbage Collector.</a:t>
            </a:r>
          </a:p>
          <a:p>
            <a:pPr fontAlgn="base"/>
            <a:r>
              <a:rPr lang="en-US" b="1" i="0" dirty="0">
                <a:solidFill>
                  <a:srgbClr val="273239"/>
                </a:solidFill>
                <a:effectLst/>
                <a:latin typeface="urw-din"/>
              </a:rPr>
              <a:t>Using </a:t>
            </a:r>
            <a:r>
              <a:rPr lang="en-US" b="1" i="1" dirty="0" err="1">
                <a:solidFill>
                  <a:srgbClr val="273239"/>
                </a:solidFill>
                <a:effectLst/>
                <a:latin typeface="urw-din"/>
              </a:rPr>
              <a:t>Runtime.getRuntime</a:t>
            </a:r>
            <a:r>
              <a:rPr lang="en-US" b="1" i="1" dirty="0">
                <a:solidFill>
                  <a:srgbClr val="273239"/>
                </a:solidFill>
                <a:effectLst/>
                <a:latin typeface="urw-din"/>
              </a:rPr>
              <a:t>().</a:t>
            </a:r>
            <a:r>
              <a:rPr lang="en-US" b="1" i="1" dirty="0" err="1">
                <a:solidFill>
                  <a:srgbClr val="273239"/>
                </a:solidFill>
                <a:effectLst/>
                <a:latin typeface="urw-din"/>
              </a:rPr>
              <a:t>gc</a:t>
            </a:r>
            <a:r>
              <a:rPr lang="en-US" b="1" i="1" dirty="0">
                <a:solidFill>
                  <a:srgbClr val="273239"/>
                </a:solidFill>
                <a:effectLst/>
                <a:latin typeface="urw-din"/>
              </a:rPr>
              <a:t>()</a:t>
            </a:r>
            <a:r>
              <a:rPr lang="en-US" b="1" i="0" dirty="0">
                <a:solidFill>
                  <a:srgbClr val="273239"/>
                </a:solidFill>
                <a:effectLst/>
                <a:latin typeface="urw-din"/>
              </a:rPr>
              <a:t> method:</a:t>
            </a:r>
            <a:r>
              <a:rPr lang="en-US" b="0" i="0" dirty="0">
                <a:solidFill>
                  <a:srgbClr val="273239"/>
                </a:solidFill>
                <a:effectLst/>
                <a:latin typeface="urw-din"/>
              </a:rPr>
              <a:t> </a:t>
            </a:r>
          </a:p>
          <a:p>
            <a:pPr fontAlgn="base"/>
            <a:r>
              <a:rPr lang="en-US" b="0" i="0" u="sng" dirty="0">
                <a:solidFill>
                  <a:srgbClr val="273239"/>
                </a:solidFill>
                <a:effectLst/>
                <a:latin typeface="urw-din"/>
                <a:hlinkClick r:id="rId2"/>
              </a:rPr>
              <a:t>Runtime class</a:t>
            </a:r>
            <a:r>
              <a:rPr lang="en-US" b="0" i="0" dirty="0">
                <a:solidFill>
                  <a:srgbClr val="273239"/>
                </a:solidFill>
                <a:effectLst/>
                <a:latin typeface="urw-din"/>
              </a:rPr>
              <a:t> allows the application to interface with the JVM in which the application is running. Hence by using its </a:t>
            </a:r>
            <a:r>
              <a:rPr lang="en-US" b="0" i="0" dirty="0" err="1">
                <a:solidFill>
                  <a:srgbClr val="273239"/>
                </a:solidFill>
                <a:effectLst/>
                <a:latin typeface="urw-din"/>
              </a:rPr>
              <a:t>gc</a:t>
            </a:r>
            <a:r>
              <a:rPr lang="en-US" b="0" i="0" dirty="0">
                <a:solidFill>
                  <a:srgbClr val="273239"/>
                </a:solidFill>
                <a:effectLst/>
                <a:latin typeface="urw-din"/>
              </a:rPr>
              <a:t>() method, we can request JVM to run Garbage Collector.</a:t>
            </a:r>
          </a:p>
          <a:p>
            <a:pPr fontAlgn="base"/>
            <a:r>
              <a:rPr lang="en-US" b="0" i="0" dirty="0">
                <a:solidFill>
                  <a:srgbClr val="273239"/>
                </a:solidFill>
                <a:effectLst/>
                <a:latin typeface="urw-din"/>
              </a:rPr>
              <a:t>There is no guarantee that any of the above two methods will run Garbage Collector.</a:t>
            </a:r>
          </a:p>
          <a:p>
            <a:pPr fontAlgn="base"/>
            <a:r>
              <a:rPr lang="en-US" b="0" i="0" dirty="0">
                <a:solidFill>
                  <a:srgbClr val="273239"/>
                </a:solidFill>
                <a:effectLst/>
                <a:latin typeface="urw-din"/>
              </a:rPr>
              <a:t>The call </a:t>
            </a:r>
            <a:r>
              <a:rPr lang="en-US" b="0" i="1" dirty="0" err="1">
                <a:solidFill>
                  <a:srgbClr val="273239"/>
                </a:solidFill>
                <a:effectLst/>
                <a:latin typeface="urw-din"/>
              </a:rPr>
              <a:t>System.gc</a:t>
            </a:r>
            <a:r>
              <a:rPr lang="en-US" b="0" i="1" dirty="0">
                <a:solidFill>
                  <a:srgbClr val="273239"/>
                </a:solidFill>
                <a:effectLst/>
                <a:latin typeface="urw-din"/>
              </a:rPr>
              <a:t>()</a:t>
            </a:r>
            <a:r>
              <a:rPr lang="en-US" b="0" i="0" dirty="0">
                <a:solidFill>
                  <a:srgbClr val="273239"/>
                </a:solidFill>
                <a:effectLst/>
                <a:latin typeface="urw-din"/>
              </a:rPr>
              <a:t> is effectively equivalent to the call : </a:t>
            </a:r>
            <a:r>
              <a:rPr lang="en-US" b="0" i="1" dirty="0" err="1">
                <a:solidFill>
                  <a:srgbClr val="273239"/>
                </a:solidFill>
                <a:effectLst/>
                <a:latin typeface="urw-din"/>
              </a:rPr>
              <a:t>Runtime.getRuntime</a:t>
            </a:r>
            <a:r>
              <a:rPr lang="en-US" b="0" i="1" dirty="0">
                <a:solidFill>
                  <a:srgbClr val="273239"/>
                </a:solidFill>
                <a:effectLst/>
                <a:latin typeface="urw-din"/>
              </a:rPr>
              <a:t>().</a:t>
            </a:r>
            <a:r>
              <a:rPr lang="en-US" b="0" i="1" dirty="0" err="1">
                <a:solidFill>
                  <a:srgbClr val="273239"/>
                </a:solidFill>
                <a:effectLst/>
                <a:latin typeface="urw-din"/>
              </a:rPr>
              <a:t>gc</a:t>
            </a:r>
            <a:r>
              <a:rPr lang="en-US" b="0" i="1" dirty="0">
                <a:solidFill>
                  <a:srgbClr val="273239"/>
                </a:solidFill>
                <a:effectLst/>
                <a:latin typeface="urw-din"/>
              </a:rPr>
              <a:t>()</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370741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73E1-6302-CF3A-AFB5-952A0FA0991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364B9E1-18E8-AEBB-2600-DB05598394B2}"/>
              </a:ext>
            </a:extLst>
          </p:cNvPr>
          <p:cNvSpPr>
            <a:spLocks noGrp="1"/>
          </p:cNvSpPr>
          <p:nvPr>
            <p:ph idx="1"/>
          </p:nvPr>
        </p:nvSpPr>
        <p:spPr/>
        <p:txBody>
          <a:bodyPr/>
          <a:lstStyle/>
          <a:p>
            <a:r>
              <a:rPr lang="en-US" dirty="0">
                <a:solidFill>
                  <a:srgbClr val="0070C0"/>
                </a:solidFill>
              </a:rPr>
              <a:t>Person</a:t>
            </a:r>
          </a:p>
          <a:p>
            <a:r>
              <a:rPr lang="en-US" dirty="0"/>
              <a:t>{</a:t>
            </a:r>
          </a:p>
          <a:p>
            <a:r>
              <a:rPr lang="en-US" dirty="0"/>
              <a:t> </a:t>
            </a:r>
            <a:r>
              <a:rPr lang="en-US" dirty="0">
                <a:solidFill>
                  <a:srgbClr val="0070C0"/>
                </a:solidFill>
              </a:rPr>
              <a:t>int</a:t>
            </a:r>
            <a:r>
              <a:rPr lang="en-US" dirty="0"/>
              <a:t> id;</a:t>
            </a:r>
          </a:p>
          <a:p>
            <a:r>
              <a:rPr lang="en-US" dirty="0"/>
              <a:t> </a:t>
            </a:r>
            <a:r>
              <a:rPr lang="en-US" dirty="0">
                <a:solidFill>
                  <a:srgbClr val="0070C0"/>
                </a:solidFill>
              </a:rPr>
              <a:t>String</a:t>
            </a:r>
            <a:r>
              <a:rPr lang="en-US" dirty="0"/>
              <a:t> name;</a:t>
            </a:r>
          </a:p>
          <a:p>
            <a:r>
              <a:rPr lang="en-US" dirty="0"/>
              <a:t>//Overriding finalize</a:t>
            </a:r>
          </a:p>
          <a:p>
            <a:r>
              <a:rPr lang="en-US" dirty="0">
                <a:solidFill>
                  <a:srgbClr val="0070C0"/>
                </a:solidFill>
              </a:rPr>
              <a:t>protected</a:t>
            </a:r>
            <a:r>
              <a:rPr lang="en-US" dirty="0"/>
              <a:t> void finalize()</a:t>
            </a:r>
          </a:p>
          <a:p>
            <a:r>
              <a:rPr lang="en-US" dirty="0"/>
              <a:t>{</a:t>
            </a:r>
          </a:p>
          <a:p>
            <a:r>
              <a:rPr lang="en-US" dirty="0">
                <a:solidFill>
                  <a:srgbClr val="C00000"/>
                </a:solidFill>
              </a:rPr>
              <a:t>  System.out.println</a:t>
            </a:r>
            <a:r>
              <a:rPr lang="en-US" dirty="0"/>
              <a:t>(“Trisect”); </a:t>
            </a:r>
          </a:p>
          <a:p>
            <a:r>
              <a:rPr lang="en-US" dirty="0"/>
              <a:t>}</a:t>
            </a:r>
          </a:p>
        </p:txBody>
      </p:sp>
    </p:spTree>
    <p:extLst>
      <p:ext uri="{BB962C8B-B14F-4D97-AF65-F5344CB8AC3E}">
        <p14:creationId xmlns:p14="http://schemas.microsoft.com/office/powerpoint/2010/main" val="95428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94FF-1983-743B-570B-E2B5E36D352B}"/>
              </a:ext>
            </a:extLst>
          </p:cNvPr>
          <p:cNvSpPr>
            <a:spLocks noGrp="1"/>
          </p:cNvSpPr>
          <p:nvPr>
            <p:ph type="title"/>
          </p:nvPr>
        </p:nvSpPr>
        <p:spPr/>
        <p:txBody>
          <a:bodyPr/>
          <a:lstStyle/>
          <a:p>
            <a:r>
              <a:rPr lang="en-US" dirty="0"/>
              <a:t>JAVA THREAD</a:t>
            </a:r>
          </a:p>
        </p:txBody>
      </p:sp>
      <p:sp>
        <p:nvSpPr>
          <p:cNvPr id="3" name="Content Placeholder 2">
            <a:extLst>
              <a:ext uri="{FF2B5EF4-FFF2-40B4-BE49-F238E27FC236}">
                <a16:creationId xmlns:a16="http://schemas.microsoft.com/office/drawing/2014/main" id="{562FABA0-9B60-F34E-C1DD-D4A3C63E5E74}"/>
              </a:ext>
            </a:extLst>
          </p:cNvPr>
          <p:cNvSpPr>
            <a:spLocks noGrp="1"/>
          </p:cNvSpPr>
          <p:nvPr>
            <p:ph idx="1"/>
          </p:nvPr>
        </p:nvSpPr>
        <p:spPr/>
        <p:txBody>
          <a:bodyPr/>
          <a:lstStyle/>
          <a:p>
            <a:endParaRPr lang="en-US" b="0" i="0" dirty="0">
              <a:solidFill>
                <a:srgbClr val="51565E"/>
              </a:solidFill>
              <a:effectLst/>
            </a:endParaRPr>
          </a:p>
          <a:p>
            <a:r>
              <a:rPr lang="en-US" b="0" i="0" dirty="0">
                <a:solidFill>
                  <a:srgbClr val="51565E"/>
                </a:solidFill>
                <a:effectLst/>
              </a:rPr>
              <a:t>A thread in </a:t>
            </a:r>
            <a:r>
              <a:rPr lang="en-US" b="0" i="0" u="none" strike="noStrike" dirty="0">
                <a:solidFill>
                  <a:srgbClr val="1179EF"/>
                </a:solidFill>
                <a:effectLst/>
                <a:hlinkClick r:id="rId2" tooltip="Java"/>
              </a:rPr>
              <a:t>Java</a:t>
            </a:r>
            <a:r>
              <a:rPr lang="en-US" b="0" i="0" dirty="0">
                <a:solidFill>
                  <a:srgbClr val="51565E"/>
                </a:solidFill>
                <a:effectLst/>
              </a:rPr>
              <a:t> is the direction or path that is taken while a program is being executed. </a:t>
            </a:r>
          </a:p>
          <a:p>
            <a:r>
              <a:rPr lang="en-US" b="0" i="0" dirty="0">
                <a:solidFill>
                  <a:srgbClr val="51565E"/>
                </a:solidFill>
                <a:effectLst/>
              </a:rPr>
              <a:t>Generally, all the programs have at least one thread, known as the main thread,</a:t>
            </a:r>
          </a:p>
          <a:p>
            <a:r>
              <a:rPr lang="en-US" b="0" i="0" dirty="0">
                <a:solidFill>
                  <a:srgbClr val="51565E"/>
                </a:solidFill>
                <a:effectLst/>
              </a:rPr>
              <a:t>that is provided by the JVM or </a:t>
            </a:r>
            <a:r>
              <a:rPr lang="en-US" b="0" i="0" u="none" strike="noStrike" dirty="0">
                <a:solidFill>
                  <a:srgbClr val="1179EF"/>
                </a:solidFill>
                <a:effectLst/>
                <a:hlinkClick r:id="rId3" tooltip="Java Virtual Machine"/>
              </a:rPr>
              <a:t>Java Virtual Machine</a:t>
            </a:r>
            <a:r>
              <a:rPr lang="en-US" b="0" i="0" dirty="0">
                <a:solidFill>
                  <a:srgbClr val="51565E"/>
                </a:solidFill>
                <a:effectLst/>
              </a:rPr>
              <a:t> at the starting of the program’s execution. </a:t>
            </a:r>
          </a:p>
          <a:p>
            <a:r>
              <a:rPr lang="en-US" b="0" i="0" dirty="0">
                <a:solidFill>
                  <a:srgbClr val="51565E"/>
                </a:solidFill>
                <a:effectLst/>
              </a:rPr>
              <a:t>At this point, when the main thread is provided, </a:t>
            </a:r>
          </a:p>
          <a:p>
            <a:r>
              <a:rPr lang="en-US" b="0" i="0" dirty="0">
                <a:solidFill>
                  <a:srgbClr val="51565E"/>
                </a:solidFill>
                <a:effectLst/>
              </a:rPr>
              <a:t>the main() method is invoked by the main thread.</a:t>
            </a:r>
            <a:endParaRPr lang="en-US" dirty="0"/>
          </a:p>
        </p:txBody>
      </p:sp>
    </p:spTree>
    <p:extLst>
      <p:ext uri="{BB962C8B-B14F-4D97-AF65-F5344CB8AC3E}">
        <p14:creationId xmlns:p14="http://schemas.microsoft.com/office/powerpoint/2010/main" val="189822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3232-D998-A312-5D52-FCB7276C28E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585979F-A440-DAE2-F85E-3459966850C7}"/>
              </a:ext>
            </a:extLst>
          </p:cNvPr>
          <p:cNvSpPr>
            <a:spLocks noGrp="1"/>
          </p:cNvSpPr>
          <p:nvPr>
            <p:ph idx="1"/>
          </p:nvPr>
        </p:nvSpPr>
        <p:spPr/>
        <p:txBody>
          <a:bodyPr/>
          <a:lstStyle/>
          <a:p>
            <a:r>
              <a:rPr lang="en-US" dirty="0">
                <a:solidFill>
                  <a:srgbClr val="0070C0"/>
                </a:solidFill>
              </a:rPr>
              <a:t>Person</a:t>
            </a:r>
            <a:r>
              <a:rPr lang="en-US" dirty="0"/>
              <a:t> p; // code 1</a:t>
            </a:r>
          </a:p>
          <a:p>
            <a:r>
              <a:rPr lang="en-US" dirty="0">
                <a:solidFill>
                  <a:srgbClr val="C00000"/>
                </a:solidFill>
              </a:rPr>
              <a:t>System.gc</a:t>
            </a:r>
            <a:r>
              <a:rPr lang="en-US" dirty="0"/>
              <a:t>();</a:t>
            </a:r>
          </a:p>
          <a:p>
            <a:r>
              <a:rPr lang="en-US" dirty="0">
                <a:solidFill>
                  <a:srgbClr val="C00000"/>
                </a:solidFill>
              </a:rPr>
              <a:t>System.out.println</a:t>
            </a:r>
            <a:r>
              <a:rPr lang="en-US" dirty="0"/>
              <a:t>(“Hello”);</a:t>
            </a:r>
          </a:p>
          <a:p>
            <a:endParaRPr lang="en-US" dirty="0"/>
          </a:p>
          <a:p>
            <a:r>
              <a:rPr lang="en-US" dirty="0">
                <a:solidFill>
                  <a:srgbClr val="0070C0"/>
                </a:solidFill>
              </a:rPr>
              <a:t>Person</a:t>
            </a:r>
            <a:r>
              <a:rPr lang="en-US" dirty="0"/>
              <a:t> p = </a:t>
            </a:r>
            <a:r>
              <a:rPr lang="en-US" dirty="0">
                <a:solidFill>
                  <a:srgbClr val="0070C0"/>
                </a:solidFill>
              </a:rPr>
              <a:t>new Person</a:t>
            </a:r>
            <a:r>
              <a:rPr lang="en-US" dirty="0"/>
              <a:t>();</a:t>
            </a:r>
          </a:p>
          <a:p>
            <a:r>
              <a:rPr lang="en-US" dirty="0"/>
              <a:t>p=null;                                //code 2</a:t>
            </a:r>
          </a:p>
          <a:p>
            <a:r>
              <a:rPr lang="en-US" dirty="0">
                <a:solidFill>
                  <a:srgbClr val="C00000"/>
                </a:solidFill>
              </a:rPr>
              <a:t>System.gc</a:t>
            </a:r>
            <a:r>
              <a:rPr lang="en-US" dirty="0"/>
              <a:t>();</a:t>
            </a:r>
          </a:p>
          <a:p>
            <a:r>
              <a:rPr lang="en-US" dirty="0">
                <a:solidFill>
                  <a:srgbClr val="C00000"/>
                </a:solidFill>
              </a:rPr>
              <a:t>System.out.println</a:t>
            </a:r>
            <a:r>
              <a:rPr lang="en-US" dirty="0"/>
              <a:t>(“Hello”);</a:t>
            </a:r>
          </a:p>
        </p:txBody>
      </p:sp>
    </p:spTree>
    <p:extLst>
      <p:ext uri="{BB962C8B-B14F-4D97-AF65-F5344CB8AC3E}">
        <p14:creationId xmlns:p14="http://schemas.microsoft.com/office/powerpoint/2010/main" val="388282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080B-4D86-53F5-91C3-C8E18A63A375}"/>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06A0130-11E8-7C99-B379-899967550FB2}"/>
              </a:ext>
            </a:extLst>
          </p:cNvPr>
          <p:cNvSpPr>
            <a:spLocks noGrp="1"/>
          </p:cNvSpPr>
          <p:nvPr>
            <p:ph idx="1"/>
          </p:nvPr>
        </p:nvSpPr>
        <p:spPr/>
        <p:txBody>
          <a:bodyPr/>
          <a:lstStyle/>
          <a:p>
            <a:r>
              <a:rPr lang="en-US" dirty="0">
                <a:solidFill>
                  <a:srgbClr val="FF0000"/>
                </a:solidFill>
              </a:rPr>
              <a:t>Output 1:</a:t>
            </a:r>
          </a:p>
          <a:p>
            <a:r>
              <a:rPr lang="en-US" dirty="0"/>
              <a:t>Hello</a:t>
            </a:r>
          </a:p>
          <a:p>
            <a:r>
              <a:rPr lang="en-US" dirty="0"/>
              <a:t>No initialization, no object in memory nothing to garbage collect.</a:t>
            </a:r>
          </a:p>
          <a:p>
            <a:pPr marL="0" indent="0">
              <a:buNone/>
            </a:pPr>
            <a:endParaRPr lang="en-US" dirty="0"/>
          </a:p>
          <a:p>
            <a:r>
              <a:rPr lang="en-US" dirty="0">
                <a:solidFill>
                  <a:srgbClr val="FF0000"/>
                </a:solidFill>
              </a:rPr>
              <a:t>Output 2:</a:t>
            </a:r>
          </a:p>
          <a:p>
            <a:r>
              <a:rPr lang="en-US" dirty="0"/>
              <a:t>Hello</a:t>
            </a:r>
          </a:p>
          <a:p>
            <a:r>
              <a:rPr lang="en-US" dirty="0"/>
              <a:t>Trisect</a:t>
            </a:r>
          </a:p>
          <a:p>
            <a:r>
              <a:rPr lang="en-US" dirty="0"/>
              <a:t>Dereferenced  object p (by pointing it to null).Hence, finalize method is called. However, finalize executes after it.</a:t>
            </a:r>
          </a:p>
        </p:txBody>
      </p:sp>
    </p:spTree>
    <p:extLst>
      <p:ext uri="{BB962C8B-B14F-4D97-AF65-F5344CB8AC3E}">
        <p14:creationId xmlns:p14="http://schemas.microsoft.com/office/powerpoint/2010/main" val="3595486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3527-7057-79AF-8058-C2FF9996EF97}"/>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B1599FC0-406B-61FB-B418-3D190EEA2174}"/>
              </a:ext>
            </a:extLst>
          </p:cNvPr>
          <p:cNvSpPr>
            <a:spLocks noGrp="1"/>
          </p:cNvSpPr>
          <p:nvPr>
            <p:ph idx="1"/>
          </p:nvPr>
        </p:nvSpPr>
        <p:spPr/>
        <p:txBody>
          <a:bodyPr/>
          <a:lstStyle/>
          <a:p>
            <a:r>
              <a:rPr lang="en-US" b="0" i="0" dirty="0">
                <a:solidFill>
                  <a:srgbClr val="202124"/>
                </a:solidFill>
                <a:effectLst/>
                <a:latin typeface="arial" panose="020B0604020202020204" pitchFamily="34" charset="0"/>
              </a:rPr>
              <a:t>In simple terms, abstraction </a:t>
            </a:r>
            <a:r>
              <a:rPr lang="en-US" b="1" i="0" dirty="0">
                <a:solidFill>
                  <a:srgbClr val="202124"/>
                </a:solidFill>
                <a:effectLst/>
                <a:latin typeface="arial" panose="020B0604020202020204" pitchFamily="34" charset="0"/>
              </a:rPr>
              <a:t>“displays” only the relevant attributes of objects</a:t>
            </a:r>
          </a:p>
          <a:p>
            <a:r>
              <a:rPr lang="en-US" b="1" i="0" dirty="0">
                <a:solidFill>
                  <a:srgbClr val="202124"/>
                </a:solidFill>
                <a:effectLst/>
                <a:latin typeface="arial" panose="020B0604020202020204" pitchFamily="34" charset="0"/>
              </a:rPr>
              <a:t> and “hides” the unnecessary details.</a:t>
            </a:r>
          </a:p>
          <a:p>
            <a:endParaRPr lang="en-US" b="1" i="0" dirty="0">
              <a:solidFill>
                <a:srgbClr val="202124"/>
              </a:solidFill>
              <a:effectLst/>
              <a:latin typeface="arial" panose="020B0604020202020204" pitchFamily="34" charset="0"/>
            </a:endParaRPr>
          </a:p>
          <a:p>
            <a:pPr marL="0" indent="0">
              <a:buNone/>
            </a:pPr>
            <a:r>
              <a:rPr lang="en-US" b="0" i="0" dirty="0">
                <a:solidFill>
                  <a:srgbClr val="202124"/>
                </a:solidFill>
                <a:effectLst/>
                <a:latin typeface="arial" panose="020B0604020202020204" pitchFamily="34" charset="0"/>
              </a:rPr>
              <a:t>. For example,</a:t>
            </a:r>
          </a:p>
          <a:p>
            <a:r>
              <a:rPr lang="en-US" b="0" i="0" dirty="0">
                <a:solidFill>
                  <a:srgbClr val="202124"/>
                </a:solidFill>
                <a:effectLst/>
                <a:latin typeface="arial" panose="020B0604020202020204" pitchFamily="34" charset="0"/>
              </a:rPr>
              <a:t>when we are driving a car, we are only concerned about driving the car like</a:t>
            </a:r>
          </a:p>
          <a:p>
            <a:r>
              <a:rPr lang="en-US" b="0" i="0" dirty="0">
                <a:solidFill>
                  <a:srgbClr val="202124"/>
                </a:solidFill>
                <a:effectLst/>
                <a:latin typeface="arial" panose="020B0604020202020204" pitchFamily="34" charset="0"/>
              </a:rPr>
              <a:t>start/stop the car, accelerate/ break, etc.</a:t>
            </a:r>
            <a:endParaRPr lang="en-US" dirty="0"/>
          </a:p>
        </p:txBody>
      </p:sp>
    </p:spTree>
    <p:extLst>
      <p:ext uri="{BB962C8B-B14F-4D97-AF65-F5344CB8AC3E}">
        <p14:creationId xmlns:p14="http://schemas.microsoft.com/office/powerpoint/2010/main" val="336385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F66B-29B5-7213-2F55-FCDD9C323AAC}"/>
              </a:ext>
            </a:extLst>
          </p:cNvPr>
          <p:cNvSpPr>
            <a:spLocks noGrp="1"/>
          </p:cNvSpPr>
          <p:nvPr>
            <p:ph type="title"/>
          </p:nvPr>
        </p:nvSpPr>
        <p:spPr/>
        <p:txBody>
          <a:bodyPr/>
          <a:lstStyle/>
          <a:p>
            <a:r>
              <a:rPr lang="en-US" dirty="0"/>
              <a:t>NEED OF THE ABSTRACTION</a:t>
            </a:r>
          </a:p>
        </p:txBody>
      </p:sp>
      <p:sp>
        <p:nvSpPr>
          <p:cNvPr id="3" name="Content Placeholder 2">
            <a:extLst>
              <a:ext uri="{FF2B5EF4-FFF2-40B4-BE49-F238E27FC236}">
                <a16:creationId xmlns:a16="http://schemas.microsoft.com/office/drawing/2014/main" id="{8A798163-4056-FE6E-B764-45CA589B6728}"/>
              </a:ext>
            </a:extLst>
          </p:cNvPr>
          <p:cNvSpPr>
            <a:spLocks noGrp="1"/>
          </p:cNvSpPr>
          <p:nvPr>
            <p:ph idx="1"/>
          </p:nvPr>
        </p:nvSpPr>
        <p:spPr/>
        <p:txBody>
          <a:bodyPr/>
          <a:lstStyle/>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main purpose of abstraction is </a:t>
            </a:r>
            <a:r>
              <a:rPr lang="en-US" b="1" i="0" dirty="0">
                <a:solidFill>
                  <a:srgbClr val="202124"/>
                </a:solidFill>
                <a:effectLst/>
                <a:latin typeface="arial" panose="020B0604020202020204" pitchFamily="34" charset="0"/>
              </a:rPr>
              <a:t>hiding the unnecessary details from the</a:t>
            </a:r>
          </a:p>
          <a:p>
            <a:pPr marL="0" indent="0">
              <a:buNone/>
            </a:pPr>
            <a:r>
              <a:rPr lang="en-US" b="1" dirty="0">
                <a:solidFill>
                  <a:srgbClr val="202124"/>
                </a:solidFill>
                <a:latin typeface="arial" panose="020B0604020202020204" pitchFamily="34" charset="0"/>
              </a:rPr>
              <a:t>      </a:t>
            </a:r>
            <a:r>
              <a:rPr lang="en-US" b="1" i="0" dirty="0">
                <a:solidFill>
                  <a:srgbClr val="202124"/>
                </a:solidFill>
                <a:effectLst/>
                <a:latin typeface="arial" panose="020B0604020202020204" pitchFamily="34" charset="0"/>
              </a:rPr>
              <a:t>users</a:t>
            </a:r>
            <a:r>
              <a:rPr lang="en-US" b="0" i="0" dirty="0">
                <a:solidFill>
                  <a:srgbClr val="202124"/>
                </a:solidFill>
                <a:effectLst/>
                <a:latin typeface="arial" panose="020B0604020202020204" pitchFamily="34" charset="0"/>
              </a:rPr>
              <a:t>.</a:t>
            </a:r>
          </a:p>
          <a:p>
            <a:r>
              <a:rPr lang="en-US" b="0" i="0" dirty="0">
                <a:solidFill>
                  <a:srgbClr val="202124"/>
                </a:solidFill>
                <a:effectLst/>
                <a:latin typeface="arial" panose="020B0604020202020204" pitchFamily="34" charset="0"/>
              </a:rPr>
              <a:t> It helps in reducing programming complexity and efforts.</a:t>
            </a:r>
          </a:p>
          <a:p>
            <a:r>
              <a:rPr lang="en-US" b="0" i="0" dirty="0">
                <a:solidFill>
                  <a:srgbClr val="202124"/>
                </a:solidFill>
                <a:effectLst/>
                <a:latin typeface="arial" panose="020B0604020202020204" pitchFamily="34" charset="0"/>
              </a:rPr>
              <a:t>It is one of the most important concepts of OOPs</a:t>
            </a:r>
            <a:endParaRPr lang="en-US" dirty="0"/>
          </a:p>
        </p:txBody>
      </p:sp>
    </p:spTree>
    <p:extLst>
      <p:ext uri="{BB962C8B-B14F-4D97-AF65-F5344CB8AC3E}">
        <p14:creationId xmlns:p14="http://schemas.microsoft.com/office/powerpoint/2010/main" val="2625068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60C4-5D36-5D00-C4C9-89BFB77BEAD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DF42E09-FD7D-D7E5-D199-5A970C73D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142" y="1930400"/>
            <a:ext cx="7381988" cy="4417391"/>
          </a:xfrm>
        </p:spPr>
      </p:pic>
    </p:spTree>
    <p:extLst>
      <p:ext uri="{BB962C8B-B14F-4D97-AF65-F5344CB8AC3E}">
        <p14:creationId xmlns:p14="http://schemas.microsoft.com/office/powerpoint/2010/main" val="256620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E27D-E42B-362F-39A3-B07CD59C62F9}"/>
              </a:ext>
            </a:extLst>
          </p:cNvPr>
          <p:cNvSpPr>
            <a:spLocks noGrp="1"/>
          </p:cNvSpPr>
          <p:nvPr>
            <p:ph type="title"/>
          </p:nvPr>
        </p:nvSpPr>
        <p:spPr/>
        <p:txBody>
          <a:bodyPr/>
          <a:lstStyle/>
          <a:p>
            <a:r>
              <a:rPr lang="en-US" dirty="0"/>
              <a:t>WAYS TO ACHIEVE ABSTRACTION</a:t>
            </a:r>
          </a:p>
        </p:txBody>
      </p:sp>
      <p:sp>
        <p:nvSpPr>
          <p:cNvPr id="3" name="Content Placeholder 2">
            <a:extLst>
              <a:ext uri="{FF2B5EF4-FFF2-40B4-BE49-F238E27FC236}">
                <a16:creationId xmlns:a16="http://schemas.microsoft.com/office/drawing/2014/main" id="{CE9117D8-DE8B-2A2C-2136-35AAC5D069B8}"/>
              </a:ext>
            </a:extLst>
          </p:cNvPr>
          <p:cNvSpPr>
            <a:spLocks noGrp="1"/>
          </p:cNvSpPr>
          <p:nvPr>
            <p:ph idx="1"/>
          </p:nvPr>
        </p:nvSpPr>
        <p:spPr/>
        <p:txBody>
          <a:bodyPr/>
          <a:lstStyle/>
          <a:p>
            <a:r>
              <a:rPr lang="en-US" dirty="0"/>
              <a:t>There are the two ways to achieve abstraction:</a:t>
            </a:r>
          </a:p>
          <a:p>
            <a:endParaRPr lang="en-US" dirty="0"/>
          </a:p>
          <a:p>
            <a:r>
              <a:rPr lang="en-US" dirty="0"/>
              <a:t>Abstract class</a:t>
            </a:r>
          </a:p>
          <a:p>
            <a:endParaRPr lang="en-US" dirty="0"/>
          </a:p>
          <a:p>
            <a:r>
              <a:rPr lang="en-US" dirty="0"/>
              <a:t>Interface</a:t>
            </a:r>
          </a:p>
        </p:txBody>
      </p:sp>
    </p:spTree>
    <p:extLst>
      <p:ext uri="{BB962C8B-B14F-4D97-AF65-F5344CB8AC3E}">
        <p14:creationId xmlns:p14="http://schemas.microsoft.com/office/powerpoint/2010/main" val="63794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3FE1-11F7-7DFC-B5EC-E6ABA0417FFC}"/>
              </a:ext>
            </a:extLst>
          </p:cNvPr>
          <p:cNvSpPr>
            <a:spLocks noGrp="1"/>
          </p:cNvSpPr>
          <p:nvPr>
            <p:ph type="title"/>
          </p:nvPr>
        </p:nvSpPr>
        <p:spPr/>
        <p:txBody>
          <a:bodyPr/>
          <a:lstStyle/>
          <a:p>
            <a:r>
              <a:rPr lang="en-US" dirty="0"/>
              <a:t>ABSTRACT CLASS</a:t>
            </a:r>
          </a:p>
        </p:txBody>
      </p:sp>
      <p:pic>
        <p:nvPicPr>
          <p:cNvPr id="1026" name="Picture 2" descr="Rules for Java Abstract class">
            <a:extLst>
              <a:ext uri="{FF2B5EF4-FFF2-40B4-BE49-F238E27FC236}">
                <a16:creationId xmlns:a16="http://schemas.microsoft.com/office/drawing/2014/main" id="{31B4A86C-0551-5214-9A27-4098B90226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878" y="1404730"/>
            <a:ext cx="8017565" cy="507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40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2387-4039-DFCF-6938-B90352750D64}"/>
              </a:ext>
            </a:extLst>
          </p:cNvPr>
          <p:cNvSpPr>
            <a:spLocks noGrp="1"/>
          </p:cNvSpPr>
          <p:nvPr>
            <p:ph type="title"/>
          </p:nvPr>
        </p:nvSpPr>
        <p:spPr/>
        <p:txBody>
          <a:bodyPr/>
          <a:lstStyle/>
          <a:p>
            <a:r>
              <a:rPr lang="en-US" dirty="0"/>
              <a:t>SYNTAX OF THE ABSTRACT CLASS</a:t>
            </a:r>
          </a:p>
        </p:txBody>
      </p:sp>
      <p:sp>
        <p:nvSpPr>
          <p:cNvPr id="3" name="Content Placeholder 2">
            <a:extLst>
              <a:ext uri="{FF2B5EF4-FFF2-40B4-BE49-F238E27FC236}">
                <a16:creationId xmlns:a16="http://schemas.microsoft.com/office/drawing/2014/main" id="{D37D02C5-AA4B-B11E-78B5-87D508C924DA}"/>
              </a:ext>
            </a:extLst>
          </p:cNvPr>
          <p:cNvSpPr>
            <a:spLocks noGrp="1"/>
          </p:cNvSpPr>
          <p:nvPr>
            <p:ph idx="1"/>
          </p:nvPr>
        </p:nvSpPr>
        <p:spPr/>
        <p:txBody>
          <a:bodyPr/>
          <a:lstStyle/>
          <a:p>
            <a:r>
              <a:rPr lang="en-US" b="0" i="0" dirty="0">
                <a:solidFill>
                  <a:srgbClr val="51565E"/>
                </a:solidFill>
                <a:effectLst/>
                <a:latin typeface="Roboto" panose="02000000000000000000" pitchFamily="2" charset="0"/>
              </a:rPr>
              <a:t>//Syntax:</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&lt;Access Modifier&gt; abstract class &lt;Class_name&gt; {</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//Data_Members;</a:t>
            </a:r>
          </a:p>
          <a:p>
            <a:r>
              <a:rPr lang="en-US" b="0" i="0" dirty="0">
                <a:solidFill>
                  <a:srgbClr val="51565E"/>
                </a:solidFill>
                <a:effectLst/>
                <a:latin typeface="Roboto" panose="02000000000000000000" pitchFamily="2" charset="0"/>
              </a:rPr>
              <a:t>//Statements;</a:t>
            </a:r>
          </a:p>
          <a:p>
            <a:r>
              <a:rPr lang="en-US" b="0" i="0" dirty="0">
                <a:solidFill>
                  <a:srgbClr val="51565E"/>
                </a:solidFill>
                <a:effectLst/>
                <a:latin typeface="Roboto" panose="02000000000000000000" pitchFamily="2" charset="0"/>
              </a:rPr>
              <a:t>//Methods;</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a:t>
            </a:r>
          </a:p>
          <a:p>
            <a:endParaRPr lang="en-US" b="0" i="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642178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E460-F5D5-78F4-745E-68DDD29B817A}"/>
              </a:ext>
            </a:extLst>
          </p:cNvPr>
          <p:cNvSpPr>
            <a:spLocks noGrp="1"/>
          </p:cNvSpPr>
          <p:nvPr>
            <p:ph type="title"/>
          </p:nvPr>
        </p:nvSpPr>
        <p:spPr/>
        <p:txBody>
          <a:bodyPr/>
          <a:lstStyle/>
          <a:p>
            <a:r>
              <a:rPr lang="en-US" dirty="0"/>
              <a:t>ACTIVITY-3</a:t>
            </a:r>
          </a:p>
        </p:txBody>
      </p:sp>
      <p:sp>
        <p:nvSpPr>
          <p:cNvPr id="3" name="Content Placeholder 2">
            <a:extLst>
              <a:ext uri="{FF2B5EF4-FFF2-40B4-BE49-F238E27FC236}">
                <a16:creationId xmlns:a16="http://schemas.microsoft.com/office/drawing/2014/main" id="{78DC5CEA-ED08-BDE4-4F5E-95379FFBF52D}"/>
              </a:ext>
            </a:extLst>
          </p:cNvPr>
          <p:cNvSpPr>
            <a:spLocks noGrp="1"/>
          </p:cNvSpPr>
          <p:nvPr>
            <p:ph idx="1"/>
          </p:nvPr>
        </p:nvSpPr>
        <p:spPr>
          <a:xfrm>
            <a:off x="677334" y="1431235"/>
            <a:ext cx="8596668" cy="4610127"/>
          </a:xfrm>
        </p:spPr>
        <p:txBody>
          <a:bodyPr>
            <a:noAutofit/>
          </a:bodyPr>
          <a:lstStyle/>
          <a:p>
            <a:pPr marL="0" indent="0" algn="just">
              <a:buNone/>
            </a:pPr>
            <a:r>
              <a:rPr lang="en-US" b="1" dirty="0">
                <a:solidFill>
                  <a:srgbClr val="006699"/>
                </a:solidFill>
              </a:rPr>
              <a:t>      </a:t>
            </a:r>
            <a:r>
              <a:rPr lang="en-US" b="1" i="0" dirty="0">
                <a:solidFill>
                  <a:srgbClr val="006699"/>
                </a:solidFill>
                <a:effectLst/>
              </a:rPr>
              <a:t>abstract</a:t>
            </a:r>
            <a:r>
              <a:rPr lang="en-US" b="0" i="0" dirty="0">
                <a:solidFill>
                  <a:srgbClr val="000000"/>
                </a:solidFill>
                <a:effectLst/>
              </a:rPr>
              <a:t> </a:t>
            </a:r>
            <a:r>
              <a:rPr lang="en-US" b="1" i="0" dirty="0">
                <a:solidFill>
                  <a:srgbClr val="006699"/>
                </a:solidFill>
                <a:effectLst/>
              </a:rPr>
              <a:t>class</a:t>
            </a:r>
            <a:r>
              <a:rPr lang="en-US" b="0" i="0" dirty="0">
                <a:solidFill>
                  <a:srgbClr val="000000"/>
                </a:solidFill>
                <a:effectLst/>
              </a:rPr>
              <a:t> Bike{  </a:t>
            </a:r>
          </a:p>
          <a:p>
            <a:pPr algn="just">
              <a:buFont typeface="+mj-lt"/>
              <a:buAutoNum type="arabicPeriod"/>
            </a:pPr>
            <a:r>
              <a:rPr lang="en-US" b="0" i="0" dirty="0">
                <a:solidFill>
                  <a:srgbClr val="000000"/>
                </a:solidFill>
                <a:effectLst/>
              </a:rPr>
              <a:t>  </a:t>
            </a:r>
            <a:r>
              <a:rPr lang="en-US" b="1" i="0" dirty="0">
                <a:solidFill>
                  <a:srgbClr val="006699"/>
                </a:solidFill>
                <a:effectLst/>
              </a:rPr>
              <a:t>abstract</a:t>
            </a:r>
            <a:r>
              <a:rPr lang="en-US" b="0" i="0" dirty="0">
                <a:solidFill>
                  <a:srgbClr val="000000"/>
                </a:solidFill>
                <a:effectLst/>
              </a:rPr>
              <a:t> </a:t>
            </a:r>
            <a:r>
              <a:rPr lang="en-US" b="1" i="0" dirty="0">
                <a:solidFill>
                  <a:srgbClr val="006699"/>
                </a:solidFill>
                <a:effectLst/>
              </a:rPr>
              <a:t>void</a:t>
            </a:r>
            <a:r>
              <a:rPr lang="en-US" b="0" i="0" dirty="0">
                <a:solidFill>
                  <a:srgbClr val="000000"/>
                </a:solidFill>
                <a:effectLst/>
              </a:rPr>
              <a:t> run();  </a:t>
            </a:r>
          </a:p>
          <a:p>
            <a:pPr algn="just">
              <a:buFont typeface="+mj-lt"/>
              <a:buAutoNum type="arabicPeriod"/>
            </a:pPr>
            <a:r>
              <a:rPr lang="en-US" b="0" i="0" dirty="0">
                <a:solidFill>
                  <a:srgbClr val="000000"/>
                </a:solidFill>
                <a:effectLst/>
              </a:rPr>
              <a:t>}  </a:t>
            </a:r>
          </a:p>
          <a:p>
            <a:pPr algn="just">
              <a:buFont typeface="+mj-lt"/>
              <a:buAutoNum type="arabicPeriod"/>
            </a:pPr>
            <a:r>
              <a:rPr lang="en-US" b="1" i="0" dirty="0">
                <a:solidFill>
                  <a:srgbClr val="006699"/>
                </a:solidFill>
                <a:effectLst/>
              </a:rPr>
              <a:t>class</a:t>
            </a:r>
            <a:r>
              <a:rPr lang="en-US" b="0" i="0" dirty="0">
                <a:solidFill>
                  <a:srgbClr val="000000"/>
                </a:solidFill>
                <a:effectLst/>
              </a:rPr>
              <a:t> Honda4 </a:t>
            </a:r>
            <a:r>
              <a:rPr lang="en-US" b="1" i="0" dirty="0">
                <a:solidFill>
                  <a:srgbClr val="006699"/>
                </a:solidFill>
                <a:effectLst/>
              </a:rPr>
              <a:t>extends</a:t>
            </a:r>
            <a:r>
              <a:rPr lang="en-US" b="0" i="0" dirty="0">
                <a:solidFill>
                  <a:srgbClr val="000000"/>
                </a:solidFill>
                <a:effectLst/>
              </a:rPr>
              <a:t> Bike{  </a:t>
            </a:r>
          </a:p>
          <a:p>
            <a:pPr algn="just">
              <a:buFont typeface="+mj-lt"/>
              <a:buAutoNum type="arabicPeriod"/>
            </a:pPr>
            <a:r>
              <a:rPr lang="en-US" b="1" i="0" dirty="0">
                <a:solidFill>
                  <a:srgbClr val="006699"/>
                </a:solidFill>
                <a:effectLst/>
              </a:rPr>
              <a:t>void</a:t>
            </a:r>
            <a:r>
              <a:rPr lang="en-US" b="0" i="0" dirty="0">
                <a:solidFill>
                  <a:srgbClr val="000000"/>
                </a:solidFill>
                <a:effectLst/>
              </a:rPr>
              <a:t> run()</a:t>
            </a:r>
          </a:p>
          <a:p>
            <a:pPr algn="just">
              <a:buFont typeface="+mj-lt"/>
              <a:buAutoNum type="arabicPeriod"/>
            </a:pPr>
            <a:r>
              <a:rPr lang="en-US" b="0" i="0" dirty="0">
                <a:solidFill>
                  <a:srgbClr val="000000"/>
                </a:solidFill>
                <a:effectLst/>
              </a:rPr>
              <a:t>{</a:t>
            </a:r>
          </a:p>
          <a:p>
            <a:pPr algn="just">
              <a:buFont typeface="+mj-lt"/>
              <a:buAutoNum type="arabicPeriod"/>
            </a:pPr>
            <a:r>
              <a:rPr lang="en-US" b="0" i="0" dirty="0">
                <a:solidFill>
                  <a:srgbClr val="000000"/>
                </a:solidFill>
                <a:effectLst/>
              </a:rPr>
              <a:t>System.out.println(</a:t>
            </a:r>
            <a:r>
              <a:rPr lang="en-US" b="0" i="0" dirty="0">
                <a:solidFill>
                  <a:srgbClr val="0000FF"/>
                </a:solidFill>
                <a:effectLst/>
              </a:rPr>
              <a:t>"running safely"</a:t>
            </a:r>
            <a:r>
              <a:rPr lang="en-US" b="0" i="0" dirty="0">
                <a:solidFill>
                  <a:srgbClr val="000000"/>
                </a:solidFill>
                <a:effectLst/>
              </a:rPr>
              <a:t>);</a:t>
            </a:r>
          </a:p>
          <a:p>
            <a:pPr algn="just">
              <a:buFont typeface="+mj-lt"/>
              <a:buAutoNum type="arabicPeriod"/>
            </a:pPr>
            <a:r>
              <a:rPr lang="en-US" b="0" i="0" dirty="0">
                <a:solidFill>
                  <a:srgbClr val="000000"/>
                </a:solidFill>
                <a:effectLst/>
              </a:rPr>
              <a:t>}  </a:t>
            </a:r>
          </a:p>
          <a:p>
            <a:pPr algn="just">
              <a:buFont typeface="+mj-lt"/>
              <a:buAutoNum type="arabicPeriod"/>
            </a:pPr>
            <a:r>
              <a:rPr lang="en-US" b="1" i="0" dirty="0">
                <a:solidFill>
                  <a:srgbClr val="006699"/>
                </a:solidFill>
                <a:effectLst/>
              </a:rPr>
              <a:t>public</a:t>
            </a:r>
            <a:r>
              <a:rPr lang="en-US" b="0" i="0" dirty="0">
                <a:solidFill>
                  <a:srgbClr val="000000"/>
                </a:solidFill>
                <a:effectLst/>
              </a:rPr>
              <a:t> </a:t>
            </a:r>
            <a:r>
              <a:rPr lang="en-US" b="1" i="0" dirty="0">
                <a:solidFill>
                  <a:srgbClr val="006699"/>
                </a:solidFill>
                <a:effectLst/>
              </a:rPr>
              <a:t>static</a:t>
            </a:r>
            <a:r>
              <a:rPr lang="en-US" b="0" i="0" dirty="0">
                <a:solidFill>
                  <a:srgbClr val="000000"/>
                </a:solidFill>
                <a:effectLst/>
              </a:rPr>
              <a:t> </a:t>
            </a:r>
            <a:r>
              <a:rPr lang="en-US" b="1" i="0" dirty="0">
                <a:solidFill>
                  <a:srgbClr val="006699"/>
                </a:solidFill>
                <a:effectLst/>
              </a:rPr>
              <a:t>void</a:t>
            </a:r>
            <a:r>
              <a:rPr lang="en-US" b="0" i="0" dirty="0">
                <a:solidFill>
                  <a:srgbClr val="000000"/>
                </a:solidFill>
                <a:effectLst/>
              </a:rPr>
              <a:t> main(String args[]){  </a:t>
            </a:r>
          </a:p>
          <a:p>
            <a:pPr algn="just">
              <a:buFont typeface="+mj-lt"/>
              <a:buAutoNum type="arabicPeriod"/>
            </a:pPr>
            <a:r>
              <a:rPr lang="en-US" b="0" i="0" dirty="0">
                <a:solidFill>
                  <a:srgbClr val="000000"/>
                </a:solidFill>
                <a:effectLst/>
              </a:rPr>
              <a:t> Bike obj = </a:t>
            </a:r>
            <a:r>
              <a:rPr lang="en-US" b="1" i="0" dirty="0">
                <a:solidFill>
                  <a:srgbClr val="006699"/>
                </a:solidFill>
                <a:effectLst/>
              </a:rPr>
              <a:t>new</a:t>
            </a:r>
            <a:r>
              <a:rPr lang="en-US" b="0" i="0" dirty="0">
                <a:solidFill>
                  <a:srgbClr val="000000"/>
                </a:solidFill>
                <a:effectLst/>
              </a:rPr>
              <a:t> Honda4();  </a:t>
            </a:r>
          </a:p>
          <a:p>
            <a:pPr algn="just">
              <a:buFont typeface="+mj-lt"/>
              <a:buAutoNum type="arabicPeriod"/>
            </a:pPr>
            <a:r>
              <a:rPr lang="en-US" b="0" i="0" dirty="0">
                <a:solidFill>
                  <a:srgbClr val="000000"/>
                </a:solidFill>
                <a:effectLst/>
              </a:rPr>
              <a:t> </a:t>
            </a:r>
            <a:r>
              <a:rPr lang="en-US" b="0" i="0" dirty="0" err="1">
                <a:solidFill>
                  <a:srgbClr val="000000"/>
                </a:solidFill>
                <a:effectLst/>
              </a:rPr>
              <a:t>obj.run</a:t>
            </a:r>
            <a:r>
              <a:rPr lang="en-US" b="0" i="0" dirty="0">
                <a:solidFill>
                  <a:srgbClr val="000000"/>
                </a:solidFill>
                <a:effectLst/>
              </a:rPr>
              <a:t>();  </a:t>
            </a:r>
          </a:p>
          <a:p>
            <a:pPr algn="just">
              <a:buFont typeface="+mj-lt"/>
              <a:buAutoNum type="arabicPeriod"/>
            </a:pPr>
            <a:r>
              <a:rPr lang="en-US" b="0" i="0" dirty="0">
                <a:solidFill>
                  <a:srgbClr val="000000"/>
                </a:solidFill>
                <a:effectLst/>
              </a:rPr>
              <a:t>}  </a:t>
            </a:r>
          </a:p>
          <a:p>
            <a:pPr algn="just">
              <a:buFont typeface="+mj-lt"/>
              <a:buAutoNum type="arabicPeriod"/>
            </a:pPr>
            <a:r>
              <a:rPr lang="en-US" b="0" i="0" dirty="0">
                <a:solidFill>
                  <a:srgbClr val="000000"/>
                </a:solidFill>
                <a:effectLst/>
              </a:rPr>
              <a:t>}  </a:t>
            </a:r>
          </a:p>
          <a:p>
            <a:endParaRPr lang="en-US" dirty="0"/>
          </a:p>
        </p:txBody>
      </p:sp>
    </p:spTree>
    <p:extLst>
      <p:ext uri="{BB962C8B-B14F-4D97-AF65-F5344CB8AC3E}">
        <p14:creationId xmlns:p14="http://schemas.microsoft.com/office/powerpoint/2010/main" val="354876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4C2D-F6DA-9000-035D-6B251D32528A}"/>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328166D-DD82-4BA5-B19C-AF4632CC85C7}"/>
              </a:ext>
            </a:extLst>
          </p:cNvPr>
          <p:cNvSpPr>
            <a:spLocks noGrp="1"/>
          </p:cNvSpPr>
          <p:nvPr>
            <p:ph idx="1"/>
          </p:nvPr>
        </p:nvSpPr>
        <p:spPr/>
        <p:txBody>
          <a:bodyPr/>
          <a:lstStyle/>
          <a:p>
            <a:r>
              <a:rPr lang="en-US" dirty="0"/>
              <a:t>Running safely</a:t>
            </a:r>
          </a:p>
        </p:txBody>
      </p:sp>
    </p:spTree>
    <p:extLst>
      <p:ext uri="{BB962C8B-B14F-4D97-AF65-F5344CB8AC3E}">
        <p14:creationId xmlns:p14="http://schemas.microsoft.com/office/powerpoint/2010/main" val="247080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2FCF-ED5F-2B11-457E-61EA52EB8A1B}"/>
              </a:ext>
            </a:extLst>
          </p:cNvPr>
          <p:cNvSpPr>
            <a:spLocks noGrp="1"/>
          </p:cNvSpPr>
          <p:nvPr>
            <p:ph type="title"/>
          </p:nvPr>
        </p:nvSpPr>
        <p:spPr/>
        <p:txBody>
          <a:bodyPr/>
          <a:lstStyle/>
          <a:p>
            <a:r>
              <a:rPr lang="en-US" b="0" i="0" dirty="0">
                <a:solidFill>
                  <a:schemeClr val="accent2">
                    <a:lumMod val="60000"/>
                    <a:lumOff val="40000"/>
                  </a:schemeClr>
                </a:solidFill>
                <a:effectLst/>
                <a:latin typeface="Roboto" panose="02000000000000000000" pitchFamily="2" charset="0"/>
              </a:rPr>
              <a:t>A thread in Java can be created in the following two ways:</a:t>
            </a: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ACF269AD-6A6F-0CE4-5A33-D5237FBD23D7}"/>
              </a:ext>
            </a:extLst>
          </p:cNvPr>
          <p:cNvSpPr>
            <a:spLocks noGrp="1"/>
          </p:cNvSpPr>
          <p:nvPr>
            <p:ph idx="1"/>
          </p:nvPr>
        </p:nvSpPr>
        <p:spPr/>
        <p:txBody>
          <a:bodyPr/>
          <a:lstStyle/>
          <a:p>
            <a:endParaRPr lang="en-US" b="0" i="0" dirty="0">
              <a:solidFill>
                <a:srgbClr val="272C37"/>
              </a:solidFill>
              <a:effectLst/>
              <a:latin typeface="Roboto" panose="02000000000000000000" pitchFamily="2" charset="0"/>
            </a:endParaRPr>
          </a:p>
          <a:p>
            <a:r>
              <a:rPr lang="en-US" b="0" i="0" dirty="0">
                <a:solidFill>
                  <a:srgbClr val="272C37"/>
                </a:solidFill>
                <a:effectLst/>
                <a:latin typeface="Roboto" panose="02000000000000000000" pitchFamily="2" charset="0"/>
              </a:rPr>
              <a:t>Extending java.lang. Thread class</a:t>
            </a:r>
          </a:p>
          <a:p>
            <a:endParaRPr lang="en-US" b="0" i="0" dirty="0">
              <a:solidFill>
                <a:srgbClr val="272C37"/>
              </a:solidFill>
              <a:effectLst/>
              <a:latin typeface="Roboto" panose="02000000000000000000" pitchFamily="2" charset="0"/>
            </a:endParaRPr>
          </a:p>
          <a:p>
            <a:r>
              <a:rPr lang="en-US" b="0" i="0" dirty="0">
                <a:solidFill>
                  <a:srgbClr val="272C37"/>
                </a:solidFill>
                <a:effectLst/>
                <a:latin typeface="Roboto" panose="02000000000000000000" pitchFamily="2" charset="0"/>
              </a:rPr>
              <a:t>Implementing Runnable interface</a:t>
            </a:r>
          </a:p>
          <a:p>
            <a:endParaRPr lang="en-US" dirty="0"/>
          </a:p>
        </p:txBody>
      </p:sp>
    </p:spTree>
    <p:extLst>
      <p:ext uri="{BB962C8B-B14F-4D97-AF65-F5344CB8AC3E}">
        <p14:creationId xmlns:p14="http://schemas.microsoft.com/office/powerpoint/2010/main" val="3876117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11C3-87F2-9F80-067E-CC2340CA4717}"/>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D219432C-A28D-3F71-156C-DE2F88ED8DC8}"/>
              </a:ext>
            </a:extLst>
          </p:cNvPr>
          <p:cNvSpPr>
            <a:spLocks noGrp="1"/>
          </p:cNvSpPr>
          <p:nvPr>
            <p:ph idx="1"/>
          </p:nvPr>
        </p:nvSpPr>
        <p:spPr/>
        <p:txBody>
          <a:bodyPr/>
          <a:lstStyle/>
          <a:p>
            <a:endParaRPr lang="en-US" dirty="0">
              <a:solidFill>
                <a:srgbClr val="273239"/>
              </a:solidFill>
              <a:latin typeface="urw-din"/>
            </a:endParaRPr>
          </a:p>
          <a:p>
            <a:r>
              <a:rPr lang="en-US" b="0" i="0" dirty="0">
                <a:solidFill>
                  <a:srgbClr val="273239"/>
                </a:solidFill>
                <a:effectLst/>
                <a:latin typeface="urw-din"/>
              </a:rPr>
              <a:t>In Java, an interface is a reference type similar to a class that can contain only</a:t>
            </a:r>
          </a:p>
          <a:p>
            <a:r>
              <a:rPr lang="en-US" b="0" i="0" dirty="0">
                <a:solidFill>
                  <a:srgbClr val="273239"/>
                </a:solidFill>
                <a:effectLst/>
                <a:latin typeface="urw-din"/>
              </a:rPr>
              <a:t>constants, the method signatures, default methods, and static methods,</a:t>
            </a:r>
          </a:p>
          <a:p>
            <a:r>
              <a:rPr lang="en-US" b="0" i="0" dirty="0">
                <a:solidFill>
                  <a:srgbClr val="273239"/>
                </a:solidFill>
                <a:effectLst/>
                <a:latin typeface="urw-din"/>
              </a:rPr>
              <a:t> and Its Nested types. </a:t>
            </a:r>
          </a:p>
          <a:p>
            <a:r>
              <a:rPr lang="en-US" b="0" i="0" dirty="0">
                <a:solidFill>
                  <a:srgbClr val="273239"/>
                </a:solidFill>
                <a:effectLst/>
                <a:latin typeface="urw-din"/>
              </a:rPr>
              <a:t>In interfaces, method bodies exist only for default methods and static methods.</a:t>
            </a:r>
            <a:endParaRPr lang="en-US" dirty="0"/>
          </a:p>
        </p:txBody>
      </p:sp>
    </p:spTree>
    <p:extLst>
      <p:ext uri="{BB962C8B-B14F-4D97-AF65-F5344CB8AC3E}">
        <p14:creationId xmlns:p14="http://schemas.microsoft.com/office/powerpoint/2010/main" val="1328026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8102-6EF3-FFA7-8E9B-0B0445D9A672}"/>
              </a:ext>
            </a:extLst>
          </p:cNvPr>
          <p:cNvSpPr>
            <a:spLocks noGrp="1"/>
          </p:cNvSpPr>
          <p:nvPr>
            <p:ph type="title"/>
          </p:nvPr>
        </p:nvSpPr>
        <p:spPr/>
        <p:txBody>
          <a:bodyPr/>
          <a:lstStyle/>
          <a:p>
            <a:r>
              <a:rPr lang="en-US" dirty="0"/>
              <a:t>INTERFACE EXAMPLE IN REAL LIFE</a:t>
            </a:r>
          </a:p>
        </p:txBody>
      </p:sp>
      <p:pic>
        <p:nvPicPr>
          <p:cNvPr id="2050" name="Picture 2" descr="Use of Interface in Java with realtime example">
            <a:extLst>
              <a:ext uri="{FF2B5EF4-FFF2-40B4-BE49-F238E27FC236}">
                <a16:creationId xmlns:a16="http://schemas.microsoft.com/office/drawing/2014/main" id="{16FD12A9-58C3-5A4D-C53B-81F12149E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7" y="1645512"/>
            <a:ext cx="7354956" cy="435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25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128C-BDA7-E3DB-8001-390E45B16EE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9240F19B-5179-C944-3553-AF143BD1C4E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interface { </a:t>
            </a:r>
          </a:p>
          <a:p>
            <a:r>
              <a:rPr lang="en-US" b="1" i="0" dirty="0">
                <a:solidFill>
                  <a:srgbClr val="202124"/>
                </a:solidFill>
                <a:effectLst/>
                <a:latin typeface="arial" panose="020B0604020202020204" pitchFamily="34" charset="0"/>
              </a:rPr>
              <a:t>// declare constant fields </a:t>
            </a:r>
          </a:p>
          <a:p>
            <a:r>
              <a:rPr lang="en-US" b="1" i="0" dirty="0">
                <a:solidFill>
                  <a:srgbClr val="202124"/>
                </a:solidFill>
                <a:effectLst/>
                <a:latin typeface="arial" panose="020B0604020202020204" pitchFamily="34" charset="0"/>
              </a:rPr>
              <a:t>// declare methods that abstract </a:t>
            </a:r>
          </a:p>
          <a:p>
            <a:r>
              <a:rPr lang="en-US" b="1" i="0" dirty="0">
                <a:solidFill>
                  <a:srgbClr val="202124"/>
                </a:solidFill>
                <a:effectLst/>
                <a:latin typeface="arial" panose="020B0604020202020204" pitchFamily="34" charset="0"/>
              </a:rPr>
              <a:t>// by default.</a:t>
            </a:r>
          </a:p>
          <a:p>
            <a:r>
              <a:rPr lang="en-US" b="1" i="0" dirty="0">
                <a:solidFill>
                  <a:srgbClr val="202124"/>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58209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0CF7-5277-535E-D20A-609EC49BA377}"/>
              </a:ext>
            </a:extLst>
          </p:cNvPr>
          <p:cNvSpPr>
            <a:spLocks noGrp="1"/>
          </p:cNvSpPr>
          <p:nvPr>
            <p:ph type="title"/>
          </p:nvPr>
        </p:nvSpPr>
        <p:spPr/>
        <p:txBody>
          <a:bodyPr/>
          <a:lstStyle/>
          <a:p>
            <a:r>
              <a:rPr lang="en-US" dirty="0"/>
              <a:t>ACTIVITY -4</a:t>
            </a:r>
          </a:p>
        </p:txBody>
      </p:sp>
      <p:sp>
        <p:nvSpPr>
          <p:cNvPr id="4" name="Rectangle 2">
            <a:extLst>
              <a:ext uri="{FF2B5EF4-FFF2-40B4-BE49-F238E27FC236}">
                <a16:creationId xmlns:a16="http://schemas.microsoft.com/office/drawing/2014/main" id="{7B58389F-BB3B-5C88-F63F-5A7698946EE1}"/>
              </a:ext>
            </a:extLst>
          </p:cNvPr>
          <p:cNvSpPr>
            <a:spLocks noGrp="1" noChangeArrowheads="1"/>
          </p:cNvSpPr>
          <p:nvPr>
            <p:ph idx="1"/>
          </p:nvPr>
        </p:nvSpPr>
        <p:spPr bwMode="auto">
          <a:xfrm>
            <a:off x="677334" y="2206027"/>
            <a:ext cx="710169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n-lt"/>
              </a:rPr>
              <a:t>interface</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car</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void</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display();</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n-lt"/>
              </a:rPr>
              <a:t>class</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model </a:t>
            </a:r>
            <a:r>
              <a:rPr kumimoji="0" lang="en-US" altLang="en-US" sz="1400" b="1" i="0" u="none" strike="noStrike" cap="none" normalizeH="0" baseline="0" dirty="0">
                <a:ln>
                  <a:noFill/>
                </a:ln>
                <a:solidFill>
                  <a:srgbClr val="006699"/>
                </a:solidFill>
                <a:effectLst/>
                <a:latin typeface="+mn-lt"/>
              </a:rPr>
              <a:t>implements</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car</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public</a:t>
            </a: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void</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display()</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System.out.println(</a:t>
            </a:r>
            <a:r>
              <a:rPr kumimoji="0" lang="en-US" altLang="en-US" sz="1400" b="0" i="0" u="none" strike="noStrike" cap="none" normalizeH="0" baseline="0" dirty="0">
                <a:ln>
                  <a:noFill/>
                </a:ln>
                <a:solidFill>
                  <a:srgbClr val="0000FF"/>
                </a:solidFill>
                <a:effectLst/>
                <a:latin typeface="+mn-lt"/>
              </a:rPr>
              <a:t>"</a:t>
            </a:r>
            <a:r>
              <a:rPr kumimoji="0" lang="en-US" altLang="en-US" sz="1400" b="0" i="0" u="none" strike="noStrike" cap="none" normalizeH="0" baseline="0" dirty="0" err="1">
                <a:ln>
                  <a:noFill/>
                </a:ln>
                <a:solidFill>
                  <a:srgbClr val="0000FF"/>
                </a:solidFill>
                <a:effectLst/>
                <a:latin typeface="+mn-lt"/>
              </a:rPr>
              <a:t>im</a:t>
            </a:r>
            <a:r>
              <a:rPr kumimoji="0" lang="en-US" altLang="en-US" sz="1400" b="0" i="0" u="none" strike="noStrike" cap="none" normalizeH="0" baseline="0" dirty="0">
                <a:ln>
                  <a:noFill/>
                </a:ln>
                <a:solidFill>
                  <a:srgbClr val="0000FF"/>
                </a:solidFill>
                <a:effectLst/>
                <a:latin typeface="+mn-lt"/>
              </a:rPr>
              <a:t> a Car"</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8200"/>
                </a:solidFill>
                <a:effectLst/>
                <a:latin typeface="+mn-lt"/>
              </a:rPr>
              <a:t>// the code output will print "</a:t>
            </a:r>
            <a:r>
              <a:rPr kumimoji="0" lang="en-US" altLang="en-US" sz="1400" b="0" i="0" u="none" strike="noStrike" cap="none" normalizeH="0" baseline="0" dirty="0" err="1">
                <a:ln>
                  <a:noFill/>
                </a:ln>
                <a:solidFill>
                  <a:srgbClr val="008200"/>
                </a:solidFill>
                <a:effectLst/>
                <a:latin typeface="+mn-lt"/>
              </a:rPr>
              <a:t>im</a:t>
            </a:r>
            <a:r>
              <a:rPr kumimoji="0" lang="en-US" altLang="en-US" sz="1400" b="0" i="0" u="none" strike="noStrike" cap="none" normalizeH="0" baseline="0" dirty="0">
                <a:ln>
                  <a:noFill/>
                </a:ln>
                <a:solidFill>
                  <a:srgbClr val="008200"/>
                </a:solidFill>
                <a:effectLst/>
                <a:latin typeface="+mn-lt"/>
              </a:rPr>
              <a:t> a car"</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public</a:t>
            </a: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static</a:t>
            </a:r>
            <a:r>
              <a:rPr kumimoji="0" lang="en-US" altLang="en-US" sz="1400" b="0" i="0" u="none" strike="noStrike" cap="none" normalizeH="0" baseline="0" dirty="0">
                <a:ln>
                  <a:noFill/>
                </a:ln>
                <a:solidFill>
                  <a:srgbClr val="273239"/>
                </a:solidFill>
                <a:effectLst/>
                <a:latin typeface="+mn-lt"/>
              </a:rPr>
              <a:t> </a:t>
            </a:r>
            <a:r>
              <a:rPr kumimoji="0" lang="en-US" altLang="en-US" sz="1400" b="1" i="0" u="none" strike="noStrike" cap="none" normalizeH="0" baseline="0" dirty="0">
                <a:ln>
                  <a:noFill/>
                </a:ln>
                <a:solidFill>
                  <a:srgbClr val="006699"/>
                </a:solidFill>
                <a:effectLst/>
                <a:latin typeface="+mn-lt"/>
              </a:rPr>
              <a:t>void</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main(String args[])</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model obj = </a:t>
            </a:r>
            <a:r>
              <a:rPr kumimoji="0" lang="en-US" altLang="en-US" sz="1400" b="1" i="0" u="none" strike="noStrike" cap="none" normalizeH="0" baseline="0" dirty="0">
                <a:ln>
                  <a:noFill/>
                </a:ln>
                <a:solidFill>
                  <a:srgbClr val="006699"/>
                </a:solidFill>
                <a:effectLst/>
                <a:latin typeface="+mn-lt"/>
              </a:rPr>
              <a:t>new</a:t>
            </a: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model();</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err="1">
                <a:ln>
                  <a:noFill/>
                </a:ln>
                <a:solidFill>
                  <a:srgbClr val="000000"/>
                </a:solidFill>
                <a:effectLst/>
                <a:latin typeface="+mn-lt"/>
              </a:rPr>
              <a:t>obj.display</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mn-lt"/>
              </a:rPr>
              <a:t>    </a:t>
            </a: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a:t>
            </a: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2787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8565-1371-E991-47B7-2DF3C5035AC0}"/>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F30C2C5C-E001-C728-6674-3EF08655CC7E}"/>
              </a:ext>
            </a:extLst>
          </p:cNvPr>
          <p:cNvSpPr>
            <a:spLocks noGrp="1"/>
          </p:cNvSpPr>
          <p:nvPr>
            <p:ph idx="1"/>
          </p:nvPr>
        </p:nvSpPr>
        <p:spPr/>
        <p:txBody>
          <a:bodyPr/>
          <a:lstStyle/>
          <a:p>
            <a:r>
              <a:rPr lang="en-US" dirty="0"/>
              <a:t>I m a car</a:t>
            </a:r>
          </a:p>
        </p:txBody>
      </p:sp>
    </p:spTree>
    <p:extLst>
      <p:ext uri="{BB962C8B-B14F-4D97-AF65-F5344CB8AC3E}">
        <p14:creationId xmlns:p14="http://schemas.microsoft.com/office/powerpoint/2010/main" val="1778429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B94D-8D70-10EC-977B-D91C3FA01F4F}"/>
              </a:ext>
            </a:extLst>
          </p:cNvPr>
          <p:cNvSpPr>
            <a:spLocks noGrp="1"/>
          </p:cNvSpPr>
          <p:nvPr>
            <p:ph type="title"/>
          </p:nvPr>
        </p:nvSpPr>
        <p:spPr/>
        <p:txBody>
          <a:bodyPr/>
          <a:lstStyle/>
          <a:p>
            <a:r>
              <a:rPr lang="en-US" dirty="0"/>
              <a:t>PROGRAMMING QUESTIONS</a:t>
            </a:r>
          </a:p>
        </p:txBody>
      </p:sp>
      <p:sp>
        <p:nvSpPr>
          <p:cNvPr id="3" name="Content Placeholder 2">
            <a:extLst>
              <a:ext uri="{FF2B5EF4-FFF2-40B4-BE49-F238E27FC236}">
                <a16:creationId xmlns:a16="http://schemas.microsoft.com/office/drawing/2014/main" id="{96F0A2A5-189C-D5D0-E3E0-13F217BE099F}"/>
              </a:ext>
            </a:extLst>
          </p:cNvPr>
          <p:cNvSpPr>
            <a:spLocks noGrp="1"/>
          </p:cNvSpPr>
          <p:nvPr>
            <p:ph idx="1"/>
          </p:nvPr>
        </p:nvSpPr>
        <p:spPr/>
        <p:txBody>
          <a:bodyPr/>
          <a:lstStyle/>
          <a:p>
            <a:r>
              <a:rPr lang="en-US" dirty="0"/>
              <a:t>Write a program to read and display of a matrix.</a:t>
            </a:r>
          </a:p>
        </p:txBody>
      </p:sp>
    </p:spTree>
    <p:extLst>
      <p:ext uri="{BB962C8B-B14F-4D97-AF65-F5344CB8AC3E}">
        <p14:creationId xmlns:p14="http://schemas.microsoft.com/office/powerpoint/2010/main" val="183318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809B-DAA9-BC3E-E118-B9D23F5A180E}"/>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568F092B-37E4-6CA4-1C31-C026B36ABE52}"/>
              </a:ext>
            </a:extLst>
          </p:cNvPr>
          <p:cNvSpPr>
            <a:spLocks noGrp="1"/>
          </p:cNvSpPr>
          <p:nvPr>
            <p:ph idx="1"/>
          </p:nvPr>
        </p:nvSpPr>
        <p:spPr/>
        <p:txBody>
          <a:bodyPr/>
          <a:lstStyle/>
          <a:p>
            <a:r>
              <a:rPr lang="en-US" dirty="0"/>
              <a:t>Initialize the rows , columns and array of the matrix.</a:t>
            </a:r>
          </a:p>
          <a:p>
            <a:r>
              <a:rPr lang="en-US" dirty="0"/>
              <a:t>int a[][]=new int[3][3];</a:t>
            </a:r>
          </a:p>
          <a:p>
            <a:r>
              <a:rPr lang="en-US" dirty="0"/>
              <a:t>Use nested for loop to read the array.</a:t>
            </a:r>
          </a:p>
          <a:p>
            <a:r>
              <a:rPr lang="en-US" dirty="0"/>
              <a:t>Then</a:t>
            </a:r>
          </a:p>
          <a:p>
            <a:r>
              <a:rPr lang="en-US" dirty="0"/>
              <a:t>Again use the nested for loop to display the matrix.</a:t>
            </a:r>
          </a:p>
        </p:txBody>
      </p:sp>
    </p:spTree>
    <p:extLst>
      <p:ext uri="{BB962C8B-B14F-4D97-AF65-F5344CB8AC3E}">
        <p14:creationId xmlns:p14="http://schemas.microsoft.com/office/powerpoint/2010/main" val="345636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F466-86B0-36C3-F18E-FBB42DB2B7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BAF613-74DF-4D81-B891-91CF00E803F8}"/>
              </a:ext>
            </a:extLst>
          </p:cNvPr>
          <p:cNvSpPr>
            <a:spLocks noGrp="1"/>
          </p:cNvSpPr>
          <p:nvPr>
            <p:ph idx="1"/>
          </p:nvPr>
        </p:nvSpPr>
        <p:spPr/>
        <p:txBody>
          <a:bodyPr/>
          <a:lstStyle/>
          <a:p>
            <a:r>
              <a:rPr lang="en-US" b="0" i="0" u="none" strike="noStrike"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Write a Program to find the addition of two matrices.</a:t>
            </a:r>
            <a:endParaRPr lang="en-US" dirty="0">
              <a:solidFill>
                <a:schemeClr val="tx1"/>
              </a:solidFill>
            </a:endParaRPr>
          </a:p>
        </p:txBody>
      </p:sp>
    </p:spTree>
    <p:extLst>
      <p:ext uri="{BB962C8B-B14F-4D97-AF65-F5344CB8AC3E}">
        <p14:creationId xmlns:p14="http://schemas.microsoft.com/office/powerpoint/2010/main" val="1990100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34ED-024B-6360-0F90-2818521FCFC1}"/>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D4F84ABB-48B5-53AA-91BA-D63ED64C6187}"/>
              </a:ext>
            </a:extLst>
          </p:cNvPr>
          <p:cNvSpPr>
            <a:spLocks noGrp="1"/>
          </p:cNvSpPr>
          <p:nvPr>
            <p:ph idx="1"/>
          </p:nvPr>
        </p:nvSpPr>
        <p:spPr/>
        <p:txBody>
          <a:bodyPr/>
          <a:lstStyle/>
          <a:p>
            <a:r>
              <a:rPr lang="en-US" dirty="0"/>
              <a:t>Initialize row, column, matrix [rows][columns],sum</a:t>
            </a:r>
          </a:p>
          <a:p>
            <a:r>
              <a:rPr lang="en-US" dirty="0"/>
              <a:t>Use nested for loop to read the matrix 1</a:t>
            </a:r>
          </a:p>
          <a:p>
            <a:r>
              <a:rPr lang="en-US" dirty="0"/>
              <a:t>Use nested for loop to read the matrix 2</a:t>
            </a:r>
          </a:p>
          <a:p>
            <a:r>
              <a:rPr lang="en-US" dirty="0"/>
              <a:t>Use nested for loop to sum the  elements of both the matrix.</a:t>
            </a:r>
          </a:p>
          <a:p>
            <a:r>
              <a:rPr lang="en-US" dirty="0"/>
              <a:t>Then print the sum. </a:t>
            </a:r>
          </a:p>
        </p:txBody>
      </p:sp>
    </p:spTree>
    <p:extLst>
      <p:ext uri="{BB962C8B-B14F-4D97-AF65-F5344CB8AC3E}">
        <p14:creationId xmlns:p14="http://schemas.microsoft.com/office/powerpoint/2010/main" val="90287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371F-CCBA-ABC4-85FB-B027B634BB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70450C-C121-9CCD-3CF2-851957219208}"/>
              </a:ext>
            </a:extLst>
          </p:cNvPr>
          <p:cNvSpPr>
            <a:spLocks noGrp="1"/>
          </p:cNvSpPr>
          <p:nvPr>
            <p:ph idx="1"/>
          </p:nvPr>
        </p:nvSpPr>
        <p:spPr>
          <a:xfrm>
            <a:off x="677334" y="2173841"/>
            <a:ext cx="8596668" cy="3880773"/>
          </a:xfrm>
        </p:spPr>
        <p:txBody>
          <a:bodyPr/>
          <a:lstStyle/>
          <a:p>
            <a:r>
              <a:rPr lang="en-US" dirty="0"/>
              <a:t>Write a program to find the sum of elements in 2d array.</a:t>
            </a:r>
          </a:p>
        </p:txBody>
      </p:sp>
    </p:spTree>
    <p:extLst>
      <p:ext uri="{BB962C8B-B14F-4D97-AF65-F5344CB8AC3E}">
        <p14:creationId xmlns:p14="http://schemas.microsoft.com/office/powerpoint/2010/main" val="215963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33D8-AC79-6624-5429-D20F706AEAA1}"/>
              </a:ext>
            </a:extLst>
          </p:cNvPr>
          <p:cNvSpPr>
            <a:spLocks noGrp="1"/>
          </p:cNvSpPr>
          <p:nvPr>
            <p:ph type="title"/>
          </p:nvPr>
        </p:nvSpPr>
        <p:spPr/>
        <p:txBody>
          <a:bodyPr>
            <a:normAutofit fontScale="90000"/>
          </a:bodyPr>
          <a:lstStyle/>
          <a:p>
            <a:br>
              <a:rPr lang="en-US" b="0" i="0" dirty="0">
                <a:solidFill>
                  <a:srgbClr val="272C37"/>
                </a:solidFill>
                <a:effectLst/>
                <a:latin typeface="Roboto" panose="02000000000000000000" pitchFamily="2" charset="0"/>
              </a:rPr>
            </a:br>
            <a:r>
              <a:rPr lang="en-US" b="0" i="0" dirty="0">
                <a:solidFill>
                  <a:schemeClr val="accent2">
                    <a:lumMod val="60000"/>
                    <a:lumOff val="40000"/>
                  </a:schemeClr>
                </a:solidFill>
                <a:effectLst/>
                <a:latin typeface="Roboto" panose="02000000000000000000" pitchFamily="2" charset="0"/>
              </a:rPr>
              <a:t>ACTIVITY-1</a:t>
            </a:r>
            <a:br>
              <a:rPr lang="en-US" b="0" i="0" dirty="0">
                <a:solidFill>
                  <a:schemeClr val="accent2">
                    <a:lumMod val="60000"/>
                    <a:lumOff val="40000"/>
                  </a:schemeClr>
                </a:solidFill>
                <a:effectLst/>
                <a:latin typeface="Roboto" panose="02000000000000000000" pitchFamily="2" charset="0"/>
              </a:rPr>
            </a:b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F6EA2176-180F-FBBD-26A8-3EE3824C3187}"/>
              </a:ext>
            </a:extLst>
          </p:cNvPr>
          <p:cNvSpPr>
            <a:spLocks noGrp="1"/>
          </p:cNvSpPr>
          <p:nvPr>
            <p:ph idx="1"/>
          </p:nvPr>
        </p:nvSpPr>
        <p:spPr>
          <a:xfrm>
            <a:off x="583096" y="1930400"/>
            <a:ext cx="8690906" cy="4110961"/>
          </a:xfrm>
        </p:spPr>
        <p:txBody>
          <a:bodyPr/>
          <a:lstStyle/>
          <a:p>
            <a:pPr marL="0" indent="0">
              <a:buNone/>
            </a:pPr>
            <a:r>
              <a:rPr lang="en-US" b="0" i="0" u="sng" dirty="0">
                <a:solidFill>
                  <a:srgbClr val="00B0F0"/>
                </a:solidFill>
                <a:effectLst/>
                <a:latin typeface="Roboto" panose="02000000000000000000" pitchFamily="2" charset="0"/>
              </a:rPr>
              <a:t>Extending java.lang. Thread class</a:t>
            </a:r>
          </a:p>
          <a:p>
            <a:endParaRPr lang="en-US" dirty="0"/>
          </a:p>
        </p:txBody>
      </p:sp>
      <p:pic>
        <p:nvPicPr>
          <p:cNvPr id="1028" name="Picture 4" descr="ThreadsinJava">
            <a:extLst>
              <a:ext uri="{FF2B5EF4-FFF2-40B4-BE49-F238E27FC236}">
                <a16:creationId xmlns:a16="http://schemas.microsoft.com/office/drawing/2014/main" id="{8CD95C3C-C42C-BF79-055D-741D8209C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96831"/>
            <a:ext cx="6626087" cy="344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706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4399-0CE6-E4D3-E8E1-552D31A47BA6}"/>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94E2C6CE-B306-8220-B26F-646E926DE7C8}"/>
              </a:ext>
            </a:extLst>
          </p:cNvPr>
          <p:cNvSpPr>
            <a:spLocks noGrp="1"/>
          </p:cNvSpPr>
          <p:nvPr>
            <p:ph idx="1"/>
          </p:nvPr>
        </p:nvSpPr>
        <p:spPr/>
        <p:txBody>
          <a:bodyPr/>
          <a:lstStyle/>
          <a:p>
            <a:r>
              <a:rPr lang="en-US" dirty="0"/>
              <a:t>Initialize the matrix[rows][columns],rows , columns , sum</a:t>
            </a:r>
          </a:p>
          <a:p>
            <a:r>
              <a:rPr lang="en-US" dirty="0"/>
              <a:t>Use the nested loop to read the matrix.</a:t>
            </a:r>
          </a:p>
          <a:p>
            <a:r>
              <a:rPr lang="en-US" dirty="0"/>
              <a:t>Use the nested loop to sum the elements of the matrix.</a:t>
            </a:r>
          </a:p>
          <a:p>
            <a:r>
              <a:rPr lang="en-US" dirty="0"/>
              <a:t>Print sum. </a:t>
            </a:r>
          </a:p>
        </p:txBody>
      </p:sp>
    </p:spTree>
    <p:extLst>
      <p:ext uri="{BB962C8B-B14F-4D97-AF65-F5344CB8AC3E}">
        <p14:creationId xmlns:p14="http://schemas.microsoft.com/office/powerpoint/2010/main" val="1291113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D956-8158-7C9A-5C65-C38DD31E643A}"/>
              </a:ext>
            </a:extLst>
          </p:cNvPr>
          <p:cNvSpPr>
            <a:spLocks noGrp="1"/>
          </p:cNvSpPr>
          <p:nvPr>
            <p:ph type="title"/>
          </p:nvPr>
        </p:nvSpPr>
        <p:spPr/>
        <p:txBody>
          <a:bodyPr/>
          <a:lstStyle/>
          <a:p>
            <a:r>
              <a:rPr lang="en-US" dirty="0"/>
              <a:t>SPECIAL PROGRAMMING QUESTIONS</a:t>
            </a:r>
          </a:p>
        </p:txBody>
      </p:sp>
      <p:sp>
        <p:nvSpPr>
          <p:cNvPr id="3" name="Content Placeholder 2">
            <a:extLst>
              <a:ext uri="{FF2B5EF4-FFF2-40B4-BE49-F238E27FC236}">
                <a16:creationId xmlns:a16="http://schemas.microsoft.com/office/drawing/2014/main" id="{481782A5-1F19-6D44-8651-4F3474232BF7}"/>
              </a:ext>
            </a:extLst>
          </p:cNvPr>
          <p:cNvSpPr>
            <a:spLocks noGrp="1"/>
          </p:cNvSpPr>
          <p:nvPr>
            <p:ph idx="1"/>
          </p:nvPr>
        </p:nvSpPr>
        <p:spPr/>
        <p:txBody>
          <a:bodyPr/>
          <a:lstStyle/>
          <a:p>
            <a:pPr algn="l" fontAlgn="base"/>
            <a:r>
              <a:rPr lang="en-US" b="0" i="0" dirty="0">
                <a:effectLst/>
                <a:latin typeface="OpenSans"/>
              </a:rPr>
              <a:t>A Java interface can only contain method signatures and fields. The interface can be used to achieve polymorphism. In this problem, you will practice your knowledge on interfaces.</a:t>
            </a:r>
          </a:p>
          <a:p>
            <a:pPr algn="l" fontAlgn="base"/>
            <a:r>
              <a:rPr lang="en-US" b="0" i="0" dirty="0">
                <a:effectLst/>
                <a:latin typeface="OpenSans"/>
              </a:rPr>
              <a:t>You are given an interface </a:t>
            </a:r>
            <a:r>
              <a:rPr lang="en-US" b="0" i="1" dirty="0">
                <a:effectLst/>
                <a:latin typeface="inherit"/>
              </a:rPr>
              <a:t>AdvancedArithmetic</a:t>
            </a:r>
            <a:r>
              <a:rPr lang="en-US" b="0" i="0" dirty="0">
                <a:effectLst/>
                <a:latin typeface="OpenSans"/>
              </a:rPr>
              <a:t> which contains a method signature </a:t>
            </a:r>
            <a:r>
              <a:rPr lang="en-US" b="0" i="1" dirty="0">
                <a:effectLst/>
                <a:latin typeface="inherit"/>
              </a:rPr>
              <a:t>int </a:t>
            </a:r>
            <a:r>
              <a:rPr lang="en-US" b="0" i="1" dirty="0" err="1">
                <a:effectLst/>
                <a:latin typeface="inherit"/>
              </a:rPr>
              <a:t>divisor_sum</a:t>
            </a:r>
            <a:r>
              <a:rPr lang="en-US" b="0" i="1" dirty="0">
                <a:effectLst/>
                <a:latin typeface="inherit"/>
              </a:rPr>
              <a:t>(int n)</a:t>
            </a:r>
            <a:r>
              <a:rPr lang="en-US" b="0" i="0" dirty="0">
                <a:effectLst/>
                <a:latin typeface="OpenSans"/>
              </a:rPr>
              <a:t>. You need to write a class called </a:t>
            </a:r>
            <a:r>
              <a:rPr lang="en-US" b="0" i="0" dirty="0" err="1">
                <a:effectLst/>
                <a:latin typeface="OpenSans"/>
              </a:rPr>
              <a:t>MyCalculator</a:t>
            </a:r>
            <a:r>
              <a:rPr lang="en-US" b="0" i="0" dirty="0">
                <a:effectLst/>
                <a:latin typeface="OpenSans"/>
              </a:rPr>
              <a:t> which implements the interface.</a:t>
            </a:r>
          </a:p>
          <a:p>
            <a:pPr algn="l" fontAlgn="base"/>
            <a:r>
              <a:rPr lang="en-US" b="0" i="1" dirty="0" err="1">
                <a:effectLst/>
                <a:latin typeface="inherit"/>
              </a:rPr>
              <a:t>divisorSum</a:t>
            </a:r>
            <a:r>
              <a:rPr lang="en-US" b="0" i="0" dirty="0">
                <a:effectLst/>
                <a:latin typeface="OpenSans"/>
              </a:rPr>
              <a:t> function just takes an integer as input and return the sum of all its divisors. For example divisors of 6 are 1, 2, 3 and 6, so </a:t>
            </a:r>
            <a:r>
              <a:rPr lang="en-US" b="0" i="1" dirty="0" err="1">
                <a:effectLst/>
                <a:latin typeface="inherit"/>
              </a:rPr>
              <a:t>divisor_sum</a:t>
            </a:r>
            <a:r>
              <a:rPr lang="en-US" b="0" i="0" dirty="0">
                <a:effectLst/>
                <a:latin typeface="OpenSans"/>
              </a:rPr>
              <a:t> should return 12. The value of n will be at most 1000.</a:t>
            </a:r>
          </a:p>
          <a:p>
            <a:pPr algn="l" fontAlgn="base"/>
            <a:r>
              <a:rPr lang="en-US" b="0" i="0" dirty="0">
                <a:effectLst/>
                <a:latin typeface="OpenSans"/>
              </a:rPr>
              <a:t>Read the partially completed code in the editor and complete it. You just need to write the </a:t>
            </a:r>
            <a:r>
              <a:rPr lang="en-US" b="0" i="0" dirty="0" err="1">
                <a:effectLst/>
                <a:latin typeface="OpenSans"/>
              </a:rPr>
              <a:t>MyCalculator</a:t>
            </a:r>
            <a:r>
              <a:rPr lang="en-US" b="0" i="0" dirty="0">
                <a:effectLst/>
                <a:latin typeface="OpenSans"/>
              </a:rPr>
              <a:t> class only. </a:t>
            </a:r>
            <a:r>
              <a:rPr lang="en-US" b="0" i="1" dirty="0">
                <a:effectLst/>
                <a:latin typeface="inherit"/>
              </a:rPr>
              <a:t>Your class shouldn't be public.</a:t>
            </a:r>
            <a:endParaRPr lang="en-US" b="0" i="0" dirty="0">
              <a:effectLst/>
              <a:latin typeface="OpenSans"/>
            </a:endParaRPr>
          </a:p>
          <a:p>
            <a:endParaRPr lang="en-US" dirty="0"/>
          </a:p>
        </p:txBody>
      </p:sp>
    </p:spTree>
    <p:extLst>
      <p:ext uri="{BB962C8B-B14F-4D97-AF65-F5344CB8AC3E}">
        <p14:creationId xmlns:p14="http://schemas.microsoft.com/office/powerpoint/2010/main" val="3767681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22A1-7F57-6F2D-727E-D005A5D4BAE7}"/>
              </a:ext>
            </a:extLst>
          </p:cNvPr>
          <p:cNvSpPr>
            <a:spLocks noGrp="1"/>
          </p:cNvSpPr>
          <p:nvPr>
            <p:ph type="title"/>
          </p:nvPr>
        </p:nvSpPr>
        <p:spPr/>
        <p:txBody>
          <a:bodyPr/>
          <a:lstStyle/>
          <a:p>
            <a:endParaRPr lang="en-US" dirty="0"/>
          </a:p>
        </p:txBody>
      </p:sp>
      <p:sp>
        <p:nvSpPr>
          <p:cNvPr id="4" name="Rectangle 1">
            <a:extLst>
              <a:ext uri="{FF2B5EF4-FFF2-40B4-BE49-F238E27FC236}">
                <a16:creationId xmlns:a16="http://schemas.microsoft.com/office/drawing/2014/main" id="{F1163448-E981-8C23-3641-5096A3ACCD33}"/>
              </a:ext>
            </a:extLst>
          </p:cNvPr>
          <p:cNvSpPr>
            <a:spLocks noGrp="1" noChangeArrowheads="1"/>
          </p:cNvSpPr>
          <p:nvPr>
            <p:ph idx="1"/>
          </p:nvPr>
        </p:nvSpPr>
        <p:spPr bwMode="auto">
          <a:xfrm>
            <a:off x="677334" y="2062303"/>
            <a:ext cx="781730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E141E"/>
                </a:solidFill>
                <a:effectLst/>
                <a:latin typeface="+mn-lt"/>
              </a:rPr>
              <a:t>Sample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E141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41E"/>
                </a:solidFill>
                <a:effectLst/>
                <a:latin typeface="+mn-lt"/>
              </a:rPr>
              <a:t>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E141E"/>
                </a:solidFill>
                <a:effectLst/>
                <a:latin typeface="+mn-lt"/>
              </a:rPr>
              <a:t>Sample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E141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41E"/>
                </a:solidFill>
                <a:effectLst/>
                <a:latin typeface="+mn-lt"/>
              </a:rPr>
              <a:t>I implemented: AdvancedArithmetic 12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E141E"/>
                </a:solidFill>
                <a:effectLst/>
                <a:latin typeface="+mn-lt"/>
              </a:rPr>
              <a:t>Explanation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E141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41E"/>
                </a:solidFill>
                <a:effectLst/>
                <a:latin typeface="+mn-lt"/>
              </a:rPr>
              <a:t>Divisors of 6 are 1,2,3 and 6. 1+2+3+6=12.</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48049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0276-FA43-1131-DA52-64ED1236988F}"/>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9BB5C9B7-A0EA-397C-7477-2137C08EE61B}"/>
              </a:ext>
            </a:extLst>
          </p:cNvPr>
          <p:cNvSpPr>
            <a:spLocks noGrp="1"/>
          </p:cNvSpPr>
          <p:nvPr>
            <p:ph idx="1"/>
          </p:nvPr>
        </p:nvSpPr>
        <p:spPr/>
        <p:txBody>
          <a:bodyPr/>
          <a:lstStyle/>
          <a:p>
            <a:r>
              <a:rPr lang="en-US" dirty="0"/>
              <a:t>Write a program in java for multiplication and subtraction of matrix.</a:t>
            </a:r>
          </a:p>
          <a:p>
            <a:r>
              <a:rPr lang="en-US" dirty="0"/>
              <a:t>Practice special questions from </a:t>
            </a:r>
            <a:r>
              <a:rPr lang="en-US" dirty="0" err="1"/>
              <a:t>hackerearth</a:t>
            </a:r>
            <a:r>
              <a:rPr lang="en-US" dirty="0"/>
              <a:t>.</a:t>
            </a:r>
          </a:p>
        </p:txBody>
      </p:sp>
    </p:spTree>
    <p:extLst>
      <p:ext uri="{BB962C8B-B14F-4D97-AF65-F5344CB8AC3E}">
        <p14:creationId xmlns:p14="http://schemas.microsoft.com/office/powerpoint/2010/main" val="2015106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1A3D-3FBB-E817-BBDE-8E36F02C2C95}"/>
              </a:ext>
            </a:extLst>
          </p:cNvPr>
          <p:cNvSpPr>
            <a:spLocks noGrp="1"/>
          </p:cNvSpPr>
          <p:nvPr>
            <p:ph type="title"/>
          </p:nvPr>
        </p:nvSpPr>
        <p:spPr/>
        <p:txBody>
          <a:bodyPr/>
          <a:lstStyle/>
          <a:p>
            <a:r>
              <a:rPr lang="en-US" dirty="0"/>
              <a:t>INTERVIEW QUESTIONS OF MULTITHREADING</a:t>
            </a:r>
          </a:p>
        </p:txBody>
      </p:sp>
      <p:sp>
        <p:nvSpPr>
          <p:cNvPr id="3" name="Content Placeholder 2">
            <a:extLst>
              <a:ext uri="{FF2B5EF4-FFF2-40B4-BE49-F238E27FC236}">
                <a16:creationId xmlns:a16="http://schemas.microsoft.com/office/drawing/2014/main" id="{263D93AB-E42D-E1B8-8022-5CBE9E9AD1F2}"/>
              </a:ext>
            </a:extLst>
          </p:cNvPr>
          <p:cNvSpPr>
            <a:spLocks noGrp="1"/>
          </p:cNvSpPr>
          <p:nvPr>
            <p:ph idx="1"/>
          </p:nvPr>
        </p:nvSpPr>
        <p:spPr/>
        <p:txBody>
          <a:bodyPr/>
          <a:lstStyle/>
          <a:p>
            <a:endParaRPr lang="en-US" dirty="0"/>
          </a:p>
          <a:p>
            <a:r>
              <a:rPr lang="en-US" dirty="0"/>
              <a:t>What are the benefits of using multithreading?</a:t>
            </a:r>
          </a:p>
          <a:p>
            <a:r>
              <a:rPr lang="en-US" dirty="0"/>
              <a:t>What is thread in Java?</a:t>
            </a:r>
          </a:p>
          <a:p>
            <a:r>
              <a:rPr lang="en-US" dirty="0"/>
              <a:t>What are the two ways of implementing thread in JAVA  ?</a:t>
            </a:r>
          </a:p>
          <a:p>
            <a:r>
              <a:rPr lang="en-US" dirty="0"/>
              <a:t>Explain the life cycle of thread?</a:t>
            </a:r>
          </a:p>
          <a:p>
            <a:r>
              <a:rPr lang="en-US" b="1" i="0" dirty="0">
                <a:solidFill>
                  <a:srgbClr val="515151"/>
                </a:solidFill>
                <a:effectLst/>
                <a:latin typeface="-apple-system"/>
              </a:rPr>
              <a:t> Why wait(), notify(), and notifyAll() methods are present in Object class?</a:t>
            </a:r>
          </a:p>
          <a:p>
            <a:r>
              <a:rPr lang="en-US" b="1" i="0" dirty="0">
                <a:solidFill>
                  <a:srgbClr val="515151"/>
                </a:solidFill>
                <a:effectLst/>
                <a:latin typeface="-apple-system"/>
              </a:rPr>
              <a:t> What is the start() and run() method of Thread class?</a:t>
            </a:r>
          </a:p>
          <a:p>
            <a:r>
              <a:rPr lang="en-US" b="1" i="0" dirty="0">
                <a:solidFill>
                  <a:srgbClr val="515151"/>
                </a:solidFill>
                <a:effectLst/>
                <a:latin typeface="-apple-system"/>
              </a:rPr>
              <a:t>Explain garbage collection.</a:t>
            </a:r>
          </a:p>
          <a:p>
            <a:endParaRPr lang="en-US" dirty="0"/>
          </a:p>
        </p:txBody>
      </p:sp>
    </p:spTree>
    <p:extLst>
      <p:ext uri="{BB962C8B-B14F-4D97-AF65-F5344CB8AC3E}">
        <p14:creationId xmlns:p14="http://schemas.microsoft.com/office/powerpoint/2010/main" val="1910856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AB9-5ECC-3110-9B6C-B9E4DA399A3F}"/>
              </a:ext>
            </a:extLst>
          </p:cNvPr>
          <p:cNvSpPr>
            <a:spLocks noGrp="1"/>
          </p:cNvSpPr>
          <p:nvPr>
            <p:ph type="title"/>
          </p:nvPr>
        </p:nvSpPr>
        <p:spPr/>
        <p:txBody>
          <a:bodyPr/>
          <a:lstStyle/>
          <a:p>
            <a:r>
              <a:rPr lang="en-US" dirty="0"/>
              <a:t>ANSWER SLIDES</a:t>
            </a:r>
          </a:p>
        </p:txBody>
      </p:sp>
      <p:sp>
        <p:nvSpPr>
          <p:cNvPr id="3" name="Content Placeholder 2">
            <a:extLst>
              <a:ext uri="{FF2B5EF4-FFF2-40B4-BE49-F238E27FC236}">
                <a16:creationId xmlns:a16="http://schemas.microsoft.com/office/drawing/2014/main" id="{B322A797-41FE-7EBE-A5E8-BFF48A9DB307}"/>
              </a:ext>
            </a:extLst>
          </p:cNvPr>
          <p:cNvSpPr>
            <a:spLocks noGrp="1"/>
          </p:cNvSpPr>
          <p:nvPr>
            <p:ph idx="1"/>
          </p:nvPr>
        </p:nvSpPr>
        <p:spPr/>
        <p:txBody>
          <a:bodyPr>
            <a:normAutofit lnSpcReduction="10000"/>
          </a:bodyPr>
          <a:lstStyle/>
          <a:p>
            <a:pPr algn="l"/>
            <a:r>
              <a:rPr lang="en-US" b="0" i="0" dirty="0">
                <a:solidFill>
                  <a:srgbClr val="373E3F"/>
                </a:solidFill>
                <a:effectLst/>
                <a:latin typeface="-apple-system"/>
              </a:rPr>
              <a:t>There are various benefits of multithreading as given below:</a:t>
            </a:r>
          </a:p>
          <a:p>
            <a:pPr algn="l">
              <a:buFont typeface="Arial" panose="020B0604020202020204" pitchFamily="34" charset="0"/>
              <a:buChar char="•"/>
            </a:pPr>
            <a:r>
              <a:rPr lang="en-US" b="0" i="0" dirty="0">
                <a:solidFill>
                  <a:srgbClr val="515151"/>
                </a:solidFill>
                <a:effectLst/>
                <a:latin typeface="-apple-system"/>
              </a:rPr>
              <a:t>Allow the program to run continuously even if a part of it is blocked. </a:t>
            </a:r>
          </a:p>
          <a:p>
            <a:pPr algn="l">
              <a:buFont typeface="Arial" panose="020B0604020202020204" pitchFamily="34" charset="0"/>
              <a:buChar char="•"/>
            </a:pPr>
            <a:r>
              <a:rPr lang="en-US" b="0" i="0" dirty="0">
                <a:solidFill>
                  <a:srgbClr val="515151"/>
                </a:solidFill>
                <a:effectLst/>
                <a:latin typeface="-apple-system"/>
              </a:rPr>
              <a:t>Improve performance as compared to traditional parallel programs that use multiple processes. </a:t>
            </a:r>
          </a:p>
          <a:p>
            <a:pPr algn="l">
              <a:buFont typeface="Arial" panose="020B0604020202020204" pitchFamily="34" charset="0"/>
              <a:buChar char="•"/>
            </a:pPr>
            <a:r>
              <a:rPr lang="en-US" b="0" i="0" dirty="0">
                <a:solidFill>
                  <a:srgbClr val="515151"/>
                </a:solidFill>
                <a:effectLst/>
                <a:latin typeface="-apple-system"/>
              </a:rPr>
              <a:t>Allows to write effective programs that utilize maximum CPU time</a:t>
            </a:r>
          </a:p>
          <a:p>
            <a:pPr algn="l">
              <a:buFont typeface="Arial" panose="020B0604020202020204" pitchFamily="34" charset="0"/>
              <a:buChar char="•"/>
            </a:pPr>
            <a:r>
              <a:rPr lang="en-US" b="0" i="0" dirty="0">
                <a:solidFill>
                  <a:srgbClr val="515151"/>
                </a:solidFill>
                <a:effectLst/>
                <a:latin typeface="-apple-system"/>
              </a:rPr>
              <a:t>Improves the responsiveness of complex applications or programs. </a:t>
            </a:r>
          </a:p>
          <a:p>
            <a:pPr algn="l">
              <a:buFont typeface="Arial" panose="020B0604020202020204" pitchFamily="34" charset="0"/>
              <a:buChar char="•"/>
            </a:pPr>
            <a:r>
              <a:rPr lang="en-US" b="0" i="0" dirty="0">
                <a:solidFill>
                  <a:srgbClr val="515151"/>
                </a:solidFill>
                <a:effectLst/>
                <a:latin typeface="-apple-system"/>
              </a:rPr>
              <a:t>Increase use of CPU resources and reduce costs of maintenance. </a:t>
            </a:r>
          </a:p>
          <a:p>
            <a:pPr algn="l">
              <a:buFont typeface="Arial" panose="020B0604020202020204" pitchFamily="34" charset="0"/>
              <a:buChar char="•"/>
            </a:pPr>
            <a:r>
              <a:rPr lang="en-US" b="0" i="0" dirty="0">
                <a:solidFill>
                  <a:srgbClr val="515151"/>
                </a:solidFill>
                <a:effectLst/>
                <a:latin typeface="-apple-system"/>
              </a:rPr>
              <a:t>Saves time and parallelism tasks. </a:t>
            </a:r>
          </a:p>
          <a:p>
            <a:pPr algn="l">
              <a:buFont typeface="Arial" panose="020B0604020202020204" pitchFamily="34" charset="0"/>
              <a:buChar char="•"/>
            </a:pPr>
            <a:r>
              <a:rPr lang="en-US" b="0" i="0" dirty="0">
                <a:solidFill>
                  <a:srgbClr val="515151"/>
                </a:solidFill>
                <a:effectLst/>
                <a:latin typeface="-apple-system"/>
              </a:rPr>
              <a:t>If an exception occurs in a single thread, it will not affect other threads as threads are independent. </a:t>
            </a:r>
          </a:p>
          <a:p>
            <a:pPr algn="l">
              <a:buFont typeface="Arial" panose="020B0604020202020204" pitchFamily="34" charset="0"/>
              <a:buChar char="•"/>
            </a:pPr>
            <a:r>
              <a:rPr lang="en-US" b="0" i="0" dirty="0">
                <a:solidFill>
                  <a:srgbClr val="515151"/>
                </a:solidFill>
                <a:effectLst/>
                <a:latin typeface="-apple-system"/>
              </a:rPr>
              <a:t>Less resource-intensive than executing multiple processes at the same time. </a:t>
            </a:r>
          </a:p>
          <a:p>
            <a:endParaRPr lang="en-US" dirty="0"/>
          </a:p>
        </p:txBody>
      </p:sp>
    </p:spTree>
    <p:extLst>
      <p:ext uri="{BB962C8B-B14F-4D97-AF65-F5344CB8AC3E}">
        <p14:creationId xmlns:p14="http://schemas.microsoft.com/office/powerpoint/2010/main" val="2625669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E8B0-677B-F3CC-DEAD-2EAE36CB9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A0BF4D-F9FC-5942-C91F-C5914D2D01EA}"/>
              </a:ext>
            </a:extLst>
          </p:cNvPr>
          <p:cNvSpPr>
            <a:spLocks noGrp="1"/>
          </p:cNvSpPr>
          <p:nvPr>
            <p:ph idx="1"/>
          </p:nvPr>
        </p:nvSpPr>
        <p:spPr/>
        <p:txBody>
          <a:bodyPr/>
          <a:lstStyle/>
          <a:p>
            <a:r>
              <a:rPr lang="en-US" dirty="0"/>
              <a:t>Refer slide</a:t>
            </a:r>
          </a:p>
          <a:p>
            <a:r>
              <a:rPr lang="en-US" dirty="0"/>
              <a:t>Refer slide</a:t>
            </a:r>
          </a:p>
          <a:p>
            <a:r>
              <a:rPr lang="en-US" dirty="0"/>
              <a:t>Refer slide</a:t>
            </a:r>
          </a:p>
          <a:p>
            <a:endParaRPr lang="en-US" b="0" i="0" dirty="0">
              <a:solidFill>
                <a:srgbClr val="373E3F"/>
              </a:solidFill>
              <a:effectLst/>
              <a:latin typeface="-apple-system"/>
            </a:endParaRPr>
          </a:p>
          <a:p>
            <a:r>
              <a:rPr lang="en-US" b="0" i="0" dirty="0">
                <a:solidFill>
                  <a:srgbClr val="373E3F"/>
                </a:solidFill>
                <a:effectLst/>
                <a:latin typeface="-apple-system"/>
              </a:rPr>
              <a:t>We know that every object has a monitor that allows the thread to hold a lock on the object. But the thread class doesn't contain any monitors. Thread usually waits for the object’s monitor (lock) by calling the wait() method on an object, and notify other threads that are waiting for the same lock using notify() or notifyAll() method.  Therefore, these three methods are called on objects only and allow all threads to communicate with each that are created on that object</a:t>
            </a:r>
            <a:endParaRPr lang="en-US" dirty="0"/>
          </a:p>
          <a:p>
            <a:endParaRPr lang="en-US" dirty="0"/>
          </a:p>
        </p:txBody>
      </p:sp>
    </p:spTree>
    <p:extLst>
      <p:ext uri="{BB962C8B-B14F-4D97-AF65-F5344CB8AC3E}">
        <p14:creationId xmlns:p14="http://schemas.microsoft.com/office/powerpoint/2010/main" val="2143507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E1FE-0E96-D85B-7236-A001A1EA28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18B36A-605A-4ADF-2E88-C4FFF9EB2367}"/>
              </a:ext>
            </a:extLst>
          </p:cNvPr>
          <p:cNvSpPr>
            <a:spLocks noGrp="1"/>
          </p:cNvSpPr>
          <p:nvPr>
            <p:ph idx="1"/>
          </p:nvPr>
        </p:nvSpPr>
        <p:spPr/>
        <p:txBody>
          <a:bodyPr/>
          <a:lstStyle/>
          <a:p>
            <a:r>
              <a:rPr lang="en-US" b="1" dirty="0">
                <a:solidFill>
                  <a:srgbClr val="373E3F"/>
                </a:solidFill>
                <a:effectLst/>
                <a:latin typeface="-apple-system"/>
              </a:rPr>
              <a:t>start()</a:t>
            </a:r>
            <a:r>
              <a:rPr lang="en-US" dirty="0">
                <a:solidFill>
                  <a:srgbClr val="373E3F"/>
                </a:solidFill>
                <a:effectLst/>
                <a:latin typeface="-apple-system"/>
              </a:rPr>
              <a:t>: In simple words, the start() method is used to start or begin the execution of a newly created thread. When the start() method is called, a new thread is created and this newly created thread executes the task that is kept in the run() method. One can call the start() method only once.  </a:t>
            </a:r>
            <a:br>
              <a:rPr lang="en-US" dirty="0">
                <a:solidFill>
                  <a:srgbClr val="373E3F"/>
                </a:solidFill>
                <a:effectLst/>
                <a:latin typeface="-apple-system"/>
              </a:rPr>
            </a:br>
            <a:br>
              <a:rPr lang="en-US" dirty="0">
                <a:solidFill>
                  <a:srgbClr val="373E3F"/>
                </a:solidFill>
                <a:effectLst/>
                <a:latin typeface="-apple-system"/>
              </a:rPr>
            </a:br>
            <a:r>
              <a:rPr lang="en-US" b="1" dirty="0">
                <a:solidFill>
                  <a:srgbClr val="373E3F"/>
                </a:solidFill>
                <a:effectLst/>
                <a:latin typeface="-apple-system"/>
              </a:rPr>
              <a:t>run()</a:t>
            </a:r>
            <a:r>
              <a:rPr lang="en-US" dirty="0">
                <a:solidFill>
                  <a:srgbClr val="373E3F"/>
                </a:solidFill>
                <a:effectLst/>
                <a:latin typeface="-apple-system"/>
              </a:rPr>
              <a:t>: In simple words, the run() method is used to start or begin the execution of the same thread. When the run() method is called, no new thread is created as in the case of the start() method. This method is executed by the current thread. One can call the run() method multiple times. </a:t>
            </a:r>
          </a:p>
          <a:p>
            <a:r>
              <a:rPr lang="en-US" b="1" dirty="0">
                <a:effectLst/>
                <a:latin typeface="-apple-system"/>
              </a:rPr>
              <a:t>Refer slide</a:t>
            </a:r>
          </a:p>
          <a:p>
            <a:endParaRPr lang="en-US" dirty="0"/>
          </a:p>
        </p:txBody>
      </p:sp>
    </p:spTree>
    <p:extLst>
      <p:ext uri="{BB962C8B-B14F-4D97-AF65-F5344CB8AC3E}">
        <p14:creationId xmlns:p14="http://schemas.microsoft.com/office/powerpoint/2010/main" val="2718682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8D9D-FF6D-FF50-6ED2-B681608E7793}"/>
              </a:ext>
            </a:extLst>
          </p:cNvPr>
          <p:cNvSpPr>
            <a:spLocks noGrp="1"/>
          </p:cNvSpPr>
          <p:nvPr>
            <p:ph type="title"/>
          </p:nvPr>
        </p:nvSpPr>
        <p:spPr/>
        <p:txBody>
          <a:bodyPr/>
          <a:lstStyle/>
          <a:p>
            <a:r>
              <a:rPr lang="en-US" dirty="0"/>
              <a:t>INTERVIEW QUESTIONS ON ABSTRACTION</a:t>
            </a:r>
          </a:p>
        </p:txBody>
      </p:sp>
      <p:sp>
        <p:nvSpPr>
          <p:cNvPr id="3" name="Content Placeholder 2">
            <a:extLst>
              <a:ext uri="{FF2B5EF4-FFF2-40B4-BE49-F238E27FC236}">
                <a16:creationId xmlns:a16="http://schemas.microsoft.com/office/drawing/2014/main" id="{45F11689-D71C-0FB0-A6BB-6479DB685D89}"/>
              </a:ext>
            </a:extLst>
          </p:cNvPr>
          <p:cNvSpPr>
            <a:spLocks noGrp="1"/>
          </p:cNvSpPr>
          <p:nvPr>
            <p:ph idx="1"/>
          </p:nvPr>
        </p:nvSpPr>
        <p:spPr>
          <a:xfrm>
            <a:off x="677334" y="1510749"/>
            <a:ext cx="8596668" cy="4530614"/>
          </a:xfrm>
        </p:spPr>
        <p:txBody>
          <a:bodyPr>
            <a:noAutofit/>
          </a:bodyPr>
          <a:lstStyle/>
          <a:p>
            <a:pPr algn="l">
              <a:buFont typeface="+mj-lt"/>
              <a:buAutoNum type="arabicPeriod"/>
            </a:pPr>
            <a:r>
              <a:rPr lang="en-US" sz="1600" b="0" i="0" dirty="0">
                <a:solidFill>
                  <a:srgbClr val="000000"/>
                </a:solidFill>
                <a:effectLst/>
              </a:rPr>
              <a:t>How Abstraction is helpful in java?</a:t>
            </a:r>
          </a:p>
          <a:p>
            <a:pPr algn="l">
              <a:buFont typeface="+mj-lt"/>
              <a:buAutoNum type="arabicPeriod"/>
            </a:pPr>
            <a:r>
              <a:rPr lang="en-US" sz="1600" b="0" i="0" dirty="0">
                <a:solidFill>
                  <a:srgbClr val="000000"/>
                </a:solidFill>
                <a:effectLst/>
              </a:rPr>
              <a:t>What are the advantages of Abstraction?</a:t>
            </a:r>
          </a:p>
          <a:p>
            <a:pPr algn="l">
              <a:buFont typeface="+mj-lt"/>
              <a:buAutoNum type="arabicPeriod"/>
            </a:pPr>
            <a:r>
              <a:rPr lang="en-US" sz="1600" b="0" i="0" dirty="0">
                <a:solidFill>
                  <a:srgbClr val="000000"/>
                </a:solidFill>
                <a:effectLst/>
              </a:rPr>
              <a:t>How Abstraction is achieved in java?</a:t>
            </a:r>
          </a:p>
          <a:p>
            <a:pPr algn="l">
              <a:buFont typeface="+mj-lt"/>
              <a:buAutoNum type="arabicPeriod"/>
            </a:pPr>
            <a:r>
              <a:rPr lang="en-US" sz="1600" b="0" i="0" dirty="0">
                <a:solidFill>
                  <a:srgbClr val="000000"/>
                </a:solidFill>
                <a:effectLst/>
              </a:rPr>
              <a:t>When to use abstract class in Java?</a:t>
            </a:r>
          </a:p>
          <a:p>
            <a:pPr algn="l">
              <a:buFont typeface="+mj-lt"/>
              <a:buAutoNum type="arabicPeriod"/>
            </a:pPr>
            <a:r>
              <a:rPr lang="en-US" sz="1600" b="0" i="0" dirty="0">
                <a:solidFill>
                  <a:srgbClr val="000000"/>
                </a:solidFill>
                <a:effectLst/>
              </a:rPr>
              <a:t>When to use the abstract method in Java?</a:t>
            </a:r>
          </a:p>
          <a:p>
            <a:pPr algn="l">
              <a:buFont typeface="+mj-lt"/>
              <a:buAutoNum type="arabicPeriod"/>
            </a:pPr>
            <a:r>
              <a:rPr lang="en-US" sz="1600" b="0" i="0" dirty="0">
                <a:solidFill>
                  <a:srgbClr val="000000"/>
                </a:solidFill>
                <a:effectLst/>
              </a:rPr>
              <a:t>What are the differences between Abstraction and Encapsulation?</a:t>
            </a:r>
          </a:p>
          <a:p>
            <a:pPr algn="l">
              <a:buFont typeface="+mj-lt"/>
              <a:buAutoNum type="arabicPeriod"/>
            </a:pPr>
            <a:r>
              <a:rPr lang="en-US" sz="1600" b="0" i="0" dirty="0">
                <a:solidFill>
                  <a:srgbClr val="000000"/>
                </a:solidFill>
                <a:effectLst/>
              </a:rPr>
              <a:t>What are the difference between Abstraction and Polymorphism?</a:t>
            </a:r>
          </a:p>
          <a:p>
            <a:pPr algn="l">
              <a:buFont typeface="+mj-lt"/>
              <a:buAutoNum type="arabicPeriod"/>
            </a:pPr>
            <a:r>
              <a:rPr lang="en-US" sz="1600" b="0" i="0" dirty="0">
                <a:solidFill>
                  <a:srgbClr val="000000"/>
                </a:solidFill>
                <a:effectLst/>
              </a:rPr>
              <a:t>What are interfaces in Java?</a:t>
            </a:r>
          </a:p>
          <a:p>
            <a:pPr algn="l">
              <a:buFont typeface="+mj-lt"/>
              <a:buAutoNum type="arabicPeriod"/>
            </a:pPr>
            <a:r>
              <a:rPr lang="en-US" sz="1600" b="0" i="0" dirty="0">
                <a:solidFill>
                  <a:srgbClr val="000000"/>
                </a:solidFill>
                <a:effectLst/>
              </a:rPr>
              <a:t>Difference between Abstract class and Interface in java?</a:t>
            </a:r>
          </a:p>
          <a:p>
            <a:pPr algn="l">
              <a:buFont typeface="+mj-lt"/>
              <a:buAutoNum type="arabicPeriod"/>
            </a:pPr>
            <a:r>
              <a:rPr lang="en-US" sz="1600" b="0" i="0" dirty="0">
                <a:solidFill>
                  <a:srgbClr val="000000"/>
                </a:solidFill>
                <a:effectLst/>
              </a:rPr>
              <a:t>Can abstract method can be defined inside the non-abstract class?</a:t>
            </a:r>
          </a:p>
          <a:p>
            <a:pPr algn="l">
              <a:buFont typeface="+mj-lt"/>
              <a:buAutoNum type="arabicPeriod"/>
            </a:pPr>
            <a:r>
              <a:rPr lang="en-US" sz="1600" b="0" i="0" dirty="0">
                <a:solidFill>
                  <a:srgbClr val="000000"/>
                </a:solidFill>
                <a:effectLst/>
              </a:rPr>
              <a:t>Should abstract methods be overridden?</a:t>
            </a:r>
          </a:p>
          <a:p>
            <a:pPr algn="l">
              <a:buFont typeface="+mj-lt"/>
              <a:buAutoNum type="arabicPeriod"/>
            </a:pPr>
            <a:r>
              <a:rPr lang="en-US" sz="1600" b="0" i="0" dirty="0">
                <a:solidFill>
                  <a:srgbClr val="000000"/>
                </a:solidFill>
                <a:effectLst/>
              </a:rPr>
              <a:t>Is it possible for one interface to extend another?</a:t>
            </a:r>
          </a:p>
          <a:p>
            <a:endParaRPr lang="en-US" sz="1600" dirty="0"/>
          </a:p>
        </p:txBody>
      </p:sp>
    </p:spTree>
    <p:extLst>
      <p:ext uri="{BB962C8B-B14F-4D97-AF65-F5344CB8AC3E}">
        <p14:creationId xmlns:p14="http://schemas.microsoft.com/office/powerpoint/2010/main" val="1101029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ADB3-3E45-2A1E-A77F-B742DD71C212}"/>
              </a:ext>
            </a:extLst>
          </p:cNvPr>
          <p:cNvSpPr>
            <a:spLocks noGrp="1"/>
          </p:cNvSpPr>
          <p:nvPr>
            <p:ph type="title"/>
          </p:nvPr>
        </p:nvSpPr>
        <p:spPr/>
        <p:txBody>
          <a:bodyPr/>
          <a:lstStyle/>
          <a:p>
            <a:r>
              <a:rPr lang="en-US" dirty="0"/>
              <a:t>ANSWER SLIDES</a:t>
            </a:r>
          </a:p>
        </p:txBody>
      </p:sp>
      <p:sp>
        <p:nvSpPr>
          <p:cNvPr id="3" name="Content Placeholder 2">
            <a:extLst>
              <a:ext uri="{FF2B5EF4-FFF2-40B4-BE49-F238E27FC236}">
                <a16:creationId xmlns:a16="http://schemas.microsoft.com/office/drawing/2014/main" id="{CDBD0C58-30FC-D761-75B4-02201208A5C3}"/>
              </a:ext>
            </a:extLst>
          </p:cNvPr>
          <p:cNvSpPr>
            <a:spLocks noGrp="1"/>
          </p:cNvSpPr>
          <p:nvPr>
            <p:ph idx="1"/>
          </p:nvPr>
        </p:nvSpPr>
        <p:spPr/>
        <p:txBody>
          <a:bodyPr>
            <a:noAutofit/>
          </a:bodyPr>
          <a:lstStyle/>
          <a:p>
            <a:pPr algn="l" latinLnBrk="0"/>
            <a:endParaRPr lang="en-US" b="0" i="0" dirty="0">
              <a:solidFill>
                <a:srgbClr val="000000"/>
              </a:solidFill>
              <a:effectLst/>
            </a:endParaRPr>
          </a:p>
          <a:p>
            <a:pPr algn="l" latinLnBrk="0"/>
            <a:r>
              <a:rPr lang="en-US" b="0" i="0" dirty="0">
                <a:solidFill>
                  <a:srgbClr val="000000"/>
                </a:solidFill>
                <a:effectLst/>
              </a:rPr>
              <a:t>Abstraction is one of the main concepts of OOPS(Object-oriented program). Abstraction is very much useful in Java as it reduces the complexity and efforts of programming from selecting Data from the big pool and showing results which is important for the users.</a:t>
            </a:r>
          </a:p>
          <a:p>
            <a:pPr algn="l" latinLnBrk="0"/>
            <a:r>
              <a:rPr lang="en-US" b="0" i="0" dirty="0">
                <a:solidFill>
                  <a:srgbClr val="000000"/>
                </a:solidFill>
                <a:effectLst/>
              </a:rPr>
              <a:t>Abstraction only focuses on the object and not on its implementation. In simple words, Abstraction is a method of hiding certain details from end-users and only showing essential information which is necessary for users.</a:t>
            </a:r>
          </a:p>
          <a:p>
            <a:pPr algn="l" latinLnBrk="0"/>
            <a:endParaRPr lang="en-US" b="0" i="0" dirty="0">
              <a:solidFill>
                <a:srgbClr val="000000"/>
              </a:solidFill>
              <a:effectLst/>
            </a:endParaRPr>
          </a:p>
          <a:p>
            <a:br>
              <a:rPr lang="en-US" b="0" i="0" dirty="0">
                <a:solidFill>
                  <a:srgbClr val="000000"/>
                </a:solidFill>
                <a:effectLst/>
              </a:rPr>
            </a:br>
            <a:endParaRPr lang="en-US" dirty="0"/>
          </a:p>
        </p:txBody>
      </p:sp>
    </p:spTree>
    <p:extLst>
      <p:ext uri="{BB962C8B-B14F-4D97-AF65-F5344CB8AC3E}">
        <p14:creationId xmlns:p14="http://schemas.microsoft.com/office/powerpoint/2010/main" val="296387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DAA5-B91E-52ED-A7D4-ACF4235F96C0}"/>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CE7CD84-6580-AB79-0DE2-BF416D54E49A}"/>
              </a:ext>
            </a:extLst>
          </p:cNvPr>
          <p:cNvSpPr>
            <a:spLocks noGrp="1"/>
          </p:cNvSpPr>
          <p:nvPr>
            <p:ph idx="1"/>
          </p:nvPr>
        </p:nvSpPr>
        <p:spPr/>
        <p:txBody>
          <a:bodyPr/>
          <a:lstStyle/>
          <a:p>
            <a:pPr marL="0" indent="0">
              <a:buNone/>
            </a:pPr>
            <a:endParaRPr lang="en-US" dirty="0"/>
          </a:p>
          <a:p>
            <a:r>
              <a:rPr lang="en-US" dirty="0"/>
              <a:t>Thread is running</a:t>
            </a:r>
          </a:p>
        </p:txBody>
      </p:sp>
    </p:spTree>
    <p:extLst>
      <p:ext uri="{BB962C8B-B14F-4D97-AF65-F5344CB8AC3E}">
        <p14:creationId xmlns:p14="http://schemas.microsoft.com/office/powerpoint/2010/main" val="4221434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6553-55A4-31A5-AC49-007B4A5620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10FF80-D6A8-1634-2464-5C66EEB3EC25}"/>
              </a:ext>
            </a:extLst>
          </p:cNvPr>
          <p:cNvSpPr>
            <a:spLocks noGrp="1"/>
          </p:cNvSpPr>
          <p:nvPr>
            <p:ph idx="1"/>
          </p:nvPr>
        </p:nvSpPr>
        <p:spPr/>
        <p:txBody>
          <a:bodyPr/>
          <a:lstStyle/>
          <a:p>
            <a:pPr algn="l" latinLnBrk="0"/>
            <a:r>
              <a:rPr lang="en-US" b="0" i="0" dirty="0">
                <a:solidFill>
                  <a:srgbClr val="000000"/>
                </a:solidFill>
                <a:effectLst/>
              </a:rPr>
              <a:t>The advantages of Abstraction are:</a:t>
            </a:r>
          </a:p>
          <a:p>
            <a:pPr algn="l">
              <a:buFont typeface="Arial" panose="020B0604020202020204" pitchFamily="34" charset="0"/>
              <a:buChar char="•"/>
            </a:pPr>
            <a:r>
              <a:rPr lang="en-US" b="0" i="0" dirty="0">
                <a:solidFill>
                  <a:srgbClr val="000000"/>
                </a:solidFill>
                <a:effectLst/>
              </a:rPr>
              <a:t>It is helpful in reducing the complexity of data.</a:t>
            </a:r>
          </a:p>
          <a:p>
            <a:pPr algn="l">
              <a:buFont typeface="Arial" panose="020B0604020202020204" pitchFamily="34" charset="0"/>
              <a:buChar char="•"/>
            </a:pPr>
            <a:r>
              <a:rPr lang="en-US" b="0" i="0" dirty="0">
                <a:solidFill>
                  <a:srgbClr val="000000"/>
                </a:solidFill>
                <a:effectLst/>
              </a:rPr>
              <a:t>It derives the result for a specific class.</a:t>
            </a:r>
          </a:p>
          <a:p>
            <a:pPr algn="l">
              <a:buFont typeface="Arial" panose="020B0604020202020204" pitchFamily="34" charset="0"/>
              <a:buChar char="•"/>
            </a:pPr>
            <a:r>
              <a:rPr lang="en-US" b="0" i="0" dirty="0">
                <a:solidFill>
                  <a:srgbClr val="000000"/>
                </a:solidFill>
                <a:effectLst/>
              </a:rPr>
              <a:t>It is helpful in hiding unwanted details from users.</a:t>
            </a:r>
          </a:p>
          <a:p>
            <a:pPr algn="l">
              <a:buFont typeface="Arial" panose="020B0604020202020204" pitchFamily="34" charset="0"/>
              <a:buChar char="•"/>
            </a:pPr>
            <a:r>
              <a:rPr lang="en-US" b="0" i="0" dirty="0">
                <a:solidFill>
                  <a:srgbClr val="000000"/>
                </a:solidFill>
                <a:effectLst/>
              </a:rPr>
              <a:t>The best example of Abstraction is Television. To use the Television, we do not need to understand how it works internally.</a:t>
            </a:r>
          </a:p>
          <a:p>
            <a:r>
              <a:rPr lang="en-US" dirty="0"/>
              <a:t>Refer  slide</a:t>
            </a:r>
          </a:p>
        </p:txBody>
      </p:sp>
    </p:spTree>
    <p:extLst>
      <p:ext uri="{BB962C8B-B14F-4D97-AF65-F5344CB8AC3E}">
        <p14:creationId xmlns:p14="http://schemas.microsoft.com/office/powerpoint/2010/main" val="17602407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7F22-89F1-E504-04AF-737BB5D49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3885A2-819B-28DC-69DE-0E871B869CD8}"/>
              </a:ext>
            </a:extLst>
          </p:cNvPr>
          <p:cNvSpPr>
            <a:spLocks noGrp="1"/>
          </p:cNvSpPr>
          <p:nvPr>
            <p:ph idx="1"/>
          </p:nvPr>
        </p:nvSpPr>
        <p:spPr/>
        <p:txBody>
          <a:bodyPr/>
          <a:lstStyle/>
          <a:p>
            <a:pPr algn="l" latinLnBrk="0"/>
            <a:r>
              <a:rPr lang="en-US" b="0" i="0" dirty="0">
                <a:solidFill>
                  <a:srgbClr val="000000"/>
                </a:solidFill>
                <a:effectLst/>
                <a:latin typeface="-apple-system"/>
              </a:rPr>
              <a:t>The abstract class is used when the class is defined by the keyword 'abstract'.</a:t>
            </a:r>
            <a:br>
              <a:rPr lang="en-US" b="0" i="0" dirty="0">
                <a:solidFill>
                  <a:srgbClr val="000000"/>
                </a:solidFill>
                <a:effectLst/>
                <a:latin typeface="-apple-system"/>
              </a:rPr>
            </a:br>
            <a:r>
              <a:rPr lang="en-US" b="0" i="0" dirty="0">
                <a:solidFill>
                  <a:srgbClr val="000000"/>
                </a:solidFill>
                <a:effectLst/>
                <a:latin typeface="-apple-system"/>
              </a:rPr>
              <a:t>Following are the ways to use the abstract class:</a:t>
            </a:r>
          </a:p>
          <a:p>
            <a:pPr algn="l">
              <a:buFont typeface="Arial" panose="020B0604020202020204" pitchFamily="34" charset="0"/>
              <a:buChar char="•"/>
            </a:pPr>
            <a:r>
              <a:rPr lang="en-US" b="0" i="0" dirty="0">
                <a:solidFill>
                  <a:srgbClr val="000000"/>
                </a:solidFill>
                <a:effectLst/>
                <a:latin typeface="-apple-system"/>
              </a:rPr>
              <a:t>The class must be written/assigned as an abstract class.</a:t>
            </a:r>
          </a:p>
          <a:p>
            <a:pPr algn="l">
              <a:buFont typeface="Arial" panose="020B0604020202020204" pitchFamily="34" charset="0"/>
              <a:buChar char="•"/>
            </a:pPr>
            <a:r>
              <a:rPr lang="en-US" b="0" i="0" dirty="0">
                <a:solidFill>
                  <a:srgbClr val="000000"/>
                </a:solidFill>
                <a:effectLst/>
                <a:latin typeface="-apple-system"/>
              </a:rPr>
              <a:t>The hierarchy is maintained by using abstract class.</a:t>
            </a:r>
          </a:p>
          <a:p>
            <a:pPr algn="l">
              <a:buFont typeface="Arial" panose="020B0604020202020204" pitchFamily="34" charset="0"/>
              <a:buChar char="•"/>
            </a:pPr>
            <a:r>
              <a:rPr lang="en-US" b="0" i="0" dirty="0">
                <a:solidFill>
                  <a:srgbClr val="000000"/>
                </a:solidFill>
                <a:effectLst/>
                <a:latin typeface="-apple-system"/>
              </a:rPr>
              <a:t>In abstract class types of behavior and implementation details can be known.</a:t>
            </a:r>
          </a:p>
          <a:p>
            <a:pPr algn="l" latinLnBrk="0"/>
            <a:r>
              <a:rPr lang="en-US" b="0" i="0" dirty="0">
                <a:solidFill>
                  <a:srgbClr val="000000"/>
                </a:solidFill>
                <a:effectLst/>
                <a:latin typeface="-apple-system"/>
              </a:rPr>
              <a:t>Following are the ways to use the abstract method:</a:t>
            </a:r>
          </a:p>
          <a:p>
            <a:pPr algn="l">
              <a:buFont typeface="Arial" panose="020B0604020202020204" pitchFamily="34" charset="0"/>
              <a:buChar char="•"/>
            </a:pPr>
            <a:r>
              <a:rPr lang="en-US" b="0" i="0" dirty="0">
                <a:solidFill>
                  <a:srgbClr val="000000"/>
                </a:solidFill>
                <a:effectLst/>
                <a:latin typeface="-apple-system"/>
              </a:rPr>
              <a:t>The abstract method is used when the word 'abstract' is used in abstract class.</a:t>
            </a:r>
          </a:p>
          <a:p>
            <a:pPr algn="l">
              <a:buFont typeface="Arial" panose="020B0604020202020204" pitchFamily="34" charset="0"/>
              <a:buChar char="•"/>
            </a:pPr>
            <a:r>
              <a:rPr lang="en-US" b="0" i="0" dirty="0">
                <a:solidFill>
                  <a:srgbClr val="000000"/>
                </a:solidFill>
                <a:effectLst/>
                <a:latin typeface="-apple-system"/>
              </a:rPr>
              <a:t>The abstract method is used when the class is concrete.</a:t>
            </a:r>
          </a:p>
          <a:p>
            <a:pPr algn="l">
              <a:buFont typeface="Arial" panose="020B0604020202020204" pitchFamily="34" charset="0"/>
              <a:buChar char="•"/>
            </a:pPr>
            <a:r>
              <a:rPr lang="en-US" b="0" i="0" dirty="0">
                <a:solidFill>
                  <a:srgbClr val="000000"/>
                </a:solidFill>
                <a:effectLst/>
                <a:latin typeface="-apple-system"/>
              </a:rPr>
              <a:t>It declares two more sub-classes.</a:t>
            </a:r>
          </a:p>
          <a:p>
            <a:pPr algn="l">
              <a:buFont typeface="Arial" panose="020B0604020202020204" pitchFamily="34" charset="0"/>
              <a:buChar char="•"/>
            </a:pPr>
            <a:r>
              <a:rPr lang="en-US" b="0" i="0" dirty="0">
                <a:solidFill>
                  <a:srgbClr val="000000"/>
                </a:solidFill>
                <a:effectLst/>
                <a:latin typeface="-apple-system"/>
              </a:rPr>
              <a:t>The classes must be </a:t>
            </a:r>
            <a:r>
              <a:rPr lang="en-US" b="1" i="0" dirty="0">
                <a:solidFill>
                  <a:srgbClr val="000000"/>
                </a:solidFill>
                <a:effectLst/>
                <a:latin typeface="-apple-system"/>
              </a:rPr>
              <a:t>Overridden.</a:t>
            </a:r>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3036091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E587-243F-DB61-57F6-402D5154EDB1}"/>
              </a:ext>
            </a:extLst>
          </p:cNvPr>
          <p:cNvSpPr>
            <a:spLocks noGrp="1"/>
          </p:cNvSpPr>
          <p:nvPr>
            <p:ph type="title"/>
          </p:nvPr>
        </p:nvSpPr>
        <p:spPr>
          <a:xfrm>
            <a:off x="715617" y="559462"/>
            <a:ext cx="8888081" cy="1344434"/>
          </a:xfrm>
        </p:spPr>
        <p:txBody>
          <a:bodyPr/>
          <a:lstStyle/>
          <a:p>
            <a:endParaRPr lang="en-US"/>
          </a:p>
        </p:txBody>
      </p:sp>
      <p:graphicFrame>
        <p:nvGraphicFramePr>
          <p:cNvPr id="7" name="Content Placeholder 6">
            <a:extLst>
              <a:ext uri="{FF2B5EF4-FFF2-40B4-BE49-F238E27FC236}">
                <a16:creationId xmlns:a16="http://schemas.microsoft.com/office/drawing/2014/main" id="{43270850-93DA-1EDD-344A-E60559404156}"/>
              </a:ext>
            </a:extLst>
          </p:cNvPr>
          <p:cNvGraphicFramePr>
            <a:graphicFrameLocks noGrp="1"/>
          </p:cNvGraphicFramePr>
          <p:nvPr>
            <p:ph idx="1"/>
            <p:extLst>
              <p:ext uri="{D42A27DB-BD31-4B8C-83A1-F6EECF244321}">
                <p14:modId xmlns:p14="http://schemas.microsoft.com/office/powerpoint/2010/main" val="3216268738"/>
              </p:ext>
            </p:extLst>
          </p:nvPr>
        </p:nvGraphicFramePr>
        <p:xfrm>
          <a:off x="715617" y="2014330"/>
          <a:ext cx="8083827" cy="4412974"/>
        </p:xfrm>
        <a:graphic>
          <a:graphicData uri="http://schemas.openxmlformats.org/drawingml/2006/table">
            <a:tbl>
              <a:tblPr/>
              <a:tblGrid>
                <a:gridCol w="2694609">
                  <a:extLst>
                    <a:ext uri="{9D8B030D-6E8A-4147-A177-3AD203B41FA5}">
                      <a16:colId xmlns:a16="http://schemas.microsoft.com/office/drawing/2014/main" val="1493864757"/>
                    </a:ext>
                  </a:extLst>
                </a:gridCol>
                <a:gridCol w="2694609">
                  <a:extLst>
                    <a:ext uri="{9D8B030D-6E8A-4147-A177-3AD203B41FA5}">
                      <a16:colId xmlns:a16="http://schemas.microsoft.com/office/drawing/2014/main" val="17535012"/>
                    </a:ext>
                  </a:extLst>
                </a:gridCol>
                <a:gridCol w="2694609">
                  <a:extLst>
                    <a:ext uri="{9D8B030D-6E8A-4147-A177-3AD203B41FA5}">
                      <a16:colId xmlns:a16="http://schemas.microsoft.com/office/drawing/2014/main" val="2578731330"/>
                    </a:ext>
                  </a:extLst>
                </a:gridCol>
              </a:tblGrid>
              <a:tr h="297042">
                <a:tc>
                  <a:txBody>
                    <a:bodyPr/>
                    <a:lstStyle/>
                    <a:p>
                      <a:pPr algn="ctr" fontAlgn="t"/>
                      <a:r>
                        <a:rPr lang="en-US" sz="1300" b="0">
                          <a:effectLst/>
                          <a:latin typeface="inherit"/>
                        </a:rPr>
                        <a:t>Difference</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tc>
                  <a:txBody>
                    <a:bodyPr/>
                    <a:lstStyle/>
                    <a:p>
                      <a:pPr algn="ctr" fontAlgn="t"/>
                      <a:r>
                        <a:rPr lang="en-US" sz="1300" b="0">
                          <a:effectLst/>
                          <a:latin typeface="inherit"/>
                        </a:rPr>
                        <a:t>Abstraction</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tc>
                  <a:txBody>
                    <a:bodyPr/>
                    <a:lstStyle/>
                    <a:p>
                      <a:pPr algn="ctr" fontAlgn="t"/>
                      <a:r>
                        <a:rPr lang="en-US" sz="1300" b="0">
                          <a:effectLst/>
                          <a:latin typeface="inherit"/>
                        </a:rPr>
                        <a:t>Encapsulation</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extLst>
                  <a:ext uri="{0D108BD9-81ED-4DB2-BD59-A6C34878D82A}">
                    <a16:rowId xmlns:a16="http://schemas.microsoft.com/office/drawing/2014/main" val="3503518097"/>
                  </a:ext>
                </a:extLst>
              </a:tr>
              <a:tr h="1155350">
                <a:tc>
                  <a:txBody>
                    <a:bodyPr/>
                    <a:lstStyle/>
                    <a:p>
                      <a:pPr fontAlgn="t" latinLnBrk="0"/>
                      <a:r>
                        <a:rPr lang="en-US" sz="1300">
                          <a:effectLst/>
                        </a:rPr>
                        <a:t>Basic</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latinLnBrk="0"/>
                      <a:r>
                        <a:rPr lang="en-US" sz="1300">
                          <a:effectLst/>
                        </a:rPr>
                        <a:t>Abstraction means hiding details from the users and showing only necessary details to the users.</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latinLnBrk="0"/>
                      <a:r>
                        <a:rPr lang="en-US" sz="1300">
                          <a:effectLst/>
                        </a:rPr>
                        <a:t>Encapsulation means binding data in a single unit.</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877308870"/>
                  </a:ext>
                </a:extLst>
              </a:tr>
              <a:tr h="2238489">
                <a:tc>
                  <a:txBody>
                    <a:bodyPr/>
                    <a:lstStyle/>
                    <a:p>
                      <a:pPr fontAlgn="t" latinLnBrk="0"/>
                      <a:r>
                        <a:rPr lang="en-US" sz="1300">
                          <a:effectLst/>
                        </a:rPr>
                        <a:t>Focus</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latinLnBrk="0"/>
                      <a:r>
                        <a:rPr lang="en-US" sz="1300">
                          <a:effectLst/>
                        </a:rPr>
                        <a:t>Abstraction solves the problem at the </a:t>
                      </a:r>
                      <a:r>
                        <a:rPr lang="en-US" sz="1300" b="1">
                          <a:effectLst/>
                        </a:rPr>
                        <a:t>design level</a:t>
                      </a:r>
                      <a:r>
                        <a:rPr lang="en-US" sz="1300">
                          <a:effectLst/>
                        </a:rPr>
                        <a:t>.</a:t>
                      </a:r>
                      <a:br>
                        <a:rPr lang="en-US" sz="1300">
                          <a:effectLst/>
                        </a:rPr>
                      </a:br>
                      <a:r>
                        <a:rPr lang="en-US" sz="1300">
                          <a:effectLst/>
                        </a:rPr>
                        <a:t>Abstraction only focuses on the object and not how it works.</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latinLnBrk="0"/>
                      <a:r>
                        <a:rPr lang="en-US" sz="1300">
                          <a:effectLst/>
                        </a:rPr>
                        <a:t>Encapsulation solves the problem at the </a:t>
                      </a:r>
                      <a:r>
                        <a:rPr lang="en-US" sz="1300" b="1">
                          <a:effectLst/>
                        </a:rPr>
                        <a:t>implementation level</a:t>
                      </a:r>
                      <a:r>
                        <a:rPr lang="en-US" sz="1300">
                          <a:effectLst/>
                        </a:rPr>
                        <a:t>.</a:t>
                      </a:r>
                    </a:p>
                    <a:p>
                      <a:pPr fontAlgn="t" latinLnBrk="0"/>
                      <a:r>
                        <a:rPr lang="en-US" sz="1300">
                          <a:effectLst/>
                        </a:rPr>
                        <a:t>Encapsulation focus on an binding data in one unit and implementing its object, its behavior and properties, and what it does.</a:t>
                      </a:r>
                    </a:p>
                  </a:txBody>
                  <a:tcPr marL="63630" marR="63630" marT="31815" marB="31815">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39277431"/>
                  </a:ext>
                </a:extLst>
              </a:tr>
              <a:tr h="722093">
                <a:tc>
                  <a:txBody>
                    <a:bodyPr/>
                    <a:lstStyle/>
                    <a:p>
                      <a:pPr fontAlgn="t" latinLnBrk="0"/>
                      <a:r>
                        <a:rPr lang="en-US" sz="1300">
                          <a:effectLst/>
                        </a:rPr>
                        <a:t>Conclusion</a:t>
                      </a:r>
                    </a:p>
                  </a:txBody>
                  <a:tcPr marL="63630" marR="63630" marT="31815" marB="31815">
                    <a:lnL>
                      <a:noFill/>
                    </a:lnL>
                    <a:lnR>
                      <a:noFill/>
                    </a:lnR>
                    <a:lnT w="9525" cap="flat" cmpd="sng" algn="ctr">
                      <a:solidFill>
                        <a:srgbClr val="DEE2E6"/>
                      </a:solidFill>
                      <a:prstDash val="solid"/>
                      <a:round/>
                      <a:headEnd type="none" w="med" len="med"/>
                      <a:tailEnd type="none" w="med" len="med"/>
                    </a:lnT>
                    <a:lnB>
                      <a:noFill/>
                    </a:lnB>
                  </a:tcPr>
                </a:tc>
                <a:tc>
                  <a:txBody>
                    <a:bodyPr/>
                    <a:lstStyle/>
                    <a:p>
                      <a:pPr fontAlgn="t" latinLnBrk="0"/>
                      <a:r>
                        <a:rPr lang="en-US" sz="1300">
                          <a:effectLst/>
                        </a:rPr>
                        <a:t>Abstraction breaks the </a:t>
                      </a:r>
                      <a:r>
                        <a:rPr lang="en-US" sz="1300" b="1">
                          <a:effectLst/>
                        </a:rPr>
                        <a:t>complexity</a:t>
                      </a:r>
                      <a:r>
                        <a:rPr lang="en-US" sz="1300">
                          <a:effectLst/>
                        </a:rPr>
                        <a:t> of the data.</a:t>
                      </a:r>
                    </a:p>
                  </a:txBody>
                  <a:tcPr marL="63630" marR="63630" marT="31815" marB="31815">
                    <a:lnL>
                      <a:noFill/>
                    </a:lnL>
                    <a:lnR>
                      <a:noFill/>
                    </a:lnR>
                    <a:lnT w="9525" cap="flat" cmpd="sng" algn="ctr">
                      <a:solidFill>
                        <a:srgbClr val="DEE2E6"/>
                      </a:solidFill>
                      <a:prstDash val="solid"/>
                      <a:round/>
                      <a:headEnd type="none" w="med" len="med"/>
                      <a:tailEnd type="none" w="med" len="med"/>
                    </a:lnT>
                    <a:lnB>
                      <a:noFill/>
                    </a:lnB>
                  </a:tcPr>
                </a:tc>
                <a:tc>
                  <a:txBody>
                    <a:bodyPr/>
                    <a:lstStyle/>
                    <a:p>
                      <a:pPr fontAlgn="t" latinLnBrk="0"/>
                      <a:r>
                        <a:rPr lang="en-US" sz="1300" dirty="0">
                          <a:effectLst/>
                        </a:rPr>
                        <a:t>Encapsulation maintains the </a:t>
                      </a:r>
                      <a:r>
                        <a:rPr lang="en-US" sz="1300" b="1" dirty="0">
                          <a:effectLst/>
                        </a:rPr>
                        <a:t>flexibility</a:t>
                      </a:r>
                      <a:r>
                        <a:rPr lang="en-US" sz="1300" dirty="0">
                          <a:effectLst/>
                        </a:rPr>
                        <a:t> of the data.</a:t>
                      </a:r>
                    </a:p>
                  </a:txBody>
                  <a:tcPr marL="63630" marR="63630" marT="31815" marB="31815">
                    <a:lnL>
                      <a:noFill/>
                    </a:lnL>
                    <a:lnR>
                      <a:noFill/>
                    </a:lnR>
                    <a:lnT w="9525" cap="flat" cmpd="sng" algn="ctr">
                      <a:solidFill>
                        <a:srgbClr val="DEE2E6"/>
                      </a:solidFill>
                      <a:prstDash val="solid"/>
                      <a:round/>
                      <a:headEnd type="none" w="med" len="med"/>
                      <a:tailEnd type="none" w="med" len="med"/>
                    </a:lnT>
                    <a:lnB>
                      <a:noFill/>
                    </a:lnB>
                  </a:tcPr>
                </a:tc>
                <a:extLst>
                  <a:ext uri="{0D108BD9-81ED-4DB2-BD59-A6C34878D82A}">
                    <a16:rowId xmlns:a16="http://schemas.microsoft.com/office/drawing/2014/main" val="1107852011"/>
                  </a:ext>
                </a:extLst>
              </a:tr>
            </a:tbl>
          </a:graphicData>
        </a:graphic>
      </p:graphicFrame>
    </p:spTree>
    <p:extLst>
      <p:ext uri="{BB962C8B-B14F-4D97-AF65-F5344CB8AC3E}">
        <p14:creationId xmlns:p14="http://schemas.microsoft.com/office/powerpoint/2010/main" val="508709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9536-7433-AA29-C5B5-E04714B58D9A}"/>
              </a:ext>
            </a:extLst>
          </p:cNvPr>
          <p:cNvSpPr>
            <a:spLocks noGrp="1"/>
          </p:cNvSpPr>
          <p:nvPr>
            <p:ph type="title"/>
          </p:nvPr>
        </p:nvSpPr>
        <p:spPr>
          <a:xfrm>
            <a:off x="717091" y="609600"/>
            <a:ext cx="8596668" cy="1320800"/>
          </a:xfrm>
        </p:spPr>
        <p:txBody>
          <a:bodyPr/>
          <a:lstStyle/>
          <a:p>
            <a:endParaRPr lang="en-US"/>
          </a:p>
        </p:txBody>
      </p:sp>
      <p:graphicFrame>
        <p:nvGraphicFramePr>
          <p:cNvPr id="4" name="Content Placeholder 3">
            <a:extLst>
              <a:ext uri="{FF2B5EF4-FFF2-40B4-BE49-F238E27FC236}">
                <a16:creationId xmlns:a16="http://schemas.microsoft.com/office/drawing/2014/main" id="{E3F3323F-8031-609B-D737-BEA0E6728BD5}"/>
              </a:ext>
            </a:extLst>
          </p:cNvPr>
          <p:cNvGraphicFramePr>
            <a:graphicFrameLocks noGrp="1"/>
          </p:cNvGraphicFramePr>
          <p:nvPr>
            <p:ph idx="1"/>
            <p:extLst>
              <p:ext uri="{D42A27DB-BD31-4B8C-83A1-F6EECF244321}">
                <p14:modId xmlns:p14="http://schemas.microsoft.com/office/powerpoint/2010/main" val="3633545368"/>
              </p:ext>
            </p:extLst>
          </p:nvPr>
        </p:nvGraphicFramePr>
        <p:xfrm>
          <a:off x="717091" y="1930400"/>
          <a:ext cx="8055849" cy="4625585"/>
        </p:xfrm>
        <a:graphic>
          <a:graphicData uri="http://schemas.openxmlformats.org/drawingml/2006/table">
            <a:tbl>
              <a:tblPr/>
              <a:tblGrid>
                <a:gridCol w="2423673">
                  <a:extLst>
                    <a:ext uri="{9D8B030D-6E8A-4147-A177-3AD203B41FA5}">
                      <a16:colId xmlns:a16="http://schemas.microsoft.com/office/drawing/2014/main" val="320326102"/>
                    </a:ext>
                  </a:extLst>
                </a:gridCol>
                <a:gridCol w="2946893">
                  <a:extLst>
                    <a:ext uri="{9D8B030D-6E8A-4147-A177-3AD203B41FA5}">
                      <a16:colId xmlns:a16="http://schemas.microsoft.com/office/drawing/2014/main" val="1507289302"/>
                    </a:ext>
                  </a:extLst>
                </a:gridCol>
                <a:gridCol w="2685283">
                  <a:extLst>
                    <a:ext uri="{9D8B030D-6E8A-4147-A177-3AD203B41FA5}">
                      <a16:colId xmlns:a16="http://schemas.microsoft.com/office/drawing/2014/main" val="4128160788"/>
                    </a:ext>
                  </a:extLst>
                </a:gridCol>
              </a:tblGrid>
              <a:tr h="152640">
                <a:tc>
                  <a:txBody>
                    <a:bodyPr/>
                    <a:lstStyle/>
                    <a:p>
                      <a:pPr algn="ctr" fontAlgn="t"/>
                      <a:r>
                        <a:rPr lang="en-US" sz="1400" b="0">
                          <a:effectLst/>
                          <a:latin typeface="inherit"/>
                        </a:rPr>
                        <a:t>Difference</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tc>
                  <a:txBody>
                    <a:bodyPr/>
                    <a:lstStyle/>
                    <a:p>
                      <a:pPr algn="ctr" fontAlgn="t"/>
                      <a:r>
                        <a:rPr lang="en-US" sz="1400" b="0">
                          <a:effectLst/>
                          <a:latin typeface="inherit"/>
                        </a:rPr>
                        <a:t>Abstraction</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tc>
                  <a:txBody>
                    <a:bodyPr/>
                    <a:lstStyle/>
                    <a:p>
                      <a:pPr algn="ctr" fontAlgn="t"/>
                      <a:r>
                        <a:rPr lang="en-US" sz="1400" b="0">
                          <a:effectLst/>
                          <a:latin typeface="inherit"/>
                        </a:rPr>
                        <a:t>Polymorphism</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extLst>
                  <a:ext uri="{0D108BD9-81ED-4DB2-BD59-A6C34878D82A}">
                    <a16:rowId xmlns:a16="http://schemas.microsoft.com/office/drawing/2014/main" val="334639312"/>
                  </a:ext>
                </a:extLst>
              </a:tr>
              <a:tr h="573387">
                <a:tc>
                  <a:txBody>
                    <a:bodyPr/>
                    <a:lstStyle/>
                    <a:p>
                      <a:pPr fontAlgn="t" latinLnBrk="0"/>
                      <a:r>
                        <a:rPr lang="en-US" sz="1400">
                          <a:effectLst/>
                        </a:rPr>
                        <a:t>Basic</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sz="1400">
                          <a:effectLst/>
                        </a:rPr>
                        <a:t>Abstraction is a technique of showing necessary details.</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sz="1400">
                          <a:effectLst/>
                        </a:rPr>
                        <a:t>Polymorphism is a process for implementing inherited data.</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7620224"/>
                  </a:ext>
                </a:extLst>
              </a:tr>
              <a:tr h="2968698">
                <a:tc>
                  <a:txBody>
                    <a:bodyPr/>
                    <a:lstStyle/>
                    <a:p>
                      <a:pPr fontAlgn="t" latinLnBrk="0"/>
                      <a:r>
                        <a:rPr lang="en-US" sz="1400" dirty="0">
                          <a:effectLst/>
                        </a:rPr>
                        <a:t>Focus</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sz="1400" dirty="0">
                          <a:effectLst/>
                        </a:rPr>
                        <a:t>Abstraction is based on design level pattern. There are two types of abstraction:</a:t>
                      </a:r>
                    </a:p>
                    <a:p>
                      <a:pPr fontAlgn="t">
                        <a:buFont typeface="Arial" panose="020B0604020202020204" pitchFamily="34" charset="0"/>
                        <a:buChar char="•"/>
                      </a:pPr>
                      <a:r>
                        <a:rPr lang="en-US" sz="1400" dirty="0">
                          <a:effectLst/>
                        </a:rPr>
                        <a:t>Data Abstraction</a:t>
                      </a:r>
                    </a:p>
                    <a:p>
                      <a:pPr fontAlgn="t">
                        <a:buFont typeface="Arial" panose="020B0604020202020204" pitchFamily="34" charset="0"/>
                        <a:buChar char="•"/>
                      </a:pPr>
                      <a:r>
                        <a:rPr lang="en-US" sz="1400" dirty="0">
                          <a:effectLst/>
                        </a:rPr>
                        <a:t>Process Abstraction</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sz="1400">
                          <a:effectLst/>
                        </a:rPr>
                        <a:t>Polymorphism is used when single or many types are not defined by name it represents any type by using abstract symbols.</a:t>
                      </a:r>
                    </a:p>
                    <a:p>
                      <a:pPr fontAlgn="t" latinLnBrk="0"/>
                      <a:r>
                        <a:rPr lang="en-US" sz="1400">
                          <a:effectLst/>
                        </a:rPr>
                        <a:t>There are two types of Polymorphism:</a:t>
                      </a:r>
                    </a:p>
                    <a:p>
                      <a:pPr fontAlgn="t">
                        <a:buFont typeface="Arial" panose="020B0604020202020204" pitchFamily="34" charset="0"/>
                        <a:buChar char="•"/>
                      </a:pPr>
                      <a:r>
                        <a:rPr lang="en-US" sz="1400">
                          <a:effectLst/>
                        </a:rPr>
                        <a:t>Compile-time Polymorphism (or Static polymorphism) - Example Method Overloading</a:t>
                      </a:r>
                    </a:p>
                    <a:p>
                      <a:pPr fontAlgn="t">
                        <a:buFont typeface="Arial" panose="020B0604020202020204" pitchFamily="34" charset="0"/>
                        <a:buChar char="•"/>
                      </a:pPr>
                      <a:r>
                        <a:rPr lang="en-US" sz="1400">
                          <a:effectLst/>
                        </a:rPr>
                        <a:t>Runtime Polymorphism (or Dynamic polymorphism) - Example Method Overriding</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46460876"/>
                  </a:ext>
                </a:extLst>
              </a:tr>
              <a:tr h="855188">
                <a:tc>
                  <a:txBody>
                    <a:bodyPr/>
                    <a:lstStyle/>
                    <a:p>
                      <a:pPr fontAlgn="t" latinLnBrk="0"/>
                      <a:r>
                        <a:rPr lang="en-US" sz="1400">
                          <a:effectLst/>
                        </a:rPr>
                        <a:t>Conclusion</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latinLnBrk="0"/>
                      <a:r>
                        <a:rPr lang="en-US" sz="1400">
                          <a:effectLst/>
                        </a:rPr>
                        <a:t>Abstraction can be implemented , when the main class is </a:t>
                      </a:r>
                      <a:r>
                        <a:rPr lang="en-US" sz="1400" b="1">
                          <a:effectLst/>
                        </a:rPr>
                        <a:t>static</a:t>
                      </a:r>
                      <a:r>
                        <a:rPr lang="en-US" sz="1400">
                          <a:effectLst/>
                        </a:rPr>
                        <a:t> or </a:t>
                      </a:r>
                      <a:r>
                        <a:rPr lang="en-US" sz="1400" b="1">
                          <a:effectLst/>
                        </a:rPr>
                        <a:t>concrete</a:t>
                      </a:r>
                      <a:r>
                        <a:rPr lang="en-US" sz="1400">
                          <a:effectLst/>
                        </a:rPr>
                        <a:t>. Overridden is must.</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latinLnBrk="0"/>
                      <a:r>
                        <a:rPr lang="en-US" sz="1400" dirty="0">
                          <a:effectLst/>
                        </a:rPr>
                        <a:t>Polymorphism can be implemented when data is </a:t>
                      </a:r>
                      <a:r>
                        <a:rPr lang="en-US" sz="1400" b="1" dirty="0">
                          <a:effectLst/>
                        </a:rPr>
                        <a:t>static</a:t>
                      </a:r>
                      <a:r>
                        <a:rPr lang="en-US" sz="1400" dirty="0">
                          <a:effectLst/>
                        </a:rPr>
                        <a:t> or </a:t>
                      </a:r>
                      <a:r>
                        <a:rPr lang="en-US" sz="1400" b="1" dirty="0">
                          <a:effectLst/>
                        </a:rPr>
                        <a:t>dynamic</a:t>
                      </a:r>
                      <a:r>
                        <a:rPr lang="en-US" sz="1400" dirty="0">
                          <a:effectLst/>
                        </a:rPr>
                        <a:t>.</a:t>
                      </a:r>
                    </a:p>
                  </a:txBody>
                  <a:tcPr marL="4175" marR="4175" marT="4175" marB="41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3846199"/>
                  </a:ext>
                </a:extLst>
              </a:tr>
            </a:tbl>
          </a:graphicData>
        </a:graphic>
      </p:graphicFrame>
    </p:spTree>
    <p:extLst>
      <p:ext uri="{BB962C8B-B14F-4D97-AF65-F5344CB8AC3E}">
        <p14:creationId xmlns:p14="http://schemas.microsoft.com/office/powerpoint/2010/main" val="3624706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D401-83B9-E097-A40B-3374155374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E9652-93CD-CD9C-3645-1465DB87AE00}"/>
              </a:ext>
            </a:extLst>
          </p:cNvPr>
          <p:cNvSpPr>
            <a:spLocks noGrp="1"/>
          </p:cNvSpPr>
          <p:nvPr>
            <p:ph idx="1"/>
          </p:nvPr>
        </p:nvSpPr>
        <p:spPr/>
        <p:txBody>
          <a:bodyPr/>
          <a:lstStyle/>
          <a:p>
            <a:r>
              <a:rPr lang="en-US" b="0" i="1" dirty="0">
                <a:solidFill>
                  <a:srgbClr val="000000"/>
                </a:solidFill>
                <a:effectLst/>
                <a:latin typeface="-apple-system"/>
              </a:rPr>
              <a:t>The interface is part of an abstract class. </a:t>
            </a:r>
          </a:p>
          <a:p>
            <a:r>
              <a:rPr lang="en-US" b="0" i="1" dirty="0">
                <a:solidFill>
                  <a:srgbClr val="000000"/>
                </a:solidFill>
                <a:effectLst/>
                <a:latin typeface="-apple-system"/>
              </a:rPr>
              <a:t>The object class cannot be created by using an interface.</a:t>
            </a:r>
          </a:p>
          <a:p>
            <a:r>
              <a:rPr lang="en-US" b="0" i="1" dirty="0">
                <a:solidFill>
                  <a:srgbClr val="000000"/>
                </a:solidFill>
                <a:effectLst/>
                <a:latin typeface="-apple-system"/>
              </a:rPr>
              <a:t> The privacy/security is maintained by using an interface. </a:t>
            </a:r>
          </a:p>
          <a:p>
            <a:r>
              <a:rPr lang="en-US" b="0" i="1" dirty="0">
                <a:solidFill>
                  <a:srgbClr val="000000"/>
                </a:solidFill>
                <a:effectLst/>
                <a:latin typeface="-apple-system"/>
              </a:rPr>
              <a:t>The multiple inheritances of the sub-classes is implemented by using the interface.</a:t>
            </a:r>
          </a:p>
          <a:p>
            <a:endParaRPr lang="en-US" dirty="0"/>
          </a:p>
        </p:txBody>
      </p:sp>
    </p:spTree>
    <p:extLst>
      <p:ext uri="{BB962C8B-B14F-4D97-AF65-F5344CB8AC3E}">
        <p14:creationId xmlns:p14="http://schemas.microsoft.com/office/powerpoint/2010/main" val="3343836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4681-ED31-3226-D59C-F6CC96ADB6F8}"/>
              </a:ext>
            </a:extLst>
          </p:cNvPr>
          <p:cNvSpPr>
            <a:spLocks noGrp="1"/>
          </p:cNvSpPr>
          <p:nvPr>
            <p:ph type="title"/>
          </p:nvPr>
        </p:nvSpPr>
        <p:spPr/>
        <p:txBody>
          <a:bodyPr/>
          <a:lstStyle/>
          <a:p>
            <a:endParaRPr lang="en-US"/>
          </a:p>
        </p:txBody>
      </p:sp>
      <p:graphicFrame>
        <p:nvGraphicFramePr>
          <p:cNvPr id="11" name="Content Placeholder 10">
            <a:extLst>
              <a:ext uri="{FF2B5EF4-FFF2-40B4-BE49-F238E27FC236}">
                <a16:creationId xmlns:a16="http://schemas.microsoft.com/office/drawing/2014/main" id="{51F9C0F5-C921-8DDE-1C90-324569E1622B}"/>
              </a:ext>
            </a:extLst>
          </p:cNvPr>
          <p:cNvGraphicFramePr>
            <a:graphicFrameLocks noGrp="1"/>
          </p:cNvGraphicFramePr>
          <p:nvPr>
            <p:ph idx="1"/>
            <p:extLst>
              <p:ext uri="{D42A27DB-BD31-4B8C-83A1-F6EECF244321}">
                <p14:modId xmlns:p14="http://schemas.microsoft.com/office/powerpoint/2010/main" val="337516762"/>
              </p:ext>
            </p:extLst>
          </p:nvPr>
        </p:nvGraphicFramePr>
        <p:xfrm>
          <a:off x="781878" y="1930400"/>
          <a:ext cx="8492124" cy="3980069"/>
        </p:xfrm>
        <a:graphic>
          <a:graphicData uri="http://schemas.openxmlformats.org/drawingml/2006/table">
            <a:tbl>
              <a:tblPr/>
              <a:tblGrid>
                <a:gridCol w="4246062">
                  <a:extLst>
                    <a:ext uri="{9D8B030D-6E8A-4147-A177-3AD203B41FA5}">
                      <a16:colId xmlns:a16="http://schemas.microsoft.com/office/drawing/2014/main" val="4138722522"/>
                    </a:ext>
                  </a:extLst>
                </a:gridCol>
                <a:gridCol w="4246062">
                  <a:extLst>
                    <a:ext uri="{9D8B030D-6E8A-4147-A177-3AD203B41FA5}">
                      <a16:colId xmlns:a16="http://schemas.microsoft.com/office/drawing/2014/main" val="3084402073"/>
                    </a:ext>
                  </a:extLst>
                </a:gridCol>
              </a:tblGrid>
              <a:tr h="375111">
                <a:tc>
                  <a:txBody>
                    <a:bodyPr/>
                    <a:lstStyle/>
                    <a:p>
                      <a:pPr algn="ctr" fontAlgn="t"/>
                      <a:r>
                        <a:rPr lang="en-US" b="0">
                          <a:effectLst/>
                          <a:latin typeface="inherit"/>
                        </a:rPr>
                        <a:t>Abstract class</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tc>
                  <a:txBody>
                    <a:bodyPr/>
                    <a:lstStyle/>
                    <a:p>
                      <a:pPr algn="ctr" fontAlgn="t"/>
                      <a:r>
                        <a:rPr lang="en-US" b="0">
                          <a:effectLst/>
                          <a:latin typeface="inherit"/>
                        </a:rPr>
                        <a:t>Interface</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CFF"/>
                    </a:solidFill>
                  </a:tcPr>
                </a:tc>
                <a:extLst>
                  <a:ext uri="{0D108BD9-81ED-4DB2-BD59-A6C34878D82A}">
                    <a16:rowId xmlns:a16="http://schemas.microsoft.com/office/drawing/2014/main" val="1860658424"/>
                  </a:ext>
                </a:extLst>
              </a:tr>
              <a:tr h="1076616">
                <a:tc>
                  <a:txBody>
                    <a:bodyPr/>
                    <a:lstStyle/>
                    <a:p>
                      <a:pPr fontAlgn="t" latinLnBrk="0"/>
                      <a:r>
                        <a:rPr lang="en-US">
                          <a:effectLst/>
                        </a:rPr>
                        <a:t>In abstract class both the methods are used abstract and non-abstract.</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a:effectLst/>
                        </a:rPr>
                        <a:t>In interface, only an abstract method is used.</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29988660"/>
                  </a:ext>
                </a:extLst>
              </a:tr>
              <a:tr h="725863">
                <a:tc>
                  <a:txBody>
                    <a:bodyPr/>
                    <a:lstStyle/>
                    <a:p>
                      <a:pPr fontAlgn="t" latinLnBrk="0"/>
                      <a:r>
                        <a:rPr lang="en-US">
                          <a:effectLst/>
                        </a:rPr>
                        <a:t>Multiple inheritances are not supported in abstract classes.</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a:effectLst/>
                        </a:rPr>
                        <a:t>The interface supports multiple inheritances.</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74448456"/>
                  </a:ext>
                </a:extLst>
              </a:tr>
              <a:tr h="1076616">
                <a:tc>
                  <a:txBody>
                    <a:bodyPr/>
                    <a:lstStyle/>
                    <a:p>
                      <a:pPr fontAlgn="t" latinLnBrk="0"/>
                      <a:r>
                        <a:rPr lang="en-US">
                          <a:effectLst/>
                        </a:rPr>
                        <a:t>The implementation of an interface is provided by the abstract class.</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latinLnBrk="0"/>
                      <a:r>
                        <a:rPr lang="en-US">
                          <a:effectLst/>
                        </a:rPr>
                        <a:t>The interface cannot provide implementation to an abstract class.</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45865940"/>
                  </a:ext>
                </a:extLst>
              </a:tr>
              <a:tr h="725863">
                <a:tc>
                  <a:txBody>
                    <a:bodyPr/>
                    <a:lstStyle/>
                    <a:p>
                      <a:pPr fontAlgn="t" latinLnBrk="0"/>
                      <a:r>
                        <a:rPr lang="en-US">
                          <a:effectLst/>
                        </a:rPr>
                        <a:t>The abstract is protected and private.</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latinLnBrk="0"/>
                      <a:r>
                        <a:rPr lang="en-US" dirty="0">
                          <a:effectLst/>
                        </a:rPr>
                        <a:t>An interface is only public.</a:t>
                      </a:r>
                    </a:p>
                  </a:txBody>
                  <a:tcPr marL="9525" marR="9525" marT="9525" marB="95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8188795"/>
                  </a:ext>
                </a:extLst>
              </a:tr>
            </a:tbl>
          </a:graphicData>
        </a:graphic>
      </p:graphicFrame>
    </p:spTree>
    <p:extLst>
      <p:ext uri="{BB962C8B-B14F-4D97-AF65-F5344CB8AC3E}">
        <p14:creationId xmlns:p14="http://schemas.microsoft.com/office/powerpoint/2010/main" val="2712258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F4FE-7288-89A0-1FCE-6B09E166A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68FBFE-03D9-B2F1-731E-E41171920675}"/>
              </a:ext>
            </a:extLst>
          </p:cNvPr>
          <p:cNvSpPr>
            <a:spLocks noGrp="1"/>
          </p:cNvSpPr>
          <p:nvPr>
            <p:ph idx="1"/>
          </p:nvPr>
        </p:nvSpPr>
        <p:spPr/>
        <p:txBody>
          <a:bodyPr/>
          <a:lstStyle/>
          <a:p>
            <a:r>
              <a:rPr lang="en-US" b="0" i="0" dirty="0">
                <a:solidFill>
                  <a:srgbClr val="000000"/>
                </a:solidFill>
                <a:effectLst/>
                <a:latin typeface="+mj-lt"/>
              </a:rPr>
              <a:t>No. An abstract method cannot be defined inside the non-abstract class.</a:t>
            </a:r>
          </a:p>
          <a:p>
            <a:r>
              <a:rPr lang="en-US" b="0" i="0" dirty="0">
                <a:solidFill>
                  <a:srgbClr val="000000"/>
                </a:solidFill>
                <a:effectLst/>
                <a:latin typeface="+mj-lt"/>
              </a:rPr>
              <a:t>Yes, all the abstract methods in the subclass should be overridden because the java compiler will not accept and give the compile-time error.</a:t>
            </a:r>
            <a:endParaRPr lang="en-US" dirty="0">
              <a:solidFill>
                <a:srgbClr val="000000"/>
              </a:solidFill>
              <a:latin typeface="+mj-lt"/>
            </a:endParaRPr>
          </a:p>
          <a:p>
            <a:r>
              <a:rPr lang="en-US" b="0" i="0" dirty="0">
                <a:solidFill>
                  <a:srgbClr val="000000"/>
                </a:solidFill>
                <a:effectLst/>
                <a:latin typeface="+mj-lt"/>
              </a:rPr>
              <a:t>In Java, the interface can be extended by another interface.</a:t>
            </a:r>
            <a:endParaRPr lang="en-US" dirty="0">
              <a:latin typeface="+mj-lt"/>
            </a:endParaRPr>
          </a:p>
        </p:txBody>
      </p:sp>
    </p:spTree>
    <p:extLst>
      <p:ext uri="{BB962C8B-B14F-4D97-AF65-F5344CB8AC3E}">
        <p14:creationId xmlns:p14="http://schemas.microsoft.com/office/powerpoint/2010/main" val="4230988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F84709-F135-1770-55F6-D49BE073D2D4}"/>
              </a:ext>
            </a:extLst>
          </p:cNvPr>
          <p:cNvSpPr/>
          <p:nvPr/>
        </p:nvSpPr>
        <p:spPr>
          <a:xfrm>
            <a:off x="2451653" y="2967335"/>
            <a:ext cx="5540062"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THANKYOU</a:t>
            </a:r>
            <a:endParaRPr lang="en-US" sz="5400" b="1" cap="none" spc="0" dirty="0">
              <a:ln/>
              <a:solidFill>
                <a:schemeClr val="accent3"/>
              </a:solidFill>
              <a:effectLst/>
            </a:endParaRPr>
          </a:p>
        </p:txBody>
      </p:sp>
    </p:spTree>
    <p:extLst>
      <p:ext uri="{BB962C8B-B14F-4D97-AF65-F5344CB8AC3E}">
        <p14:creationId xmlns:p14="http://schemas.microsoft.com/office/powerpoint/2010/main" val="185709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F33E-DEE5-07D1-5BE7-CA4B08D6D44F}"/>
              </a:ext>
            </a:extLst>
          </p:cNvPr>
          <p:cNvSpPr>
            <a:spLocks noGrp="1"/>
          </p:cNvSpPr>
          <p:nvPr>
            <p:ph type="title"/>
          </p:nvPr>
        </p:nvSpPr>
        <p:spPr/>
        <p:txBody>
          <a:bodyPr/>
          <a:lstStyle/>
          <a:p>
            <a:r>
              <a:rPr lang="en-US" dirty="0"/>
              <a:t>ACTIVITY-2</a:t>
            </a:r>
          </a:p>
        </p:txBody>
      </p:sp>
      <p:sp>
        <p:nvSpPr>
          <p:cNvPr id="3" name="Content Placeholder 2">
            <a:extLst>
              <a:ext uri="{FF2B5EF4-FFF2-40B4-BE49-F238E27FC236}">
                <a16:creationId xmlns:a16="http://schemas.microsoft.com/office/drawing/2014/main" id="{F826F410-A186-8ED3-A0E0-E3411DE51695}"/>
              </a:ext>
            </a:extLst>
          </p:cNvPr>
          <p:cNvSpPr>
            <a:spLocks noGrp="1"/>
          </p:cNvSpPr>
          <p:nvPr>
            <p:ph idx="1"/>
          </p:nvPr>
        </p:nvSpPr>
        <p:spPr>
          <a:xfrm>
            <a:off x="-87028" y="1417982"/>
            <a:ext cx="11863634" cy="7834667"/>
          </a:xfrm>
        </p:spPr>
        <p:txBody>
          <a:bodyPr/>
          <a:lstStyle/>
          <a:p>
            <a:r>
              <a:rPr lang="en-US" b="0" i="0" u="sng" dirty="0">
                <a:solidFill>
                  <a:srgbClr val="00B0F0"/>
                </a:solidFill>
                <a:effectLst/>
                <a:latin typeface="Roboto" panose="02000000000000000000" pitchFamily="2" charset="0"/>
              </a:rPr>
              <a:t>Implementing Runnable interface</a:t>
            </a:r>
          </a:p>
          <a:p>
            <a:endParaRPr lang="en-US" dirty="0"/>
          </a:p>
        </p:txBody>
      </p:sp>
      <p:pic>
        <p:nvPicPr>
          <p:cNvPr id="2050" name="Picture 2" descr="Runnable%20interface">
            <a:extLst>
              <a:ext uri="{FF2B5EF4-FFF2-40B4-BE49-F238E27FC236}">
                <a16:creationId xmlns:a16="http://schemas.microsoft.com/office/drawing/2014/main" id="{EC8AD18E-4379-2802-8D5B-3064700FE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94" y="2079909"/>
            <a:ext cx="6913058" cy="369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958B-7D9E-2F09-558E-A4EF4E9AE6F7}"/>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FD6C2662-2E04-A505-F0EB-D6A608C85C1E}"/>
              </a:ext>
            </a:extLst>
          </p:cNvPr>
          <p:cNvSpPr>
            <a:spLocks noGrp="1"/>
          </p:cNvSpPr>
          <p:nvPr>
            <p:ph idx="1"/>
          </p:nvPr>
        </p:nvSpPr>
        <p:spPr/>
        <p:txBody>
          <a:bodyPr/>
          <a:lstStyle/>
          <a:p>
            <a:r>
              <a:rPr lang="en-US" dirty="0"/>
              <a:t>Thread is running.</a:t>
            </a:r>
          </a:p>
        </p:txBody>
      </p:sp>
    </p:spTree>
    <p:extLst>
      <p:ext uri="{BB962C8B-B14F-4D97-AF65-F5344CB8AC3E}">
        <p14:creationId xmlns:p14="http://schemas.microsoft.com/office/powerpoint/2010/main" val="77634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4322-6A7E-BD94-47C3-A31A08EBE9CD}"/>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17345866-D13E-C1A8-25C7-692A77CD2E0D}"/>
              </a:ext>
            </a:extLst>
          </p:cNvPr>
          <p:cNvSpPr>
            <a:spLocks noGrp="1"/>
          </p:cNvSpPr>
          <p:nvPr>
            <p:ph idx="1"/>
          </p:nvPr>
        </p:nvSpPr>
        <p:spPr/>
        <p:txBody>
          <a:bodyPr/>
          <a:lstStyle/>
          <a:p>
            <a:pPr algn="just"/>
            <a:r>
              <a:rPr lang="en-US" b="1" i="0" dirty="0">
                <a:solidFill>
                  <a:srgbClr val="333333"/>
                </a:solidFill>
                <a:effectLst/>
                <a:latin typeface="inter-bold"/>
              </a:rPr>
              <a:t>Multithreading in </a:t>
            </a:r>
            <a:r>
              <a:rPr lang="en-US" b="1" i="0" u="none" strike="noStrike" dirty="0">
                <a:solidFill>
                  <a:srgbClr val="008000"/>
                </a:solidFill>
                <a:effectLst/>
                <a:latin typeface="inter-bold"/>
                <a:hlinkClick r:id="rId2"/>
              </a:rPr>
              <a:t>Java</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is a process of executing multiple threads simultaneously.</a:t>
            </a:r>
          </a:p>
          <a:p>
            <a:pPr algn="just"/>
            <a:r>
              <a:rPr lang="en-US" b="0" i="0" dirty="0">
                <a:solidFill>
                  <a:srgbClr val="333333"/>
                </a:solidFill>
                <a:effectLst/>
                <a:latin typeface="inter-regular"/>
              </a:rPr>
              <a:t>A thread is a lightweight sub-process, the smallest unit of processing.</a:t>
            </a:r>
          </a:p>
          <a:p>
            <a:pPr algn="just"/>
            <a:r>
              <a:rPr lang="en-US" b="0" i="0" dirty="0">
                <a:solidFill>
                  <a:srgbClr val="333333"/>
                </a:solidFill>
                <a:effectLst/>
                <a:latin typeface="inter-regular"/>
              </a:rPr>
              <a:t>Multithreading is used to achieve multitasking.</a:t>
            </a:r>
          </a:p>
          <a:p>
            <a:pPr algn="just"/>
            <a:r>
              <a:rPr lang="en-US" b="0" i="0" dirty="0">
                <a:solidFill>
                  <a:srgbClr val="333333"/>
                </a:solidFill>
                <a:effectLst/>
                <a:latin typeface="inter-regular"/>
              </a:rPr>
              <a:t>Multithreading  is mostly used in games ,animations etc.</a:t>
            </a:r>
          </a:p>
          <a:p>
            <a:endParaRPr lang="en-US" dirty="0"/>
          </a:p>
        </p:txBody>
      </p:sp>
    </p:spTree>
    <p:extLst>
      <p:ext uri="{BB962C8B-B14F-4D97-AF65-F5344CB8AC3E}">
        <p14:creationId xmlns:p14="http://schemas.microsoft.com/office/powerpoint/2010/main" val="378579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A8FC-3C34-92DE-53C3-058A12C5E30C}"/>
              </a:ext>
            </a:extLst>
          </p:cNvPr>
          <p:cNvSpPr>
            <a:spLocks noGrp="1"/>
          </p:cNvSpPr>
          <p:nvPr>
            <p:ph type="title"/>
          </p:nvPr>
        </p:nvSpPr>
        <p:spPr/>
        <p:txBody>
          <a:bodyPr/>
          <a:lstStyle/>
          <a:p>
            <a:r>
              <a:rPr lang="en-US" dirty="0"/>
              <a:t>DIAGRAMATIC REPRESENTATION</a:t>
            </a:r>
          </a:p>
        </p:txBody>
      </p:sp>
      <p:pic>
        <p:nvPicPr>
          <p:cNvPr id="5122" name="Picture 2" descr="Java Multithreading Tutorial in Depth | Realtime Example - Scientech Easy">
            <a:extLst>
              <a:ext uri="{FF2B5EF4-FFF2-40B4-BE49-F238E27FC236}">
                <a16:creationId xmlns:a16="http://schemas.microsoft.com/office/drawing/2014/main" id="{42BB130E-4AB2-6D11-6DAA-0B55C0397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6654076" cy="469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59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1159</TotalTime>
  <Words>2877</Words>
  <Application>Microsoft Office PowerPoint</Application>
  <PresentationFormat>Widescreen</PresentationFormat>
  <Paragraphs>369</Paragraphs>
  <Slides>57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-apple-system</vt:lpstr>
      <vt:lpstr>arial</vt:lpstr>
      <vt:lpstr>arial</vt:lpstr>
      <vt:lpstr>Heebo</vt:lpstr>
      <vt:lpstr>inherit</vt:lpstr>
      <vt:lpstr>inter-bold</vt:lpstr>
      <vt:lpstr>inter-regular</vt:lpstr>
      <vt:lpstr>Nunito</vt:lpstr>
      <vt:lpstr>OpenSans</vt:lpstr>
      <vt:lpstr>Roboto</vt:lpstr>
      <vt:lpstr>Trebuchet MS</vt:lpstr>
      <vt:lpstr>urw-din</vt:lpstr>
      <vt:lpstr>Wingdings 3</vt:lpstr>
      <vt:lpstr>Facet</vt:lpstr>
      <vt:lpstr>OOPS 4</vt:lpstr>
      <vt:lpstr>JAVA THREAD</vt:lpstr>
      <vt:lpstr>A thread in Java can be created in the following two ways:</vt:lpstr>
      <vt:lpstr> ACTIVITY-1 </vt:lpstr>
      <vt:lpstr>OUTPUT</vt:lpstr>
      <vt:lpstr>ACTIVITY-2</vt:lpstr>
      <vt:lpstr>OUTPUT</vt:lpstr>
      <vt:lpstr>MULTITHREADING</vt:lpstr>
      <vt:lpstr>DIAGRAMATIC REPRESENTATION</vt:lpstr>
      <vt:lpstr>EXAMPLE</vt:lpstr>
      <vt:lpstr>PDF LINK FOR MULTITHREADING PROGRAMS</vt:lpstr>
      <vt:lpstr>THREAD LIFE CYCLE</vt:lpstr>
      <vt:lpstr>STAGES OF THREAD LIFE CYCLE</vt:lpstr>
      <vt:lpstr>PowerPoint Presentation</vt:lpstr>
      <vt:lpstr>Final,finally,finalize</vt:lpstr>
      <vt:lpstr>COMPARISON</vt:lpstr>
      <vt:lpstr>GARBAGE COLLECTION</vt:lpstr>
      <vt:lpstr>We can also request JVM to run Garbage Collector</vt:lpstr>
      <vt:lpstr>EXAMPLE</vt:lpstr>
      <vt:lpstr>PowerPoint Presentation</vt:lpstr>
      <vt:lpstr>OUTPUT</vt:lpstr>
      <vt:lpstr>ABSTRACTION</vt:lpstr>
      <vt:lpstr>NEED OF THE ABSTRACTION</vt:lpstr>
      <vt:lpstr>PowerPoint Presentation</vt:lpstr>
      <vt:lpstr>WAYS TO ACHIEVE ABSTRACTION</vt:lpstr>
      <vt:lpstr>ABSTRACT CLASS</vt:lpstr>
      <vt:lpstr>SYNTAX OF THE ABSTRACT CLASS</vt:lpstr>
      <vt:lpstr>ACTIVITY-3</vt:lpstr>
      <vt:lpstr>OUTPUT</vt:lpstr>
      <vt:lpstr>INTERFACES</vt:lpstr>
      <vt:lpstr>INTERFACE EXAMPLE IN REAL LIFE</vt:lpstr>
      <vt:lpstr>SYNTAX</vt:lpstr>
      <vt:lpstr>ACTIVITY -4</vt:lpstr>
      <vt:lpstr>OUTPUT</vt:lpstr>
      <vt:lpstr>PROGRAMMING QUESTIONS</vt:lpstr>
      <vt:lpstr>ALGORITHM</vt:lpstr>
      <vt:lpstr>PowerPoint Presentation</vt:lpstr>
      <vt:lpstr>ALGORITHM</vt:lpstr>
      <vt:lpstr>PowerPoint Presentation</vt:lpstr>
      <vt:lpstr>ALGORITHM</vt:lpstr>
      <vt:lpstr>SPECIAL PROGRAMMING QUESTIONS</vt:lpstr>
      <vt:lpstr>PowerPoint Presentation</vt:lpstr>
      <vt:lpstr>ASSIGNMENT</vt:lpstr>
      <vt:lpstr>INTERVIEW QUESTIONS OF MULTITHREADING</vt:lpstr>
      <vt:lpstr>ANSWER SLIDES</vt:lpstr>
      <vt:lpstr>PowerPoint Presentation</vt:lpstr>
      <vt:lpstr>PowerPoint Presentation</vt:lpstr>
      <vt:lpstr>INTERVIEW QUESTIONS ON ABSTRACTION</vt:lpstr>
      <vt:lpstr>ANSWER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4</dc:title>
  <dc:creator>Anuradha Sahu</dc:creator>
  <cp:lastModifiedBy>Anuradha Sahu</cp:lastModifiedBy>
  <cp:revision>74</cp:revision>
  <dcterms:created xsi:type="dcterms:W3CDTF">2022-08-17T05:58:00Z</dcterms:created>
  <dcterms:modified xsi:type="dcterms:W3CDTF">2023-01-02T08:28:52Z</dcterms:modified>
</cp:coreProperties>
</file>