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63" r:id="rId23"/>
    <p:sldId id="279" r:id="rId24"/>
    <p:sldId id="280" r:id="rId25"/>
    <p:sldId id="281" r:id="rId26"/>
    <p:sldId id="282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83" r:id="rId37"/>
    <p:sldId id="284" r:id="rId38"/>
    <p:sldId id="285" r:id="rId39"/>
    <p:sldId id="286" r:id="rId40"/>
    <p:sldId id="298" r:id="rId41"/>
    <p:sldId id="299" r:id="rId42"/>
    <p:sldId id="301" r:id="rId43"/>
    <p:sldId id="302" r:id="rId44"/>
    <p:sldId id="300" r:id="rId45"/>
    <p:sldId id="303" r:id="rId46"/>
    <p:sldId id="304" r:id="rId47"/>
    <p:sldId id="305" r:id="rId48"/>
    <p:sldId id="306" r:id="rId49"/>
    <p:sldId id="307" r:id="rId50"/>
    <p:sldId id="296" r:id="rId51"/>
    <p:sldId id="308" r:id="rId52"/>
    <p:sldId id="297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818" autoAdjust="0"/>
  </p:normalViewPr>
  <p:slideViewPr>
    <p:cSldViewPr snapToGrid="0">
      <p:cViewPr varScale="1">
        <p:scale>
          <a:sx n="64" d="100"/>
          <a:sy n="64" d="100"/>
        </p:scale>
        <p:origin x="9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6E2A-A9A3-4A24-912C-D9CDEE6C5D8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41FE-47B5-48F1-A198-55F8FB2A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5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6E2A-A9A3-4A24-912C-D9CDEE6C5D8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41FE-47B5-48F1-A198-55F8FB2A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6E2A-A9A3-4A24-912C-D9CDEE6C5D8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41FE-47B5-48F1-A198-55F8FB2A4F6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0133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6E2A-A9A3-4A24-912C-D9CDEE6C5D8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41FE-47B5-48F1-A198-55F8FB2A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12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6E2A-A9A3-4A24-912C-D9CDEE6C5D8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41FE-47B5-48F1-A198-55F8FB2A4F6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0389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6E2A-A9A3-4A24-912C-D9CDEE6C5D8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41FE-47B5-48F1-A198-55F8FB2A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25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6E2A-A9A3-4A24-912C-D9CDEE6C5D8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41FE-47B5-48F1-A198-55F8FB2A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89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6E2A-A9A3-4A24-912C-D9CDEE6C5D8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41FE-47B5-48F1-A198-55F8FB2A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6E2A-A9A3-4A24-912C-D9CDEE6C5D8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41FE-47B5-48F1-A198-55F8FB2A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8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6E2A-A9A3-4A24-912C-D9CDEE6C5D8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41FE-47B5-48F1-A198-55F8FB2A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9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6E2A-A9A3-4A24-912C-D9CDEE6C5D8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41FE-47B5-48F1-A198-55F8FB2A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6E2A-A9A3-4A24-912C-D9CDEE6C5D8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41FE-47B5-48F1-A198-55F8FB2A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9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6E2A-A9A3-4A24-912C-D9CDEE6C5D8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41FE-47B5-48F1-A198-55F8FB2A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6E2A-A9A3-4A24-912C-D9CDEE6C5D8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41FE-47B5-48F1-A198-55F8FB2A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18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6E2A-A9A3-4A24-912C-D9CDEE6C5D8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41FE-47B5-48F1-A198-55F8FB2A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1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6E2A-A9A3-4A24-912C-D9CDEE6C5D8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41FE-47B5-48F1-A198-55F8FB2A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36E2A-A9A3-4A24-912C-D9CDEE6C5D8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EE041FE-47B5-48F1-A198-55F8FB2A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6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variables" TargetMode="External"/><Relationship Id="rId2" Type="http://schemas.openxmlformats.org/officeDocument/2006/relationships/hyperlink" Target="https://www.javatpoint.com/java-tutor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vatpoint.com/java-inner-clas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2AA8-081C-7869-3BD8-9541A8712F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OOPS 5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84287-3883-C169-722A-8D89313B9D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ENCPSULATION 2 AND EXCEPTION HANDLING 2</a:t>
            </a:r>
          </a:p>
          <a:p>
            <a:r>
              <a:rPr lang="en-US" dirty="0"/>
              <a:t>LECTURE 7</a:t>
            </a:r>
          </a:p>
        </p:txBody>
      </p:sp>
    </p:spTree>
    <p:extLst>
      <p:ext uri="{BB962C8B-B14F-4D97-AF65-F5344CB8AC3E}">
        <p14:creationId xmlns:p14="http://schemas.microsoft.com/office/powerpoint/2010/main" val="123875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6EEC0-52D6-140D-5B7D-51C5560C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E053-1C12-85F8-6967-4685EE790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7313"/>
            <a:ext cx="8596668" cy="4684049"/>
          </a:xfrm>
        </p:spPr>
        <p:txBody>
          <a:bodyPr>
            <a:noAutofit/>
          </a:bodyPr>
          <a:lstStyle/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Student{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     </a:t>
            </a:r>
            <a:r>
              <a:rPr lang="en-US" b="1" i="0" dirty="0">
                <a:solidFill>
                  <a:srgbClr val="006699"/>
                </a:solidFill>
                <a:effectLst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rollno;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     String name;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     </a:t>
            </a:r>
            <a:r>
              <a:rPr lang="en-US" b="1" i="0" dirty="0">
                <a:solidFill>
                  <a:srgbClr val="006699"/>
                </a:solidFill>
                <a:effectLst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String college = </a:t>
            </a:r>
            <a:r>
              <a:rPr lang="en-US" b="0" i="0" dirty="0">
                <a:solidFill>
                  <a:srgbClr val="0000FF"/>
                </a:solidFill>
                <a:effectLst/>
              </a:rPr>
              <a:t>"ITS"</a:t>
            </a:r>
            <a:r>
              <a:rPr lang="en-US" b="0" i="0" dirty="0">
                <a:solidFill>
                  <a:srgbClr val="000000"/>
                </a:solidFill>
                <a:effectLst/>
              </a:rPr>
              <a:t>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     </a:t>
            </a:r>
            <a:r>
              <a:rPr lang="en-US" b="0" i="0" dirty="0">
                <a:solidFill>
                  <a:srgbClr val="008200"/>
                </a:solidFill>
                <a:effectLst/>
              </a:rPr>
              <a:t>//static method to change the value of static variable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     </a:t>
            </a:r>
            <a:r>
              <a:rPr lang="en-US" b="1" i="0" dirty="0">
                <a:solidFill>
                  <a:srgbClr val="006699"/>
                </a:solidFill>
                <a:effectLst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change(){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     college = </a:t>
            </a:r>
            <a:r>
              <a:rPr lang="en-US" b="0" i="0" dirty="0">
                <a:solidFill>
                  <a:srgbClr val="0000FF"/>
                </a:solidFill>
                <a:effectLst/>
              </a:rPr>
              <a:t>"BBDIT"</a:t>
            </a:r>
            <a:r>
              <a:rPr lang="en-US" b="0" i="0" dirty="0">
                <a:solidFill>
                  <a:srgbClr val="000000"/>
                </a:solidFill>
                <a:effectLst/>
              </a:rPr>
              <a:t>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     }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     </a:t>
            </a:r>
            <a:r>
              <a:rPr lang="en-US" b="0" i="0" dirty="0">
                <a:solidFill>
                  <a:srgbClr val="008200"/>
                </a:solidFill>
                <a:effectLst/>
              </a:rPr>
              <a:t>//constructor to initialize the variable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     Student(</a:t>
            </a:r>
            <a:r>
              <a:rPr lang="en-US" b="1" i="0" dirty="0">
                <a:solidFill>
                  <a:srgbClr val="006699"/>
                </a:solidFill>
                <a:effectLst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r, String n){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     rollno = r;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     name = n;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     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0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3D794-BBAF-26F2-D5B0-5F771600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9E243-8517-9316-5E62-048CB207A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5939"/>
            <a:ext cx="8596668" cy="4255424"/>
          </a:xfrm>
        </p:spPr>
        <p:txBody>
          <a:bodyPr>
            <a:noAutofit/>
          </a:bodyPr>
          <a:lstStyle/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     </a:t>
            </a:r>
            <a:r>
              <a:rPr lang="en-US" b="0" i="0" dirty="0">
                <a:solidFill>
                  <a:srgbClr val="008200"/>
                </a:solidFill>
                <a:effectLst/>
              </a:rPr>
              <a:t>//method to display values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     </a:t>
            </a:r>
            <a:r>
              <a:rPr lang="en-US" b="1" i="0" dirty="0">
                <a:solidFill>
                  <a:srgbClr val="006699"/>
                </a:solidFill>
                <a:effectLst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display(){System.out.println(rollno+</a:t>
            </a:r>
            <a:r>
              <a:rPr lang="en-US" b="0" i="0" dirty="0">
                <a:solidFill>
                  <a:srgbClr val="0000FF"/>
                </a:solidFill>
                <a:effectLst/>
              </a:rPr>
              <a:t>" "</a:t>
            </a:r>
            <a:r>
              <a:rPr lang="en-US" b="0" i="0" dirty="0">
                <a:solidFill>
                  <a:srgbClr val="000000"/>
                </a:solidFill>
                <a:effectLst/>
              </a:rPr>
              <a:t>+name+</a:t>
            </a:r>
            <a:r>
              <a:rPr lang="en-US" b="0" i="0" dirty="0">
                <a:solidFill>
                  <a:srgbClr val="0000FF"/>
                </a:solidFill>
                <a:effectLst/>
              </a:rPr>
              <a:t>" "</a:t>
            </a:r>
            <a:r>
              <a:rPr lang="en-US" b="0" i="0" dirty="0">
                <a:solidFill>
                  <a:srgbClr val="000000"/>
                </a:solidFill>
                <a:effectLst/>
              </a:rPr>
              <a:t>+college);}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}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8200"/>
                </a:solidFill>
                <a:effectLst/>
              </a:rPr>
              <a:t>//Test class to create and display the values of object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TestStaticMethod</a:t>
            </a:r>
            <a:r>
              <a:rPr lang="en-US" b="0" i="0" dirty="0">
                <a:solidFill>
                  <a:srgbClr val="000000"/>
                </a:solidFill>
                <a:effectLst/>
              </a:rPr>
              <a:t>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main(String args[]){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Student.change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();</a:t>
            </a:r>
            <a:r>
              <a:rPr lang="en-US" b="0" i="0" dirty="0">
                <a:solidFill>
                  <a:srgbClr val="008200"/>
                </a:solidFill>
                <a:effectLst/>
              </a:rPr>
              <a:t>//calling change method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i="0" dirty="0">
                <a:solidFill>
                  <a:srgbClr val="008200"/>
                </a:solidFill>
                <a:effectLst/>
              </a:rPr>
              <a:t>//creating objects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    Student s1 = </a:t>
            </a:r>
            <a:r>
              <a:rPr lang="en-US" b="1" i="0" dirty="0">
                <a:solidFill>
                  <a:srgbClr val="006699"/>
                </a:solidFill>
                <a:effectLst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Student(</a:t>
            </a:r>
            <a:r>
              <a:rPr lang="en-US" b="0" i="0" dirty="0">
                <a:solidFill>
                  <a:srgbClr val="C00000"/>
                </a:solidFill>
                <a:effectLst/>
              </a:rPr>
              <a:t>111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</a:t>
            </a:r>
            <a:r>
              <a:rPr lang="en-US" b="0" i="0" dirty="0">
                <a:solidFill>
                  <a:srgbClr val="0000FF"/>
                </a:solidFill>
                <a:effectLst/>
              </a:rPr>
              <a:t>"Karan"</a:t>
            </a:r>
            <a:r>
              <a:rPr lang="en-US" b="0" i="0" dirty="0">
                <a:solidFill>
                  <a:srgbClr val="000000"/>
                </a:solidFill>
                <a:effectLst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    Student s2 = </a:t>
            </a:r>
            <a:r>
              <a:rPr lang="en-US" b="1" i="0" dirty="0">
                <a:solidFill>
                  <a:srgbClr val="006699"/>
                </a:solidFill>
                <a:effectLst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Student(</a:t>
            </a:r>
            <a:r>
              <a:rPr lang="en-US" b="0" i="0" dirty="0">
                <a:solidFill>
                  <a:srgbClr val="C00000"/>
                </a:solidFill>
                <a:effectLst/>
              </a:rPr>
              <a:t>222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</a:t>
            </a:r>
            <a:r>
              <a:rPr lang="en-US" b="0" i="0" dirty="0">
                <a:solidFill>
                  <a:srgbClr val="0000FF"/>
                </a:solidFill>
                <a:effectLst/>
              </a:rPr>
              <a:t>"Aryan"</a:t>
            </a:r>
            <a:r>
              <a:rPr lang="en-US" b="0" i="0" dirty="0">
                <a:solidFill>
                  <a:srgbClr val="000000"/>
                </a:solidFill>
                <a:effectLst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    Student s3 = </a:t>
            </a:r>
            <a:r>
              <a:rPr lang="en-US" b="1" i="0" dirty="0">
                <a:solidFill>
                  <a:srgbClr val="006699"/>
                </a:solidFill>
                <a:effectLst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Student(</a:t>
            </a:r>
            <a:r>
              <a:rPr lang="en-US" b="0" i="0" dirty="0">
                <a:solidFill>
                  <a:srgbClr val="C00000"/>
                </a:solidFill>
                <a:effectLst/>
              </a:rPr>
              <a:t>333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</a:t>
            </a:r>
            <a:r>
              <a:rPr lang="en-US" b="0" i="0" dirty="0">
                <a:solidFill>
                  <a:srgbClr val="0000FF"/>
                </a:solidFill>
                <a:effectLst/>
              </a:rPr>
              <a:t>"Sonoo"</a:t>
            </a:r>
            <a:r>
              <a:rPr lang="en-US" b="0" i="0" dirty="0">
                <a:solidFill>
                  <a:srgbClr val="000000"/>
                </a:solidFill>
                <a:effectLst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   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74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208B3-AE73-12EA-4437-267C87F9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5429B-9046-4C45-6C8B-B9B1E4524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//calling display method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s1.display();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s2.display();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s3.display();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26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11BA-E0A4-B35D-171A-9D0506FF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C8816-0FBB-76E5-DE87-8DB6867F2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111 Karan   BBDIT</a:t>
            </a:r>
          </a:p>
          <a:p>
            <a:r>
              <a:rPr lang="en-US" dirty="0"/>
              <a:t>222 Aryan   BBDIT</a:t>
            </a:r>
          </a:p>
          <a:p>
            <a:r>
              <a:rPr lang="en-US" dirty="0"/>
              <a:t>333 Sonoo  BBDIT</a:t>
            </a:r>
          </a:p>
        </p:txBody>
      </p:sp>
    </p:spTree>
    <p:extLst>
      <p:ext uri="{BB962C8B-B14F-4D97-AF65-F5344CB8AC3E}">
        <p14:creationId xmlns:p14="http://schemas.microsoft.com/office/powerpoint/2010/main" val="1840026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DDDE-D719-DA7E-7DBD-4F5FB446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35B69-9747-292B-6704-177EA9A6B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If you make any variable as final, you cannot change the value of final variable(It will be constant).</a:t>
            </a:r>
          </a:p>
          <a:p>
            <a:pPr algn="just"/>
            <a:r>
              <a:rPr lang="en-US" b="0" dirty="0">
                <a:solidFill>
                  <a:srgbClr val="610B4B"/>
                </a:solidFill>
                <a:effectLst/>
                <a:latin typeface="tahoma" panose="020B0604030504040204" pitchFamily="34" charset="0"/>
              </a:rPr>
              <a:t>Example of final variable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There is a final variable speed limit, we are going to change the value of this variable,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but It can't be changed because final variable once assigned a value can never be changed.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78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1F10-28A0-6621-CA10-E10E7022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OF FINAL</a:t>
            </a:r>
          </a:p>
        </p:txBody>
      </p:sp>
      <p:pic>
        <p:nvPicPr>
          <p:cNvPr id="3074" name="Picture 2" descr="final keyword in java">
            <a:extLst>
              <a:ext uri="{FF2B5EF4-FFF2-40B4-BE49-F238E27FC236}">
                <a16:creationId xmlns:a16="http://schemas.microsoft.com/office/drawing/2014/main" id="{80349357-8CA0-E577-1A15-A0C261BCA6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90" y="1746684"/>
            <a:ext cx="7818782" cy="449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041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241F-B434-D9C7-B91D-3DB95DD2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73A91-4340-15AB-31D3-907692231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Bike9{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</a:rPr>
              <a:t>final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speedlimit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=</a:t>
            </a:r>
            <a:r>
              <a:rPr lang="en-US" b="0" i="0" dirty="0">
                <a:solidFill>
                  <a:srgbClr val="C00000"/>
                </a:solidFill>
                <a:effectLst/>
              </a:rPr>
              <a:t>90</a:t>
            </a:r>
            <a:r>
              <a:rPr lang="en-US" b="0" i="0" dirty="0">
                <a:solidFill>
                  <a:srgbClr val="000000"/>
                </a:solidFill>
                <a:effectLst/>
              </a:rPr>
              <a:t>;</a:t>
            </a:r>
            <a:r>
              <a:rPr lang="en-US" b="0" i="0" dirty="0">
                <a:solidFill>
                  <a:srgbClr val="008200"/>
                </a:solidFill>
                <a:effectLst/>
              </a:rPr>
              <a:t>//final variable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run(){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  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speedlimit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=</a:t>
            </a:r>
            <a:r>
              <a:rPr lang="en-US" b="0" i="0" dirty="0">
                <a:solidFill>
                  <a:srgbClr val="C00000"/>
                </a:solidFill>
                <a:effectLst/>
              </a:rPr>
              <a:t>400</a:t>
            </a:r>
            <a:r>
              <a:rPr lang="en-US" b="0" i="0" dirty="0">
                <a:solidFill>
                  <a:srgbClr val="000000"/>
                </a:solidFill>
                <a:effectLst/>
              </a:rPr>
              <a:t>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 }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main(String args[]){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 Bike9 obj=</a:t>
            </a:r>
            <a:r>
              <a:rPr lang="en-US" b="1" i="0" dirty="0">
                <a:solidFill>
                  <a:srgbClr val="006699"/>
                </a:solidFill>
                <a:effectLst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 Bike9();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 obj.run();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 }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}</a:t>
            </a:r>
            <a:r>
              <a:rPr lang="en-US" b="0" i="0" dirty="0">
                <a:solidFill>
                  <a:srgbClr val="008200"/>
                </a:solidFill>
                <a:effectLst/>
              </a:rPr>
              <a:t>//end of class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600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D824-419F-5ADC-FE95-E24B44D5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0F2DC-D7E7-7D2A-6422-BE0A73BE4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TIME ERROR</a:t>
            </a:r>
          </a:p>
        </p:txBody>
      </p:sp>
    </p:spTree>
    <p:extLst>
      <p:ext uri="{BB962C8B-B14F-4D97-AF65-F5344CB8AC3E}">
        <p14:creationId xmlns:p14="http://schemas.microsoft.com/office/powerpoint/2010/main" val="3691478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E338-CD87-DE93-A4C2-7B0C4F0F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03" y="569844"/>
            <a:ext cx="8596668" cy="1320800"/>
          </a:xfrm>
        </p:spPr>
        <p:txBody>
          <a:bodyPr/>
          <a:lstStyle/>
          <a:p>
            <a:r>
              <a:rPr lang="en-US" dirty="0"/>
              <a:t>ACTIVITY-4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16C7E-C57E-6BEF-62DD-FACCE5C49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8739"/>
            <a:ext cx="8596668" cy="4712624"/>
          </a:xfrm>
        </p:spPr>
        <p:txBody>
          <a:bodyPr>
            <a:noAutofit/>
          </a:bodyPr>
          <a:lstStyle/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Bike{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final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run(){System.out.println(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"running"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);}  //FINAL METHOD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Honda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extends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Bike{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run(){System.out.println(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"running safely with 100kmph"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);}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main(String args[]){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Honda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honda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=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Honda();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honda.run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();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}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913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81EA-73E7-20DC-E2E6-E0A7ADE6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611C9-9BED-55E6-7F59-09CA04A03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TIME ERROR</a:t>
            </a:r>
          </a:p>
        </p:txBody>
      </p:sp>
    </p:spTree>
    <p:extLst>
      <p:ext uri="{BB962C8B-B14F-4D97-AF65-F5344CB8AC3E}">
        <p14:creationId xmlns:p14="http://schemas.microsoft.com/office/powerpoint/2010/main" val="1761305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0675-9427-4A7E-165B-F37DBCAC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9B0DC-B4E3-3E15-62A9-C5062E892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i="0" dirty="0">
              <a:solidFill>
                <a:srgbClr val="333333"/>
              </a:solidFill>
              <a:effectLst/>
            </a:endParaRPr>
          </a:p>
          <a:p>
            <a:endParaRPr lang="en-US" dirty="0">
              <a:solidFill>
                <a:srgbClr val="333333"/>
              </a:solidFill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</a:rPr>
              <a:t>The </a:t>
            </a:r>
            <a:r>
              <a:rPr lang="en-US" b="1" i="0" dirty="0">
                <a:solidFill>
                  <a:srgbClr val="333333"/>
                </a:solidFill>
                <a:effectLst/>
              </a:rPr>
              <a:t>static keyword</a:t>
            </a:r>
            <a:r>
              <a:rPr lang="en-US" b="0" i="0" dirty="0">
                <a:solidFill>
                  <a:srgbClr val="333333"/>
                </a:solidFill>
                <a:effectLst/>
              </a:rPr>
              <a:t> in </a:t>
            </a:r>
            <a:r>
              <a:rPr lang="en-US" b="0" i="0" u="none" strike="noStrike" dirty="0">
                <a:solidFill>
                  <a:srgbClr val="008000"/>
                </a:solidFill>
                <a:effectLst/>
                <a:hlinkClick r:id="rId2"/>
              </a:rPr>
              <a:t>Java</a:t>
            </a:r>
            <a:r>
              <a:rPr lang="en-US" b="0" i="0" dirty="0">
                <a:solidFill>
                  <a:srgbClr val="333333"/>
                </a:solidFill>
                <a:effectLst/>
              </a:rPr>
              <a:t> is used for memory management mainly.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</a:rPr>
              <a:t> We can apply static keyword with </a:t>
            </a:r>
            <a:r>
              <a:rPr lang="en-US" b="0" i="0" u="none" strike="noStrike" dirty="0">
                <a:solidFill>
                  <a:srgbClr val="008000"/>
                </a:solidFill>
                <a:effectLst/>
                <a:hlinkClick r:id="rId3"/>
              </a:rPr>
              <a:t>variables</a:t>
            </a:r>
            <a:r>
              <a:rPr lang="en-US" b="0" i="0" dirty="0">
                <a:solidFill>
                  <a:srgbClr val="333333"/>
                </a:solidFill>
                <a:effectLst/>
              </a:rPr>
              <a:t>, methods, blocks and </a:t>
            </a:r>
            <a:r>
              <a:rPr lang="en-US" b="0" i="0" u="none" strike="noStrike" dirty="0">
                <a:solidFill>
                  <a:srgbClr val="008000"/>
                </a:solidFill>
                <a:effectLst/>
                <a:hlinkClick r:id="rId4"/>
              </a:rPr>
              <a:t>nested classes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</a:rPr>
              <a:t> static keyword belongs to the class than an instance of the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379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4581-B986-A1A2-B09F-76FA059AA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ACTIVITY-5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A8028-CB26-9874-C18B-845549629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</a:rPr>
              <a:t>final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Bike{}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  // FINAL CLASS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Honda1 </a:t>
            </a:r>
            <a:r>
              <a:rPr lang="en-US" b="1" i="0" dirty="0">
                <a:solidFill>
                  <a:srgbClr val="006699"/>
                </a:solidFill>
                <a:effectLst/>
              </a:rPr>
              <a:t>extends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Bike{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  </a:t>
            </a:r>
            <a:r>
              <a:rPr lang="en-US" b="1" i="0" dirty="0">
                <a:solidFill>
                  <a:srgbClr val="006699"/>
                </a:solidFill>
                <a:effectLst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run(){System.out.println(</a:t>
            </a:r>
            <a:r>
              <a:rPr lang="en-US" b="0" i="0" dirty="0">
                <a:solidFill>
                  <a:srgbClr val="0000FF"/>
                </a:solidFill>
                <a:effectLst/>
              </a:rPr>
              <a:t>"running safely with 100kmph"</a:t>
            </a:r>
            <a:r>
              <a:rPr lang="en-US" b="0" i="0" dirty="0">
                <a:solidFill>
                  <a:srgbClr val="000000"/>
                </a:solidFill>
                <a:effectLst/>
              </a:rPr>
              <a:t>);}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  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  </a:t>
            </a:r>
            <a:r>
              <a:rPr lang="en-US" b="1" i="0" dirty="0">
                <a:solidFill>
                  <a:srgbClr val="006699"/>
                </a:solidFill>
                <a:effectLst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main(String args[]){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  Honda1 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honda</a:t>
            </a:r>
            <a:r>
              <a:rPr lang="en-US" b="0" i="0" dirty="0">
                <a:solidFill>
                  <a:srgbClr val="000000"/>
                </a:solidFill>
                <a:effectLst/>
              </a:rPr>
              <a:t>= </a:t>
            </a:r>
            <a:r>
              <a:rPr lang="en-US" b="1" i="0" dirty="0">
                <a:solidFill>
                  <a:srgbClr val="006699"/>
                </a:solidFill>
                <a:effectLst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Honda1();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  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honda.run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();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  }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}  </a:t>
            </a:r>
          </a:p>
          <a:p>
            <a:r>
              <a:rPr lang="en-US" b="1" dirty="0">
                <a:solidFill>
                  <a:srgbClr val="FFFFFF"/>
                </a:solidFill>
              </a:rPr>
              <a:t>Test it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28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06AD-A404-19E3-B677-E6127ED6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91F85-3868-0AD5-6221-6E792ED65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TIME ERROR</a:t>
            </a:r>
          </a:p>
        </p:txBody>
      </p:sp>
    </p:spTree>
    <p:extLst>
      <p:ext uri="{BB962C8B-B14F-4D97-AF65-F5344CB8AC3E}">
        <p14:creationId xmlns:p14="http://schemas.microsoft.com/office/powerpoint/2010/main" val="2583333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A2DD9-FA25-EE33-6DA3-C5927ABE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ACTIVITY-6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E18C0-C876-4CF4-466C-1F71C7776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java program using static keyword.</a:t>
            </a:r>
          </a:p>
          <a:p>
            <a:r>
              <a:rPr lang="en-US" dirty="0"/>
              <a:t>Write a java program using final keyword.</a:t>
            </a:r>
          </a:p>
        </p:txBody>
      </p:sp>
    </p:spTree>
    <p:extLst>
      <p:ext uri="{BB962C8B-B14F-4D97-AF65-F5344CB8AC3E}">
        <p14:creationId xmlns:p14="http://schemas.microsoft.com/office/powerpoint/2010/main" val="1194735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95EB-72D6-3FCE-D021-EB6E6CDF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2</a:t>
            </a:r>
          </a:p>
        </p:txBody>
      </p:sp>
      <p:pic>
        <p:nvPicPr>
          <p:cNvPr id="4098" name="Picture 2" descr="Encapsulation">
            <a:extLst>
              <a:ext uri="{FF2B5EF4-FFF2-40B4-BE49-F238E27FC236}">
                <a16:creationId xmlns:a16="http://schemas.microsoft.com/office/drawing/2014/main" id="{9EE42A0A-E4DC-D411-77B2-3B3FDA53CF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708" y="1785834"/>
            <a:ext cx="6711920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93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CD99-2485-52FF-6A06-C287E42AB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2F1BF-04FB-1DCC-3822-722C211DF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Better Control</a:t>
            </a:r>
          </a:p>
          <a:p>
            <a:pPr algn="l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Encapsulation provides ultimate control over the data members and data</a:t>
            </a:r>
          </a:p>
          <a:p>
            <a:pPr algn="l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methods inside the class.</a:t>
            </a:r>
          </a:p>
          <a:p>
            <a:pPr algn="l"/>
            <a:endParaRPr lang="en-US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Getter and Setter </a:t>
            </a:r>
          </a:p>
          <a:p>
            <a:pPr algn="l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standard IDEs provide in-built support for ‘Getter and Setter’ methods,</a:t>
            </a:r>
          </a:p>
          <a:p>
            <a:pPr algn="l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which increases the programming pace.</a:t>
            </a:r>
          </a:p>
          <a:p>
            <a:pPr marL="0" indent="0" algn="l">
              <a:buNone/>
            </a:pPr>
            <a:endParaRPr lang="en-US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b="0" i="0" dirty="0">
              <a:solidFill>
                <a:srgbClr val="272C37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674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BEE0F-7BA2-41A1-8A73-7CC1C733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22C45-708A-E3DD-E027-8F21EA180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Security</a:t>
            </a:r>
          </a:p>
          <a:p>
            <a:pPr algn="l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Encapsulation prevents access to data members and data methods by any</a:t>
            </a:r>
          </a:p>
          <a:p>
            <a:pPr algn="l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external classes. </a:t>
            </a:r>
          </a:p>
          <a:p>
            <a:pPr algn="l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encapsulation process improves the security of the encapsulated data.</a:t>
            </a:r>
          </a:p>
          <a:p>
            <a:pPr algn="l"/>
            <a:endParaRPr lang="en-US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Flexibility</a:t>
            </a:r>
          </a:p>
          <a:p>
            <a:pPr algn="l"/>
            <a:endParaRPr lang="en-US" b="0" i="0" dirty="0">
              <a:solidFill>
                <a:srgbClr val="272C37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Changes made to one part of the code can be successfully implemented</a:t>
            </a:r>
          </a:p>
          <a:p>
            <a:pPr algn="l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without affecting any other part of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45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D19CC-28FD-6DC8-C2DE-163B2754C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HIDING VS DATA ENCAPSULATION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5EB7AA-5249-56E0-78F2-ECD73A1BC5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028738"/>
              </p:ext>
            </p:extLst>
          </p:nvPr>
        </p:nvGraphicFramePr>
        <p:xfrm>
          <a:off x="677334" y="2133412"/>
          <a:ext cx="8596668" cy="3893980"/>
        </p:xfrm>
        <a:graphic>
          <a:graphicData uri="http://schemas.openxmlformats.org/drawingml/2006/table">
            <a:tbl>
              <a:tblPr/>
              <a:tblGrid>
                <a:gridCol w="5334991">
                  <a:extLst>
                    <a:ext uri="{9D8B030D-6E8A-4147-A177-3AD203B41FA5}">
                      <a16:colId xmlns:a16="http://schemas.microsoft.com/office/drawing/2014/main" val="3401453602"/>
                    </a:ext>
                  </a:extLst>
                </a:gridCol>
                <a:gridCol w="3261677">
                  <a:extLst>
                    <a:ext uri="{9D8B030D-6E8A-4147-A177-3AD203B41FA5}">
                      <a16:colId xmlns:a16="http://schemas.microsoft.com/office/drawing/2014/main" val="3835714737"/>
                    </a:ext>
                  </a:extLst>
                </a:gridCol>
              </a:tblGrid>
              <a:tr h="44160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FF0000"/>
                          </a:solidFill>
                          <a:effectLst/>
                          <a:latin typeface="Roboto" panose="02000000000000000000" pitchFamily="2" charset="0"/>
                        </a:rPr>
                        <a:t>Data Hiding</a:t>
                      </a:r>
                    </a:p>
                  </a:txBody>
                  <a:tcPr marL="87158" marR="87158" marT="116211" marB="116211" anchor="ctr">
                    <a:lnL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FF0000"/>
                          </a:solidFill>
                          <a:effectLst/>
                          <a:latin typeface="Roboto" panose="02000000000000000000" pitchFamily="2" charset="0"/>
                        </a:rPr>
                        <a:t>Data Encapsulation</a:t>
                      </a:r>
                    </a:p>
                  </a:txBody>
                  <a:tcPr marL="87158" marR="87158" marT="116211" marB="116211" anchor="ctr">
                    <a:lnL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5169"/>
                  </a:ext>
                </a:extLst>
              </a:tr>
              <a:tr h="85995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Data hiding can be considered as the parent process</a:t>
                      </a:r>
                    </a:p>
                  </a:txBody>
                  <a:tcPr marL="87158" marR="87158" marT="116211" marB="116211" anchor="ctr">
                    <a:lnL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Encapsulation is a sub-process of data hiding</a:t>
                      </a:r>
                    </a:p>
                  </a:txBody>
                  <a:tcPr marL="87158" marR="87158" marT="116211" marB="116211" anchor="ctr">
                    <a:lnL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750668"/>
                  </a:ext>
                </a:extLst>
              </a:tr>
              <a:tr h="65078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Access specifier is always private</a:t>
                      </a:r>
                    </a:p>
                  </a:txBody>
                  <a:tcPr marL="87158" marR="87158" marT="116211" marB="116211" anchor="ctr">
                    <a:lnL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Access specifier can be private and public</a:t>
                      </a:r>
                    </a:p>
                  </a:txBody>
                  <a:tcPr marL="87158" marR="87158" marT="116211" marB="116211" anchor="ctr">
                    <a:lnL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646535"/>
                  </a:ext>
                </a:extLst>
              </a:tr>
              <a:tr h="1069138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Data hiding is about hiding method implementation</a:t>
                      </a:r>
                    </a:p>
                  </a:txBody>
                  <a:tcPr marL="87158" marR="87158" marT="116211" marB="116211" anchor="ctr">
                    <a:lnL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Encapsulation is about combining methods with data members</a:t>
                      </a:r>
                    </a:p>
                  </a:txBody>
                  <a:tcPr marL="87158" marR="87158" marT="116211" marB="116211" anchor="ctr">
                    <a:lnL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647161"/>
                  </a:ext>
                </a:extLst>
              </a:tr>
              <a:tr h="85995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The main motto is to hide data and its implementation</a:t>
                      </a:r>
                    </a:p>
                  </a:txBody>
                  <a:tcPr marL="87158" marR="87158" marT="116211" marB="116211" anchor="ctr">
                    <a:lnL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The main motto is to combine data and their methods </a:t>
                      </a:r>
                    </a:p>
                  </a:txBody>
                  <a:tcPr marL="87158" marR="87158" marT="116211" marB="116211" anchor="ctr">
                    <a:lnL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436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547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FBA5C-81E8-DD06-AC54-C9CAC5AE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CODE IN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D50CF-A8D9-7D0E-6C4E-372072BE8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1F2937"/>
                </a:solidFill>
                <a:effectLst/>
              </a:rPr>
              <a:t>An IDE, or Integrated Development Environment, is a program which helps you write software.</a:t>
            </a:r>
          </a:p>
          <a:p>
            <a:pPr algn="l"/>
            <a:r>
              <a:rPr lang="en-US" b="1" i="0" dirty="0">
                <a:solidFill>
                  <a:srgbClr val="1F2937"/>
                </a:solidFill>
                <a:effectLst/>
              </a:rPr>
              <a:t> An IDE helps you organise your software projects, write code, and then test and debug it. </a:t>
            </a:r>
          </a:p>
          <a:p>
            <a:pPr algn="l"/>
            <a:r>
              <a:rPr lang="en-US" b="1" i="0" dirty="0">
                <a:solidFill>
                  <a:srgbClr val="1F2937"/>
                </a:solidFill>
                <a:effectLst/>
              </a:rPr>
              <a:t>Popular IDEs include Eclipse, IntelliJ and Microsoft Visual Studio.</a:t>
            </a:r>
            <a:endParaRPr lang="en-US" b="0" i="0" dirty="0">
              <a:solidFill>
                <a:srgbClr val="1F2937"/>
              </a:solidFill>
              <a:effectLst/>
            </a:endParaRPr>
          </a:p>
          <a:p>
            <a:pPr algn="l"/>
            <a:r>
              <a:rPr lang="en-US" b="0" i="0" dirty="0">
                <a:solidFill>
                  <a:srgbClr val="1F2937"/>
                </a:solidFill>
                <a:effectLst/>
              </a:rPr>
              <a:t>An IDE usually includes features which help you to: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937"/>
                </a:solidFill>
                <a:effectLst/>
              </a:rPr>
              <a:t>Write code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937"/>
                </a:solidFill>
                <a:effectLst/>
              </a:rPr>
              <a:t>Compile or package code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937"/>
                </a:solidFill>
                <a:effectLst/>
              </a:rPr>
              <a:t>Debug your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18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9354-025C-E0CA-746D-B6A2076C8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C8E4B-1BA1-8A9F-0F5B-B59F46332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 to run the java code in eclipse IDE?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https://youtu.be/9KtdKyKVY7M</a:t>
            </a:r>
          </a:p>
        </p:txBody>
      </p:sp>
    </p:spTree>
    <p:extLst>
      <p:ext uri="{BB962C8B-B14F-4D97-AF65-F5344CB8AC3E}">
        <p14:creationId xmlns:p14="http://schemas.microsoft.com/office/powerpoint/2010/main" val="4046171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C3BFD-CEBC-C39C-810A-1709AACFA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PACKAGES?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47996-C25A-C46C-0CAA-5486DAECD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package in JAVA is a collection of related JAVA entities (like classes,interfaces,exceptions etc.)</a:t>
            </a:r>
          </a:p>
          <a:p>
            <a:endParaRPr lang="en-US" dirty="0"/>
          </a:p>
          <a:p>
            <a:r>
              <a:rPr lang="en-US" dirty="0"/>
              <a:t>This helps us in the following ways:</a:t>
            </a:r>
          </a:p>
          <a:p>
            <a:endParaRPr lang="en-US" dirty="0"/>
          </a:p>
          <a:p>
            <a:r>
              <a:rPr lang="en-US" dirty="0"/>
              <a:t>To organise related classes together.</a:t>
            </a:r>
          </a:p>
          <a:p>
            <a:endParaRPr lang="en-US" dirty="0"/>
          </a:p>
          <a:p>
            <a:r>
              <a:rPr lang="en-US" dirty="0"/>
              <a:t> A class with same name employee from two different companies ABC and XYZ </a:t>
            </a:r>
          </a:p>
          <a:p>
            <a:r>
              <a:rPr lang="en-US" dirty="0"/>
              <a:t>Can differentiate themselves with different packages prefix.</a:t>
            </a:r>
          </a:p>
        </p:txBody>
      </p:sp>
    </p:spTree>
    <p:extLst>
      <p:ext uri="{BB962C8B-B14F-4D97-AF65-F5344CB8AC3E}">
        <p14:creationId xmlns:p14="http://schemas.microsoft.com/office/powerpoint/2010/main" val="324650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773C-B4AC-A274-783B-E9FB17BF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DIAGRAMATIC REPRESENTATION</a:t>
            </a:r>
          </a:p>
        </p:txBody>
      </p:sp>
      <p:pic>
        <p:nvPicPr>
          <p:cNvPr id="1026" name="Picture 2" descr="Static in Java">
            <a:extLst>
              <a:ext uri="{FF2B5EF4-FFF2-40B4-BE49-F238E27FC236}">
                <a16:creationId xmlns:a16="http://schemas.microsoft.com/office/drawing/2014/main" id="{575A119E-8180-9514-4D54-6BFAB40668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26" y="1469139"/>
            <a:ext cx="5353877" cy="446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315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3B5D-A717-CE6C-7E3E-A144F501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C71D1-9637-525D-23D6-A15B68B2A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package _name;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endParaRPr lang="en-US" dirty="0"/>
          </a:p>
          <a:p>
            <a:r>
              <a:rPr lang="en-US" dirty="0"/>
              <a:t>package session;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NOTE: Package declaration should be the first statement in the source file.</a:t>
            </a:r>
          </a:p>
          <a:p>
            <a:r>
              <a:rPr lang="en-US" dirty="0">
                <a:solidFill>
                  <a:srgbClr val="00B050"/>
                </a:solidFill>
              </a:rPr>
              <a:t>One class cannot have multiple package declarations. </a:t>
            </a:r>
          </a:p>
        </p:txBody>
      </p:sp>
    </p:spTree>
    <p:extLst>
      <p:ext uri="{BB962C8B-B14F-4D97-AF65-F5344CB8AC3E}">
        <p14:creationId xmlns:p14="http://schemas.microsoft.com/office/powerpoint/2010/main" val="1341745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E87B-6645-41BD-D37C-F4151F0D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3F139-7004-2EF0-7BF5-B674C8F1A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import statement in our program we can instruct the compiler to locate </a:t>
            </a:r>
          </a:p>
          <a:p>
            <a:r>
              <a:rPr lang="en-US" dirty="0"/>
              <a:t>Our class.</a:t>
            </a:r>
          </a:p>
          <a:p>
            <a:r>
              <a:rPr lang="en-US" dirty="0"/>
              <a:t>So , instead of writing Full class name we can just write one import </a:t>
            </a:r>
          </a:p>
          <a:p>
            <a:r>
              <a:rPr lang="en-US" dirty="0"/>
              <a:t> for each class and JAVA will automatically import these classes for us.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Syntax</a:t>
            </a:r>
            <a:r>
              <a:rPr lang="en-US" dirty="0"/>
              <a:t>: import package_name.class_name;</a:t>
            </a:r>
          </a:p>
        </p:txBody>
      </p:sp>
    </p:spTree>
    <p:extLst>
      <p:ext uri="{BB962C8B-B14F-4D97-AF65-F5344CB8AC3E}">
        <p14:creationId xmlns:p14="http://schemas.microsoft.com/office/powerpoint/2010/main" val="3879815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02E49-5DAD-F55F-4B08-8CCBFF7E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3EE9B-AF4F-BE6A-F08C-ABDBE5665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Single class: import co.trisect.Student;</a:t>
            </a:r>
          </a:p>
          <a:p>
            <a:endParaRPr lang="en-US" dirty="0"/>
          </a:p>
          <a:p>
            <a:r>
              <a:rPr lang="en-US" dirty="0"/>
              <a:t>Multiple classes: import.com.abc.class1;</a:t>
            </a:r>
          </a:p>
          <a:p>
            <a:r>
              <a:rPr lang="en-US" dirty="0"/>
              <a:t>                          import.com.xyz.class2;</a:t>
            </a:r>
          </a:p>
          <a:p>
            <a:endParaRPr lang="en-US" dirty="0"/>
          </a:p>
          <a:p>
            <a:r>
              <a:rPr lang="en-US" dirty="0"/>
              <a:t>All classes: import co. trisect.*;</a:t>
            </a:r>
          </a:p>
          <a:p>
            <a:r>
              <a:rPr lang="en-US" dirty="0">
                <a:solidFill>
                  <a:srgbClr val="00B050"/>
                </a:solidFill>
              </a:rPr>
              <a:t>Import statements are written immediately after package declare statements.</a:t>
            </a:r>
          </a:p>
        </p:txBody>
      </p:sp>
    </p:spTree>
    <p:extLst>
      <p:ext uri="{BB962C8B-B14F-4D97-AF65-F5344CB8AC3E}">
        <p14:creationId xmlns:p14="http://schemas.microsoft.com/office/powerpoint/2010/main" val="17580535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1B59-AF36-C5C0-FEA7-FFADC5FE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A39C0-FF80-7D55-2B12-C3AA79EAB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java.lang : important classes includes String , Object , Exception etc.</a:t>
            </a:r>
          </a:p>
          <a:p>
            <a:endParaRPr lang="en-US" dirty="0"/>
          </a:p>
          <a:p>
            <a:r>
              <a:rPr lang="en-US" dirty="0" err="1"/>
              <a:t>java.util</a:t>
            </a:r>
            <a:r>
              <a:rPr lang="en-US" dirty="0"/>
              <a:t>: collection framework and other utility classes.</a:t>
            </a:r>
          </a:p>
          <a:p>
            <a:endParaRPr lang="en-US" dirty="0"/>
          </a:p>
          <a:p>
            <a:r>
              <a:rPr lang="en-US" dirty="0"/>
              <a:t>java.io : for input output classes e.g. BufferedReader, BufferedWriter etc.</a:t>
            </a:r>
          </a:p>
        </p:txBody>
      </p:sp>
    </p:spTree>
    <p:extLst>
      <p:ext uri="{BB962C8B-B14F-4D97-AF65-F5344CB8AC3E}">
        <p14:creationId xmlns:p14="http://schemas.microsoft.com/office/powerpoint/2010/main" val="2649809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8B30-B915-4FEA-EA67-C26B1A77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LEVEL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47FA1-9A57-87D8-7780-6ED6E4F04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help us in controlling the visibility of our class and other members.</a:t>
            </a:r>
          </a:p>
          <a:p>
            <a:r>
              <a:rPr lang="en-US" dirty="0"/>
              <a:t>There are two levels of access control:</a:t>
            </a:r>
          </a:p>
          <a:p>
            <a:r>
              <a:rPr lang="en-US" dirty="0">
                <a:solidFill>
                  <a:schemeClr val="accent5"/>
                </a:solidFill>
              </a:rPr>
              <a:t>Class level:</a:t>
            </a:r>
          </a:p>
          <a:p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/>
              <a:t> : accessible outside package.</a:t>
            </a:r>
          </a:p>
          <a:p>
            <a:r>
              <a:rPr lang="en-US" dirty="0">
                <a:solidFill>
                  <a:srgbClr val="0070C0"/>
                </a:solidFill>
              </a:rPr>
              <a:t>No modifier(default)</a:t>
            </a:r>
            <a:r>
              <a:rPr lang="en-US" dirty="0"/>
              <a:t>: only inside same package.</a:t>
            </a:r>
          </a:p>
          <a:p>
            <a:r>
              <a:rPr lang="en-US" dirty="0">
                <a:solidFill>
                  <a:schemeClr val="accent5"/>
                </a:solidFill>
              </a:rPr>
              <a:t>Member level:</a:t>
            </a:r>
          </a:p>
          <a:p>
            <a:r>
              <a:rPr lang="en-US" dirty="0">
                <a:solidFill>
                  <a:srgbClr val="0070C0"/>
                </a:solidFill>
              </a:rPr>
              <a:t>public: </a:t>
            </a:r>
            <a:r>
              <a:rPr lang="en-US" dirty="0">
                <a:solidFill>
                  <a:schemeClr val="tx1"/>
                </a:solidFill>
              </a:rPr>
              <a:t>accessible outside package</a:t>
            </a:r>
          </a:p>
          <a:p>
            <a:r>
              <a:rPr lang="en-US" dirty="0">
                <a:solidFill>
                  <a:srgbClr val="0070C0"/>
                </a:solidFill>
              </a:rPr>
              <a:t>modifier</a:t>
            </a:r>
            <a:r>
              <a:rPr lang="en-US" dirty="0">
                <a:solidFill>
                  <a:schemeClr val="accent5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only within the same method</a:t>
            </a:r>
          </a:p>
          <a:p>
            <a:r>
              <a:rPr lang="en-US" dirty="0">
                <a:solidFill>
                  <a:srgbClr val="0070C0"/>
                </a:solidFill>
              </a:rPr>
              <a:t>private</a:t>
            </a:r>
            <a:r>
              <a:rPr lang="en-US" dirty="0">
                <a:solidFill>
                  <a:schemeClr val="accent5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only within the same class.</a:t>
            </a:r>
          </a:p>
          <a:p>
            <a:r>
              <a:rPr lang="en-US" dirty="0">
                <a:solidFill>
                  <a:srgbClr val="0070C0"/>
                </a:solidFill>
              </a:rPr>
              <a:t>protected</a:t>
            </a:r>
            <a:r>
              <a:rPr lang="en-US" dirty="0">
                <a:solidFill>
                  <a:schemeClr val="accent5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within same package and in subclasses</a:t>
            </a:r>
            <a:r>
              <a:rPr lang="en-US" dirty="0">
                <a:solidFill>
                  <a:schemeClr val="accent5"/>
                </a:solidFill>
              </a:rPr>
              <a:t>.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5607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76A3C-8E26-9776-C792-1FFDAE2F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BCF5D0-C4FD-61D6-3DC5-084004E680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7896" y="1935829"/>
            <a:ext cx="7540487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method returns the variable value,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and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method sets the value.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Syntax for both is that they start with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either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or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followed by the name of the variable,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with the first letter in upper case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54862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6473-FE43-F9D4-DD41-5315AA64E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52463"/>
            <a:ext cx="8596668" cy="1320800"/>
          </a:xfrm>
        </p:spPr>
        <p:txBody>
          <a:bodyPr/>
          <a:lstStyle/>
          <a:p>
            <a:r>
              <a:rPr lang="en-US" dirty="0"/>
              <a:t>ACTIVITY-7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121BD-91DF-E5FA-EB9A-FB8E97D75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7375"/>
            <a:ext cx="8596668" cy="4183987"/>
          </a:xfrm>
        </p:spPr>
        <p:txBody>
          <a:bodyPr>
            <a:noAutofit/>
          </a:bodyPr>
          <a:lstStyle/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Student{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8200"/>
                </a:solidFill>
                <a:effectLst/>
              </a:rPr>
              <a:t>//private data member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String name;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8200"/>
                </a:solidFill>
                <a:effectLst/>
              </a:rPr>
              <a:t>//getter method for name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String getName(){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name;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}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8200"/>
                </a:solidFill>
                <a:effectLst/>
              </a:rPr>
              <a:t>//setter method for name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setName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(String name){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</a:rPr>
              <a:t>this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.name=name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}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01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9D261-74C7-A716-8300-F4FF15E4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A322F-4F84-E2EE-B57A-06CF37EB6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0" i="0" dirty="0">
                <a:solidFill>
                  <a:srgbClr val="008200"/>
                </a:solidFill>
                <a:effectLst/>
              </a:rPr>
              <a:t>//A Java class to test the encapsulated class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Test{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main(String[] args){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8200"/>
                </a:solidFill>
                <a:effectLst/>
              </a:rPr>
              <a:t>//creating instance of the encapsulated class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Student s=</a:t>
            </a:r>
            <a:r>
              <a:rPr lang="en-US" b="1" i="0" dirty="0">
                <a:solidFill>
                  <a:srgbClr val="006699"/>
                </a:solidFill>
                <a:effectLst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Student();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8200"/>
                </a:solidFill>
                <a:effectLst/>
              </a:rPr>
              <a:t>//setting value in the name member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</a:rPr>
              <a:t>s.setName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</a:rPr>
              <a:t>"</a:t>
            </a:r>
            <a:r>
              <a:rPr lang="en-US" b="0" i="0" dirty="0" err="1">
                <a:solidFill>
                  <a:srgbClr val="0000FF"/>
                </a:solidFill>
                <a:effectLst/>
              </a:rPr>
              <a:t>vijay</a:t>
            </a:r>
            <a:r>
              <a:rPr lang="en-US" b="0" i="0" dirty="0">
                <a:solidFill>
                  <a:srgbClr val="0000FF"/>
                </a:solidFill>
                <a:effectLst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8200"/>
                </a:solidFill>
                <a:effectLst/>
              </a:rPr>
              <a:t>//getting value of the name member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System.out.println(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s.getName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());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}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}  </a:t>
            </a:r>
          </a:p>
          <a:p>
            <a:endParaRPr lang="en-US" b="0" i="0" dirty="0">
              <a:solidFill>
                <a:srgbClr val="008200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107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750B-5C5D-7DED-184D-AD9C94F5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2A017-B6C8-5F68-B50F-DF3E62032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vijay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055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561C-A189-3B43-CF97-E9453209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2</a:t>
            </a:r>
          </a:p>
        </p:txBody>
      </p:sp>
      <p:pic>
        <p:nvPicPr>
          <p:cNvPr id="8194" name="Picture 2" descr="Exception In Java. What is an exception in java? | by Deepti Swain |  InterviewNoodle | Medium">
            <a:extLst>
              <a:ext uri="{FF2B5EF4-FFF2-40B4-BE49-F238E27FC236}">
                <a16:creationId xmlns:a16="http://schemas.microsoft.com/office/drawing/2014/main" id="{E6092CD3-38EA-58AA-1304-0C498986C7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27" y="1563757"/>
            <a:ext cx="9093959" cy="487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506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EAD68-EBDF-BF0B-9770-504213F1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STATIC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7C7ED-5C89-98CA-43A9-751A67D62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If you declare any variable as static, it is known as a static variable.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</a:rPr>
              <a:t>The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static variable can be used to refer to the common property of all objects (which is not unique for each object),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for example, the company name of employees, college name of students, etc.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static variable gets memory only once in the class area at the time of class loading.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0017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18B5-B013-7805-B417-6A31D000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CHECKED VS UNCHECKED EXCEPTION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88CE8D1-018F-56E9-5969-E2325B470E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036094"/>
              </p:ext>
            </p:extLst>
          </p:nvPr>
        </p:nvGraphicFramePr>
        <p:xfrm>
          <a:off x="677863" y="2160588"/>
          <a:ext cx="8596312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552804711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755094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Checked 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Unchecked Exception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376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They are known and are checked at compile time.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They are known at runtime and hence are not checked at compile time.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153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If these exceptions are not handled properly in the application, they give compile time error.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Checked exceptions are known to compiler whereas unchecked exceptions are not known to compiler because they occur at runtime.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28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 subclasses of  Exception class except subclasses of Runtime Exception are checked 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subclasses of Runtime Exception and subclasses of error are unchecked exceptions.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39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Example: SQLException ,IOException,FilenotFoundException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Example: StackOverFlowError,</a:t>
                      </a:r>
                    </a:p>
                    <a:p>
                      <a:r>
                        <a:rPr lang="en-US" dirty="0" err="1"/>
                        <a:t>OutOfMemoryError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100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632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959B-EBD9-B429-C3D1-79DC480B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AND THROWS KEYWORD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4B43C1-AEC3-8AC8-7ADE-C3A62C339E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2168878"/>
              </p:ext>
            </p:extLst>
          </p:nvPr>
        </p:nvGraphicFramePr>
        <p:xfrm>
          <a:off x="357188" y="1311965"/>
          <a:ext cx="8916816" cy="5514640"/>
        </p:xfrm>
        <a:graphic>
          <a:graphicData uri="http://schemas.openxmlformats.org/drawingml/2006/table">
            <a:tbl>
              <a:tblPr/>
              <a:tblGrid>
                <a:gridCol w="2229204">
                  <a:extLst>
                    <a:ext uri="{9D8B030D-6E8A-4147-A177-3AD203B41FA5}">
                      <a16:colId xmlns:a16="http://schemas.microsoft.com/office/drawing/2014/main" val="1773523385"/>
                    </a:ext>
                  </a:extLst>
                </a:gridCol>
                <a:gridCol w="2229204">
                  <a:extLst>
                    <a:ext uri="{9D8B030D-6E8A-4147-A177-3AD203B41FA5}">
                      <a16:colId xmlns:a16="http://schemas.microsoft.com/office/drawing/2014/main" val="1270113142"/>
                    </a:ext>
                  </a:extLst>
                </a:gridCol>
                <a:gridCol w="2229204">
                  <a:extLst>
                    <a:ext uri="{9D8B030D-6E8A-4147-A177-3AD203B41FA5}">
                      <a16:colId xmlns:a16="http://schemas.microsoft.com/office/drawing/2014/main" val="3871356662"/>
                    </a:ext>
                  </a:extLst>
                </a:gridCol>
                <a:gridCol w="2229204">
                  <a:extLst>
                    <a:ext uri="{9D8B030D-6E8A-4147-A177-3AD203B41FA5}">
                      <a16:colId xmlns:a16="http://schemas.microsoft.com/office/drawing/2014/main" val="3879620134"/>
                    </a:ext>
                  </a:extLst>
                </a:gridCol>
              </a:tblGrid>
              <a:tr h="23906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Sr. no.</a:t>
                      </a:r>
                    </a:p>
                  </a:txBody>
                  <a:tcPr marL="33968" marR="33968" marT="33968" marB="33968">
                    <a:lnL w="9525" cap="flat" cmpd="sng" algn="ctr">
                      <a:solidFill>
                        <a:srgbClr val="D85D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5D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5D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Basis of Differences</a:t>
                      </a:r>
                    </a:p>
                  </a:txBody>
                  <a:tcPr marL="33968" marR="33968" marT="33968" marB="33968">
                    <a:lnL w="9525" cap="flat" cmpd="sng" algn="ctr">
                      <a:solidFill>
                        <a:srgbClr val="D85D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5D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5D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throw</a:t>
                      </a:r>
                    </a:p>
                  </a:txBody>
                  <a:tcPr marL="33968" marR="33968" marT="33968" marB="33968">
                    <a:lnL w="9525" cap="flat" cmpd="sng" algn="ctr">
                      <a:solidFill>
                        <a:srgbClr val="D85D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5D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5D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throws</a:t>
                      </a:r>
                    </a:p>
                  </a:txBody>
                  <a:tcPr marL="33968" marR="33968" marT="33968" marB="33968">
                    <a:lnL w="9525" cap="flat" cmpd="sng" algn="ctr">
                      <a:solidFill>
                        <a:srgbClr val="D85D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5D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5D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041299"/>
                  </a:ext>
                </a:extLst>
              </a:tr>
              <a:tr h="133228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1.</a:t>
                      </a:r>
                    </a:p>
                  </a:txBody>
                  <a:tcPr marL="22645" marR="22645" marT="22645" marB="2264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Definition</a:t>
                      </a:r>
                    </a:p>
                  </a:txBody>
                  <a:tcPr marL="22645" marR="22645" marT="22645" marB="2264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Java throw keyword is used throw an exception explicitly in the code, inside the function or the block of code.</a:t>
                      </a:r>
                    </a:p>
                  </a:txBody>
                  <a:tcPr marL="22645" marR="22645" marT="22645" marB="2264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Java throws keyword is used in the method signature to declare an exception which might be thrown by the function while the execution of the code.</a:t>
                      </a:r>
                    </a:p>
                  </a:txBody>
                  <a:tcPr marL="22645" marR="22645" marT="22645" marB="2264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081741"/>
                  </a:ext>
                </a:extLst>
              </a:tr>
              <a:tr h="130777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2.</a:t>
                      </a:r>
                    </a:p>
                  </a:txBody>
                  <a:tcPr marL="22645" marR="22645" marT="22645" marB="2264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22645" marR="22645" marT="22645" marB="2264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.Type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of exception Using throw keyword, we can only propagate unchecked exception i.e., the checked exception cannot be propagated using throw only.</a:t>
                      </a:r>
                    </a:p>
                    <a:p>
                      <a:pPr algn="just" fontAlgn="t"/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22645" marR="22645" marT="22645" marB="2264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Using throws keyword, we can declare both checked and unchecked exceptions. However, the throws keyword can be used to propagate checked exceptions only</a:t>
                      </a:r>
                      <a:endParaRPr lang="en-US" sz="1400" dirty="0"/>
                    </a:p>
                  </a:txBody>
                  <a:tcPr marL="27175" marR="27175" marT="13587" marB="1358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4714736"/>
                  </a:ext>
                </a:extLst>
              </a:tr>
              <a:tr h="76379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3.</a:t>
                      </a:r>
                    </a:p>
                  </a:txBody>
                  <a:tcPr marL="22645" marR="22645" marT="22645" marB="2264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Syntax</a:t>
                      </a:r>
                    </a:p>
                  </a:txBody>
                  <a:tcPr marL="22645" marR="22645" marT="22645" marB="2264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throw keyword is followed by an instance of Exception to be thrown.</a:t>
                      </a:r>
                    </a:p>
                  </a:txBody>
                  <a:tcPr marL="22645" marR="22645" marT="22645" marB="2264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throws keyword is followed by class names of Exceptions to be thrown.</a:t>
                      </a:r>
                    </a:p>
                  </a:txBody>
                  <a:tcPr marL="22645" marR="22645" marT="22645" marB="2264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402436"/>
                  </a:ext>
                </a:extLst>
              </a:tr>
              <a:tr h="40114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4.</a:t>
                      </a:r>
                    </a:p>
                  </a:txBody>
                  <a:tcPr marL="22645" marR="22645" marT="22645" marB="2264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Declaration</a:t>
                      </a:r>
                    </a:p>
                  </a:txBody>
                  <a:tcPr marL="22645" marR="22645" marT="22645" marB="2264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throw is used within the method.</a:t>
                      </a:r>
                    </a:p>
                  </a:txBody>
                  <a:tcPr marL="22645" marR="22645" marT="22645" marB="2264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throws is used with the method signature.</a:t>
                      </a:r>
                    </a:p>
                  </a:txBody>
                  <a:tcPr marL="22645" marR="22645" marT="22645" marB="2264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45315"/>
                  </a:ext>
                </a:extLst>
              </a:tr>
              <a:tr h="112644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5.</a:t>
                      </a:r>
                    </a:p>
                  </a:txBody>
                  <a:tcPr marL="22645" marR="22645" marT="22645" marB="2264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Internal implementation</a:t>
                      </a:r>
                    </a:p>
                  </a:txBody>
                  <a:tcPr marL="22645" marR="22645" marT="22645" marB="2264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We are allowed to throw only one exception at a time i.e. we cannot throw multiple exceptions.</a:t>
                      </a:r>
                    </a:p>
                  </a:txBody>
                  <a:tcPr marL="22645" marR="22645" marT="22645" marB="2264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We can declare multiple exceptions using throws keyword that can be thrown by the method. For example, main() throws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IOException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, </a:t>
                      </a:r>
                    </a:p>
                  </a:txBody>
                  <a:tcPr marL="22645" marR="22645" marT="22645" marB="2264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765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0949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A11D-3A11-5226-FB05-7AE71511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difference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25E76F-2961-BB8E-8F73-67DEF7FDC0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196785"/>
              </p:ext>
            </p:extLst>
          </p:nvPr>
        </p:nvGraphicFramePr>
        <p:xfrm>
          <a:off x="804888" y="2143125"/>
          <a:ext cx="8342262" cy="3223101"/>
        </p:xfrm>
        <a:graphic>
          <a:graphicData uri="http://schemas.openxmlformats.org/drawingml/2006/table">
            <a:tbl>
              <a:tblPr/>
              <a:tblGrid>
                <a:gridCol w="4171054">
                  <a:extLst>
                    <a:ext uri="{9D8B030D-6E8A-4147-A177-3AD203B41FA5}">
                      <a16:colId xmlns:a16="http://schemas.microsoft.com/office/drawing/2014/main" val="2031418150"/>
                    </a:ext>
                  </a:extLst>
                </a:gridCol>
                <a:gridCol w="4171208">
                  <a:extLst>
                    <a:ext uri="{9D8B030D-6E8A-4147-A177-3AD203B41FA5}">
                      <a16:colId xmlns:a16="http://schemas.microsoft.com/office/drawing/2014/main" val="3477562538"/>
                    </a:ext>
                  </a:extLst>
                </a:gridCol>
              </a:tblGrid>
              <a:tr h="543656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throw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throws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215973"/>
                  </a:ext>
                </a:extLst>
              </a:tr>
              <a:tr h="893148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Used to throw an exception for a method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Used to indicate what exception type may be thrown by a method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599656"/>
                  </a:ext>
                </a:extLst>
              </a:tr>
              <a:tr h="543656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Cannot throw multiple exceptions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Can declare multiple exceptions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622852"/>
                  </a:ext>
                </a:extLst>
              </a:tr>
              <a:tr h="1242641"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b="1">
                          <a:effectLst/>
                        </a:rPr>
                        <a:t>Syntax:</a:t>
                      </a:r>
                      <a:r>
                        <a:rPr lang="en-US">
                          <a:effectLst/>
                        </a:rPr>
                        <a:t>throw is followed by an object (new </a:t>
                      </a:r>
                      <a:r>
                        <a:rPr lang="en-US" i="1">
                          <a:effectLst/>
                        </a:rPr>
                        <a:t>type</a:t>
                      </a:r>
                      <a:r>
                        <a:rPr lang="en-US">
                          <a:effectLst/>
                        </a:rPr>
                        <a:t>)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</a:rPr>
                        <a:t>used inside the method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effectLst/>
                        </a:rPr>
                        <a:t>Syntax: throws</a:t>
                      </a:r>
                      <a:r>
                        <a:rPr lang="en-US" dirty="0">
                          <a:effectLst/>
                        </a:rPr>
                        <a:t> is followed by a class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and used with the method signature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032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0294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CA6F3-ED96-EFC6-AB1E-FA4F331C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92D050"/>
                </a:solidFill>
                <a:effectLst/>
                <a:latin typeface="urw-din"/>
              </a:rPr>
              <a:t>Important points to remember about throws keyword:</a:t>
            </a:r>
            <a:r>
              <a:rPr lang="en-US" b="0" i="0" dirty="0">
                <a:solidFill>
                  <a:srgbClr val="92D050"/>
                </a:solidFill>
                <a:effectLst/>
                <a:latin typeface="urw-din"/>
              </a:rPr>
              <a:t> </a:t>
            </a:r>
            <a:br>
              <a:rPr lang="en-US" b="0" i="0" dirty="0">
                <a:solidFill>
                  <a:srgbClr val="273239"/>
                </a:solidFill>
                <a:effectLst/>
                <a:latin typeface="urw-din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5B310-641A-DD2F-354E-D3D53DE64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73239"/>
                </a:solidFill>
                <a:effectLst/>
              </a:rPr>
              <a:t>throws keyword is required only for checked exception and usage of throws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73239"/>
                </a:solidFill>
                <a:effectLst/>
              </a:rPr>
              <a:t>keyword for unchecked exception is meaningless.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73239"/>
                </a:solidFill>
                <a:effectLst/>
              </a:rPr>
              <a:t>throws keyword is required only to convince compiler and usage of throws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73239"/>
                </a:solidFill>
                <a:effectLst/>
              </a:rPr>
              <a:t>keyword does not prevent abnormal termination of program.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73239"/>
                </a:solidFill>
                <a:effectLst/>
              </a:rPr>
              <a:t>By the help of throws keyword we can provide information to the caller of the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73239"/>
                </a:solidFill>
                <a:effectLst/>
              </a:rPr>
              <a:t> method about the exception.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205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B6449-DDB6-3056-A2B4-8EA4DF88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ACTIVITY-8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E9672E1-53BD-9D1D-644E-BE5062F7A4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761874"/>
            <a:ext cx="5722720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ThrowsExecp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fun()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IllegalAccessException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"Inside fun().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IllegalAccessException(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main(String args[])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try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fun();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(IllegalAccessException e)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"caught in main."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3225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FA4E-A6F7-AC5B-A1EC-FCB5AD3B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64ED5E-59B9-2392-300F-BDA97610EE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311607"/>
            <a:ext cx="8745537" cy="92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Inside fun().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caught in main.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3160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E5A51-73E2-17E6-07F4-CEF505676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POINTS ABOUT THROW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1E526E-FD77-9841-86A8-5DF0C46BD6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7175" y="2387272"/>
            <a:ext cx="9129713" cy="1661993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The throw keyword is used to explicitly throw a single exception.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When an exception is thrown, the flow of program execution transfers from the try block to the catch block.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We use the throw keyword within a method.</a:t>
            </a:r>
          </a:p>
        </p:txBody>
      </p:sp>
    </p:spTree>
    <p:extLst>
      <p:ext uri="{BB962C8B-B14F-4D97-AF65-F5344CB8AC3E}">
        <p14:creationId xmlns:p14="http://schemas.microsoft.com/office/powerpoint/2010/main" val="29038739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2BC6-4829-83DD-D901-C3AEDF82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ACTIVITY-9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EC9D3-04CC-DA43-A30A-5F8C90147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TestThrow 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//defining a method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checkNum(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num) 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(num &lt;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 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throw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ArithmeticException(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"\nNumber is negative, cannot calculate square"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}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else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System.out.println(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"Square of 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+ num + 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 is 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+ (num*num));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}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295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18FE8-3799-C0F5-D323-8171E4ED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A4F95-3581-703C-EE8A-44F52AFDA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//main method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main(String[] args) 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TestThrow obj =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TestThrow();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obj.checkNum(-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System.out.println(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"Rest of the code.."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005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396DA-A877-A151-7B33-4183ADF7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C2956-7C8A-9C9E-B66D-BE5E472C4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is negative ,cannot calculate square.</a:t>
            </a:r>
          </a:p>
        </p:txBody>
      </p:sp>
    </p:spTree>
    <p:extLst>
      <p:ext uri="{BB962C8B-B14F-4D97-AF65-F5344CB8AC3E}">
        <p14:creationId xmlns:p14="http://schemas.microsoft.com/office/powerpoint/2010/main" val="102571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BC7E-FCDF-0F1E-DAAF-F819A1274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E1212-4204-B116-CC6F-648A681CE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&lt;class_name&gt;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int id;</a:t>
            </a:r>
          </a:p>
          <a:p>
            <a:r>
              <a:rPr lang="en-US" dirty="0"/>
              <a:t>   static String college;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2328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669DF-AFAB-9EBF-628D-E626CD32C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4A8E5-5EB0-49C2-8D60-52D97E940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i="0" dirty="0">
              <a:solidFill>
                <a:srgbClr val="333333"/>
              </a:solidFill>
              <a:effectLst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</a:rPr>
              <a:t>In Java, we can create our own exceptions that are derived classes of the Exception class.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</a:rPr>
              <a:t> Creating our own Exception is known as custom exception or user-defined exception.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</a:rPr>
              <a:t>Basically, Java custom exceptions are used to customize the exception according to user need.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2857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666FD-A29E-F542-B65A-E28E70A0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28645-0584-AF68-51FB-389F9BD3E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WrongFileNameException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extends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Exception 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WrongFileNameException(String errorMessage) 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super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(errorMessage);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Note: We need to write the constructor that takes the String as the error message and it is called parent class constructor.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676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8267-4021-EE23-684A-38306BE0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ACTIVITY-10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47F34-4676-6B44-EF73-D5C80D479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 class representing custom exception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InvalidAgeException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extends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Exception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InvalidAgeException (String str)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 calling the constructor of parent Exception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super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(str);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1556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1526-5FF4-30FF-DF51-B9ABA97D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E40AA-F5B3-9078-6111-954B35902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+mj-lt"/>
              <a:buAutoNum type="arabicPeriod"/>
            </a:pPr>
            <a:r>
              <a:rPr lang="en-US" sz="1600" b="0" i="0" dirty="0">
                <a:solidFill>
                  <a:srgbClr val="008200"/>
                </a:solidFill>
                <a:effectLst/>
              </a:rPr>
              <a:t>// class that uses custom exception InvalidAgeException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1600" b="1" i="0" dirty="0">
                <a:solidFill>
                  <a:srgbClr val="006699"/>
                </a:solidFill>
                <a:effectLst/>
              </a:rPr>
              <a:t>public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1600" b="1" i="0" dirty="0">
                <a:solidFill>
                  <a:srgbClr val="006699"/>
                </a:solidFill>
                <a:effectLst/>
              </a:rPr>
              <a:t>class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 TestCustomException1  </a:t>
            </a:r>
          </a:p>
          <a:p>
            <a:pPr algn="just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{  </a:t>
            </a:r>
          </a:p>
          <a:p>
            <a:pPr algn="just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1600" b="0" i="0" dirty="0">
                <a:solidFill>
                  <a:srgbClr val="008200"/>
                </a:solidFill>
                <a:effectLst/>
              </a:rPr>
              <a:t>// method to check the age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1600" b="1" i="0" dirty="0">
                <a:solidFill>
                  <a:srgbClr val="006699"/>
                </a:solidFill>
                <a:effectLst/>
              </a:rPr>
              <a:t>static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1600" b="1" i="0" dirty="0">
                <a:solidFill>
                  <a:srgbClr val="006699"/>
                </a:solidFill>
                <a:effectLst/>
              </a:rPr>
              <a:t>void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 validate (</a:t>
            </a:r>
            <a:r>
              <a:rPr lang="en-US" sz="1600" b="1" i="0" dirty="0">
                <a:solidFill>
                  <a:srgbClr val="006699"/>
                </a:solidFill>
                <a:effectLst/>
              </a:rPr>
              <a:t>int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 age) </a:t>
            </a:r>
            <a:r>
              <a:rPr lang="en-US" sz="1600" b="1" i="0" dirty="0">
                <a:solidFill>
                  <a:srgbClr val="006699"/>
                </a:solidFill>
                <a:effectLst/>
              </a:rPr>
              <a:t>throws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 InvalidAgeException{    </a:t>
            </a:r>
          </a:p>
          <a:p>
            <a:pPr algn="just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       </a:t>
            </a:r>
            <a:r>
              <a:rPr lang="en-US" sz="1600" b="1" i="0" dirty="0">
                <a:solidFill>
                  <a:srgbClr val="006699"/>
                </a:solidFill>
                <a:effectLst/>
              </a:rPr>
              <a:t>if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(age &lt; </a:t>
            </a:r>
            <a:r>
              <a:rPr lang="en-US" sz="1600" b="0" i="0" dirty="0">
                <a:solidFill>
                  <a:srgbClr val="C00000"/>
                </a:solidFill>
                <a:effectLst/>
              </a:rPr>
              <a:t>18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){  </a:t>
            </a:r>
          </a:p>
          <a:p>
            <a:pPr algn="just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sz="1600" b="0" i="0" dirty="0">
                <a:solidFill>
                  <a:srgbClr val="008200"/>
                </a:solidFill>
                <a:effectLst/>
              </a:rPr>
              <a:t>// throw an object of user defined exception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sz="1600" b="1" i="0" dirty="0">
                <a:solidFill>
                  <a:srgbClr val="006699"/>
                </a:solidFill>
                <a:effectLst/>
              </a:rPr>
              <a:t>throw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1600" b="1" i="0" dirty="0">
                <a:solidFill>
                  <a:srgbClr val="006699"/>
                </a:solidFill>
                <a:effectLst/>
              </a:rPr>
              <a:t>new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 InvalidAgeException(</a:t>
            </a:r>
            <a:r>
              <a:rPr lang="en-US" sz="1600" b="0" i="0" dirty="0">
                <a:solidFill>
                  <a:srgbClr val="0000FF"/>
                </a:solidFill>
                <a:effectLst/>
              </a:rPr>
              <a:t>"age is not valid to vote"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);    </a:t>
            </a:r>
          </a:p>
          <a:p>
            <a:pPr algn="just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    }  </a:t>
            </a:r>
          </a:p>
          <a:p>
            <a:pPr algn="just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       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366152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70D0-F0A5-857D-9E71-7CF2942D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F436A-26D3-6FC9-2DBD-3D0BCDE30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US" sz="1800" b="1" i="0" dirty="0">
                <a:solidFill>
                  <a:srgbClr val="006699"/>
                </a:solidFill>
                <a:effectLst/>
              </a:rPr>
              <a:t>else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{   </a:t>
            </a:r>
          </a:p>
          <a:p>
            <a:pPr algn="just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        System.out.println(</a:t>
            </a:r>
            <a:r>
              <a:rPr lang="en-US" sz="1800" b="0" i="0" dirty="0">
                <a:solidFill>
                  <a:srgbClr val="0000FF"/>
                </a:solidFill>
                <a:effectLst/>
              </a:rPr>
              <a:t>"welcome to vote"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);   </a:t>
            </a:r>
          </a:p>
          <a:p>
            <a:pPr algn="just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        }   </a:t>
            </a:r>
          </a:p>
          <a:p>
            <a:pPr algn="just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     }    </a:t>
            </a:r>
          </a:p>
          <a:p>
            <a:pPr algn="just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 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 main method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main(String args[])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try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 calling the method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validate(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13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}  </a:t>
            </a:r>
          </a:p>
          <a:p>
            <a:pPr algn="just">
              <a:buFont typeface="+mj-lt"/>
              <a:buAutoNum type="arabicPeriod"/>
            </a:pPr>
            <a:endParaRPr lang="en-US" sz="1800" b="0" i="0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139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0D9B-A7DF-1854-466A-3F4AB47F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C0E6C-8F8A-8300-8AB8-D46AAC85D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catch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(InvalidAgeException ex)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System.out.println(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"Caught the exception"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 printing the message from InvalidAgeException object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System.out.println(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"Exception occurred: 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+ ex);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}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System.out.println(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"rest of the code..."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3695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EA74-A0EC-C40E-7BC8-6E4645F2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B0D0-CCF8-D990-F506-7AC930B53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Caught the exception</a:t>
            </a:r>
          </a:p>
          <a:p>
            <a:r>
              <a:rPr lang="en-US" dirty="0"/>
              <a:t>Exception occurred: InvalidAgeException: age is not valid to vote.</a:t>
            </a:r>
          </a:p>
          <a:p>
            <a:r>
              <a:rPr lang="en-US" dirty="0"/>
              <a:t>rest of the code….</a:t>
            </a:r>
          </a:p>
        </p:txBody>
      </p:sp>
    </p:spTree>
    <p:extLst>
      <p:ext uri="{BB962C8B-B14F-4D97-AF65-F5344CB8AC3E}">
        <p14:creationId xmlns:p14="http://schemas.microsoft.com/office/powerpoint/2010/main" val="14224820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459F-6270-7EFC-8BC5-B152E4B3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F7524-6B94-922F-5C9A-9966EE13B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17727"/>
            <a:ext cx="8596668" cy="3880773"/>
          </a:xfrm>
        </p:spPr>
        <p:txBody>
          <a:bodyPr/>
          <a:lstStyle/>
          <a:p>
            <a:r>
              <a:rPr lang="en-US" dirty="0"/>
              <a:t>Write  a java program using throw and throws keyword.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Write a java program using static and final keyword.</a:t>
            </a:r>
          </a:p>
          <a:p>
            <a:pPr marL="0" indent="0">
              <a:buNone/>
            </a:pPr>
            <a:r>
              <a:rPr lang="en-US" dirty="0"/>
              <a:t>     Give differences between these two programs.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Write a java program for custom exceptions.</a:t>
            </a:r>
          </a:p>
        </p:txBody>
      </p:sp>
    </p:spTree>
    <p:extLst>
      <p:ext uri="{BB962C8B-B14F-4D97-AF65-F5344CB8AC3E}">
        <p14:creationId xmlns:p14="http://schemas.microsoft.com/office/powerpoint/2010/main" val="40654411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52FF-5EDB-D747-2FD7-9A61AD62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33736-28D3-189A-91CE-A830C59A0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the exception hierarchy.</a:t>
            </a:r>
          </a:p>
          <a:p>
            <a:r>
              <a:rPr lang="en-US" dirty="0"/>
              <a:t>Explain the difference between –Error and Exception.</a:t>
            </a:r>
          </a:p>
          <a:p>
            <a:r>
              <a:rPr lang="en-US" dirty="0"/>
              <a:t>Explain the checked and unchecked exceptions with examples.</a:t>
            </a:r>
          </a:p>
          <a:p>
            <a:r>
              <a:rPr lang="en-US" dirty="0"/>
              <a:t>Explain the usage of throw  and throws keyword with examples.</a:t>
            </a:r>
          </a:p>
          <a:p>
            <a:r>
              <a:rPr lang="en-US" dirty="0"/>
              <a:t>What are packages ? How can we use them avoid name collisions.</a:t>
            </a:r>
          </a:p>
          <a:p>
            <a:r>
              <a:rPr lang="en-US" dirty="0"/>
              <a:t>Write the import statement for: HashSet.</a:t>
            </a:r>
          </a:p>
          <a:p>
            <a:r>
              <a:rPr lang="en-US" dirty="0"/>
              <a:t>Can we declare a constructor private ? Explain your answer.</a:t>
            </a:r>
          </a:p>
          <a:p>
            <a:r>
              <a:rPr lang="en-US" dirty="0"/>
              <a:t>Explain protected modifier.</a:t>
            </a:r>
          </a:p>
        </p:txBody>
      </p:sp>
    </p:spTree>
    <p:extLst>
      <p:ext uri="{BB962C8B-B14F-4D97-AF65-F5344CB8AC3E}">
        <p14:creationId xmlns:p14="http://schemas.microsoft.com/office/powerpoint/2010/main" val="35088730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1472-B611-FCF6-D100-C05C4274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314CD-4279-DD00-B3F3-0E2D1CCF5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answers refer J10C1 sheet.</a:t>
            </a:r>
          </a:p>
        </p:txBody>
      </p:sp>
    </p:spTree>
    <p:extLst>
      <p:ext uri="{BB962C8B-B14F-4D97-AF65-F5344CB8AC3E}">
        <p14:creationId xmlns:p14="http://schemas.microsoft.com/office/powerpoint/2010/main" val="164503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097E-E012-8448-8633-370DA46F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4806"/>
            <a:ext cx="8596668" cy="1320800"/>
          </a:xfrm>
        </p:spPr>
        <p:txBody>
          <a:bodyPr/>
          <a:lstStyle/>
          <a:p>
            <a:r>
              <a:rPr lang="en-US" dirty="0"/>
              <a:t>ACTIVITY-1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88865-DDA3-94D5-65C5-2B0972D82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929391"/>
            <a:ext cx="8702502" cy="5111972"/>
          </a:xfrm>
        </p:spPr>
        <p:txBody>
          <a:bodyPr>
            <a:noAutofit/>
          </a:bodyPr>
          <a:lstStyle/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Student{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   </a:t>
            </a:r>
            <a:r>
              <a:rPr lang="en-US" b="1" i="0" dirty="0">
                <a:solidFill>
                  <a:srgbClr val="006699"/>
                </a:solidFill>
                <a:effectLst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rollno;</a:t>
            </a:r>
            <a:r>
              <a:rPr lang="en-US" b="0" i="0" dirty="0">
                <a:solidFill>
                  <a:srgbClr val="008200"/>
                </a:solidFill>
                <a:effectLst/>
              </a:rPr>
              <a:t>//instance variable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   String name;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   </a:t>
            </a:r>
            <a:r>
              <a:rPr lang="en-US" b="1" i="0" dirty="0">
                <a:solidFill>
                  <a:srgbClr val="006699"/>
                </a:solidFill>
                <a:effectLst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String college =</a:t>
            </a:r>
            <a:r>
              <a:rPr lang="en-US" b="0" i="0" dirty="0">
                <a:solidFill>
                  <a:srgbClr val="0000FF"/>
                </a:solidFill>
                <a:effectLst/>
              </a:rPr>
              <a:t>"ITS"</a:t>
            </a:r>
            <a:r>
              <a:rPr lang="en-US" b="0" i="0" dirty="0">
                <a:solidFill>
                  <a:srgbClr val="000000"/>
                </a:solidFill>
                <a:effectLst/>
              </a:rPr>
              <a:t>;</a:t>
            </a:r>
            <a:r>
              <a:rPr lang="en-US" b="0" i="0" dirty="0">
                <a:solidFill>
                  <a:srgbClr val="008200"/>
                </a:solidFill>
                <a:effectLst/>
              </a:rPr>
              <a:t>//static variable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   </a:t>
            </a:r>
            <a:r>
              <a:rPr lang="en-US" b="0" i="0" dirty="0">
                <a:solidFill>
                  <a:srgbClr val="008200"/>
                </a:solidFill>
                <a:effectLst/>
              </a:rPr>
              <a:t>//constructor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   Student(</a:t>
            </a:r>
            <a:r>
              <a:rPr lang="en-US" b="1" i="0" dirty="0">
                <a:solidFill>
                  <a:srgbClr val="006699"/>
                </a:solidFill>
                <a:effectLst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r, String n){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   rollno = r;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   name = n;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   }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   </a:t>
            </a:r>
            <a:r>
              <a:rPr lang="en-US" b="0" i="0" dirty="0">
                <a:solidFill>
                  <a:srgbClr val="008200"/>
                </a:solidFill>
                <a:effectLst/>
              </a:rPr>
              <a:t>//method to display the values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   </a:t>
            </a:r>
            <a:r>
              <a:rPr lang="en-US" b="1" i="0" dirty="0">
                <a:solidFill>
                  <a:srgbClr val="006699"/>
                </a:solidFill>
                <a:effectLst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display ()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{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System.out.println(rollno+</a:t>
            </a:r>
            <a:r>
              <a:rPr lang="en-US" b="0" i="0" dirty="0">
                <a:solidFill>
                  <a:srgbClr val="0000FF"/>
                </a:solidFill>
                <a:effectLst/>
              </a:rPr>
              <a:t>" "</a:t>
            </a:r>
            <a:r>
              <a:rPr lang="en-US" b="0" i="0" dirty="0">
                <a:solidFill>
                  <a:srgbClr val="000000"/>
                </a:solidFill>
                <a:effectLst/>
              </a:rPr>
              <a:t>+name+</a:t>
            </a:r>
            <a:r>
              <a:rPr lang="en-US" b="0" i="0" dirty="0">
                <a:solidFill>
                  <a:srgbClr val="0000FF"/>
                </a:solidFill>
                <a:effectLst/>
              </a:rPr>
              <a:t>" "</a:t>
            </a:r>
            <a:r>
              <a:rPr lang="en-US" b="0" i="0" dirty="0">
                <a:solidFill>
                  <a:srgbClr val="000000"/>
                </a:solidFill>
                <a:effectLst/>
              </a:rPr>
              <a:t>+college);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}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}  </a:t>
            </a:r>
          </a:p>
          <a:p>
            <a:pPr lvl="3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703488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B680B1-70FB-4690-400B-779E5D4B4413}"/>
              </a:ext>
            </a:extLst>
          </p:cNvPr>
          <p:cNvSpPr/>
          <p:nvPr/>
        </p:nvSpPr>
        <p:spPr>
          <a:xfrm>
            <a:off x="1843089" y="2967335"/>
            <a:ext cx="66979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>
                <a:ln/>
                <a:solidFill>
                  <a:schemeClr val="accent3"/>
                </a:solidFill>
                <a:effectLst/>
              </a:rPr>
              <a:t>THANKYOU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937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DC55-CF58-B27A-F1FA-A8BE0B28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A6F3B-2BD4-7CB1-5938-5D661F53B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//Test class to show the values of objects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TestStaticVariable1{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main(String args[]){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Student s1 =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Student(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111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"Karan"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Student s2 =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Student(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222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"Aryan"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s1.display();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s2.display();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}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12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4C3E4-7F35-4997-DDB1-B8755272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57CE0-85EC-9759-F4F1-D6383228A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111 Karan ITS</a:t>
            </a:r>
          </a:p>
          <a:p>
            <a:r>
              <a:rPr lang="en-US" dirty="0"/>
              <a:t>222 Aryan 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0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47B0-610B-0679-B37D-BA8BC22F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852C0-D709-E82E-177C-0B7EA36B4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</a:rPr>
              <a:t>If you apply static keyword with any method, it is known as static method.</a:t>
            </a:r>
          </a:p>
          <a:p>
            <a:pPr algn="just"/>
            <a:endParaRPr lang="en-US" b="0" i="0" dirty="0">
              <a:solidFill>
                <a:srgbClr val="333333"/>
              </a:solidFill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A static method belongs to the class rather than the object of a class.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A static method can be invoked without the need for creating an instance of a class.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A static method can access static data member and can change the value of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090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738</TotalTime>
  <Words>2722</Words>
  <Application>Microsoft Office PowerPoint</Application>
  <PresentationFormat>Widescreen</PresentationFormat>
  <Paragraphs>459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1" baseType="lpstr">
      <vt:lpstr>Arial</vt:lpstr>
      <vt:lpstr>Consolas</vt:lpstr>
      <vt:lpstr>inter-regular</vt:lpstr>
      <vt:lpstr>Roboto</vt:lpstr>
      <vt:lpstr>tahoma</vt:lpstr>
      <vt:lpstr>times new roman</vt:lpstr>
      <vt:lpstr>Trebuchet MS</vt:lpstr>
      <vt:lpstr>urw-din</vt:lpstr>
      <vt:lpstr>Wingdings</vt:lpstr>
      <vt:lpstr>Wingdings 3</vt:lpstr>
      <vt:lpstr>Facet</vt:lpstr>
      <vt:lpstr>OOPS 5 </vt:lpstr>
      <vt:lpstr>STATIC KEYWORD</vt:lpstr>
      <vt:lpstr>DIAGRAMATIC REPRESENTATION</vt:lpstr>
      <vt:lpstr>JAVA STATIC VARIABLE</vt:lpstr>
      <vt:lpstr>SYNTAX</vt:lpstr>
      <vt:lpstr>ACTIVITY-1</vt:lpstr>
      <vt:lpstr>PowerPoint Presentation</vt:lpstr>
      <vt:lpstr>OUTPUT</vt:lpstr>
      <vt:lpstr>STATIC METHOD</vt:lpstr>
      <vt:lpstr>ACTIVITY-2</vt:lpstr>
      <vt:lpstr>PowerPoint Presentation</vt:lpstr>
      <vt:lpstr>PowerPoint Presentation</vt:lpstr>
      <vt:lpstr>OUTPUT</vt:lpstr>
      <vt:lpstr>FINAL KEYWORD</vt:lpstr>
      <vt:lpstr>NEED OF FINAL</vt:lpstr>
      <vt:lpstr>ACTIVITY-3</vt:lpstr>
      <vt:lpstr>OUTPUT</vt:lpstr>
      <vt:lpstr>ACTIVITY-4</vt:lpstr>
      <vt:lpstr>OUTPUT</vt:lpstr>
      <vt:lpstr>ACTIVITY-5</vt:lpstr>
      <vt:lpstr>OUTPUT</vt:lpstr>
      <vt:lpstr>ACTIVITY-6</vt:lpstr>
      <vt:lpstr>ENCAPSULATION 2</vt:lpstr>
      <vt:lpstr>PowerPoint Presentation</vt:lpstr>
      <vt:lpstr>PowerPoint Presentation</vt:lpstr>
      <vt:lpstr>DATA HIDING VS DATA ENCAPSULATION</vt:lpstr>
      <vt:lpstr>HOW TO CODE IN IDE</vt:lpstr>
      <vt:lpstr>VIDEO LINK</vt:lpstr>
      <vt:lpstr>WHAT ARE PACKAGES?</vt:lpstr>
      <vt:lpstr>SYNTAX</vt:lpstr>
      <vt:lpstr>IMPORT STATEMENT</vt:lpstr>
      <vt:lpstr>EXAMPLE</vt:lpstr>
      <vt:lpstr>IMPORTANT PACKAGES</vt:lpstr>
      <vt:lpstr>ACCESS LEVEL MODIFIERS</vt:lpstr>
      <vt:lpstr>GETTERS AND SETTERS</vt:lpstr>
      <vt:lpstr>ACTIVITY-7</vt:lpstr>
      <vt:lpstr>PowerPoint Presentation</vt:lpstr>
      <vt:lpstr>OUTPUT</vt:lpstr>
      <vt:lpstr>EXCEPTION HANDLING 2</vt:lpstr>
      <vt:lpstr>CHECKED VS UNCHECKED EXCEPTION</vt:lpstr>
      <vt:lpstr>THROW AND THROWS KEYWORD</vt:lpstr>
      <vt:lpstr>Main difference</vt:lpstr>
      <vt:lpstr>Important points to remember about throws keyword:  </vt:lpstr>
      <vt:lpstr>ACTIVITY-8</vt:lpstr>
      <vt:lpstr>OUTPUT</vt:lpstr>
      <vt:lpstr>IMPORTANT POINTS ABOUT THROW</vt:lpstr>
      <vt:lpstr>ACTIVITY-9</vt:lpstr>
      <vt:lpstr>PowerPoint Presentation</vt:lpstr>
      <vt:lpstr>OUTPUT</vt:lpstr>
      <vt:lpstr>CUSTOM EXCEPTION</vt:lpstr>
      <vt:lpstr>EXAMPLE</vt:lpstr>
      <vt:lpstr>ACTIVITY-10</vt:lpstr>
      <vt:lpstr>PowerPoint Presentation</vt:lpstr>
      <vt:lpstr>PowerPoint Presentation</vt:lpstr>
      <vt:lpstr>PowerPoint Presentation</vt:lpstr>
      <vt:lpstr>OUTPUT</vt:lpstr>
      <vt:lpstr>ASSIGNMENT</vt:lpstr>
      <vt:lpstr>Interview Questions</vt:lpstr>
      <vt:lpstr>Answers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5 </dc:title>
  <dc:creator>Anuradha Sahu</dc:creator>
  <cp:lastModifiedBy>Anuradha Sahu</cp:lastModifiedBy>
  <cp:revision>81</cp:revision>
  <dcterms:created xsi:type="dcterms:W3CDTF">2022-08-23T06:30:29Z</dcterms:created>
  <dcterms:modified xsi:type="dcterms:W3CDTF">2022-12-15T06:40:35Z</dcterms:modified>
</cp:coreProperties>
</file>