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60"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6" r:id="rId23"/>
    <p:sldId id="279" r:id="rId24"/>
    <p:sldId id="280" r:id="rId25"/>
    <p:sldId id="281" r:id="rId26"/>
    <p:sldId id="285" r:id="rId27"/>
    <p:sldId id="284"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8" r:id="rId52"/>
    <p:sldId id="306" r:id="rId53"/>
    <p:sldId id="309" r:id="rId54"/>
    <p:sldId id="310" r:id="rId55"/>
    <p:sldId id="311" r:id="rId56"/>
    <p:sldId id="312" r:id="rId57"/>
    <p:sldId id="323" r:id="rId58"/>
    <p:sldId id="313" r:id="rId59"/>
    <p:sldId id="314" r:id="rId60"/>
    <p:sldId id="315" r:id="rId61"/>
    <p:sldId id="316"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156124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55076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355372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5100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4675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685443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241928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251259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0C6E2-9033-44C6-AF76-39927350E627}"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71111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0C6E2-9033-44C6-AF76-39927350E62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289156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0C6E2-9033-44C6-AF76-39927350E627}"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424685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0C6E2-9033-44C6-AF76-39927350E627}"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387676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0C6E2-9033-44C6-AF76-39927350E627}"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142935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0C6E2-9033-44C6-AF76-39927350E62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327897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0C6E2-9033-44C6-AF76-39927350E627}"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4822C-BE57-4504-90EF-C3CB179952E8}" type="slidenum">
              <a:rPr lang="en-US" smtClean="0"/>
              <a:t>‹#›</a:t>
            </a:fld>
            <a:endParaRPr lang="en-US"/>
          </a:p>
        </p:txBody>
      </p:sp>
    </p:spTree>
    <p:extLst>
      <p:ext uri="{BB962C8B-B14F-4D97-AF65-F5344CB8AC3E}">
        <p14:creationId xmlns:p14="http://schemas.microsoft.com/office/powerpoint/2010/main" val="407762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10C6E2-9033-44C6-AF76-39927350E627}" type="datetimeFigureOut">
              <a:rPr lang="en-US" smtClean="0"/>
              <a:t>12/17/2022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B4822C-BE57-4504-90EF-C3CB179952E8}" type="slidenum">
              <a:rPr lang="en-US" smtClean="0"/>
              <a:t>‹#›</a:t>
            </a:fld>
            <a:endParaRPr lang="en-US"/>
          </a:p>
        </p:txBody>
      </p:sp>
    </p:spTree>
    <p:extLst>
      <p:ext uri="{BB962C8B-B14F-4D97-AF65-F5344CB8AC3E}">
        <p14:creationId xmlns:p14="http://schemas.microsoft.com/office/powerpoint/2010/main" val="1000922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techeasy.com/2020/09/java-set.html/" TargetMode="External"/><Relationship Id="rId2" Type="http://schemas.openxmlformats.org/officeDocument/2006/relationships/hyperlink" Target="https://www.scientecheasy.com/2020/09/java-list-interfac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techeasy.com/2020/09/vector-in-java.html/" TargetMode="External"/><Relationship Id="rId2" Type="http://schemas.openxmlformats.org/officeDocument/2006/relationships/hyperlink" Target="https://www.scientecheasy.com/2020/09/arraylist-in-java.html/" TargetMode="External"/><Relationship Id="rId1" Type="http://schemas.openxmlformats.org/officeDocument/2006/relationships/slideLayout" Target="../slideLayouts/slideLayout2.xml"/><Relationship Id="rId4" Type="http://schemas.openxmlformats.org/officeDocument/2006/relationships/hyperlink" Target="https://www.scientecheasy.com/2020/09/java-linkedlis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en/java/javase/11/docs/api/java.base/java/util/Collectio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geeksforgeeks.org/linkedhashset-in-java-with-examples/" TargetMode="External"/><Relationship Id="rId13" Type="http://schemas.openxmlformats.org/officeDocument/2006/relationships/hyperlink" Target="https://www.geeksforgeeks.org/concurrenthashmap-in-java/" TargetMode="External"/><Relationship Id="rId3" Type="http://schemas.openxmlformats.org/officeDocument/2006/relationships/hyperlink" Target="https://www.geeksforgeeks.org/set-in-java/" TargetMode="External"/><Relationship Id="rId7" Type="http://schemas.openxmlformats.org/officeDocument/2006/relationships/hyperlink" Target="https://www.geeksforgeeks.org/hashset-in-java/" TargetMode="External"/><Relationship Id="rId12" Type="http://schemas.openxmlformats.org/officeDocument/2006/relationships/hyperlink" Target="https://www.geeksforgeeks.org/treemap-in-java/" TargetMode="External"/><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2.xml"/><Relationship Id="rId6" Type="http://schemas.openxmlformats.org/officeDocument/2006/relationships/hyperlink" Target="https://www.geeksforgeeks.org/linked-list-in-java/" TargetMode="External"/><Relationship Id="rId11" Type="http://schemas.openxmlformats.org/officeDocument/2006/relationships/hyperlink" Target="https://www.geeksforgeeks.org/hashtable-in-java/" TargetMode="External"/><Relationship Id="rId5" Type="http://schemas.openxmlformats.org/officeDocument/2006/relationships/hyperlink" Target="https://www.geeksforgeeks.org/arraylist-in-java/" TargetMode="External"/><Relationship Id="rId10" Type="http://schemas.openxmlformats.org/officeDocument/2006/relationships/hyperlink" Target="https://www.geeksforgeeks.org/java-util-hashmap-in-java/" TargetMode="External"/><Relationship Id="rId4" Type="http://schemas.openxmlformats.org/officeDocument/2006/relationships/hyperlink" Target="https://www.geeksforgeeks.org/map-interface-java-examples/" TargetMode="External"/><Relationship Id="rId9" Type="http://schemas.openxmlformats.org/officeDocument/2006/relationships/hyperlink" Target="https://www.geeksforgeeks.org/treeset-in-java-with-examples/" TargetMode="External"/><Relationship Id="rId14" Type="http://schemas.openxmlformats.org/officeDocument/2006/relationships/hyperlink" Target="https://www.geeksforgeeks.org/linkedhashmap-class-java-example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edureka.co/blog/comparator-interface-java/" TargetMode="External"/><Relationship Id="rId2" Type="http://schemas.openxmlformats.org/officeDocument/2006/relationships/hyperlink" Target="https://www.edureka.co/blog/comparable-in-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0B17-45E3-5512-5083-BE235CAC39BD}"/>
              </a:ext>
            </a:extLst>
          </p:cNvPr>
          <p:cNvSpPr>
            <a:spLocks noGrp="1"/>
          </p:cNvSpPr>
          <p:nvPr>
            <p:ph type="ctrTitle"/>
          </p:nvPr>
        </p:nvSpPr>
        <p:spPr/>
        <p:txBody>
          <a:bodyPr/>
          <a:lstStyle/>
          <a:p>
            <a:r>
              <a:rPr lang="en-US" dirty="0"/>
              <a:t>OOPS 6 </a:t>
            </a:r>
          </a:p>
        </p:txBody>
      </p:sp>
      <p:sp>
        <p:nvSpPr>
          <p:cNvPr id="3" name="Subtitle 2">
            <a:extLst>
              <a:ext uri="{FF2B5EF4-FFF2-40B4-BE49-F238E27FC236}">
                <a16:creationId xmlns:a16="http://schemas.microsoft.com/office/drawing/2014/main" id="{E54602BD-BA25-0987-5C0B-0C4C39331EC3}"/>
              </a:ext>
            </a:extLst>
          </p:cNvPr>
          <p:cNvSpPr>
            <a:spLocks noGrp="1"/>
          </p:cNvSpPr>
          <p:nvPr>
            <p:ph type="subTitle" idx="1"/>
          </p:nvPr>
        </p:nvSpPr>
        <p:spPr/>
        <p:txBody>
          <a:bodyPr/>
          <a:lstStyle/>
          <a:p>
            <a:r>
              <a:rPr lang="en-US" dirty="0"/>
              <a:t>COLLECTION  FRAMEWORK</a:t>
            </a:r>
          </a:p>
          <a:p>
            <a:r>
              <a:rPr lang="en-US" dirty="0"/>
              <a:t>LECTURE 8</a:t>
            </a:r>
          </a:p>
        </p:txBody>
      </p:sp>
    </p:spTree>
    <p:extLst>
      <p:ext uri="{BB962C8B-B14F-4D97-AF65-F5344CB8AC3E}">
        <p14:creationId xmlns:p14="http://schemas.microsoft.com/office/powerpoint/2010/main" val="289687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4310-BBC1-EF63-0C30-BD07011701F1}"/>
              </a:ext>
            </a:extLst>
          </p:cNvPr>
          <p:cNvSpPr>
            <a:spLocks noGrp="1"/>
          </p:cNvSpPr>
          <p:nvPr>
            <p:ph type="title"/>
          </p:nvPr>
        </p:nvSpPr>
        <p:spPr/>
        <p:txBody>
          <a:bodyPr/>
          <a:lstStyle/>
          <a:p>
            <a:r>
              <a:rPr lang="en-US" dirty="0"/>
              <a:t>COLLECTION INTERFACE</a:t>
            </a:r>
          </a:p>
        </p:txBody>
      </p:sp>
      <p:sp>
        <p:nvSpPr>
          <p:cNvPr id="3" name="Content Placeholder 2">
            <a:extLst>
              <a:ext uri="{FF2B5EF4-FFF2-40B4-BE49-F238E27FC236}">
                <a16:creationId xmlns:a16="http://schemas.microsoft.com/office/drawing/2014/main" id="{1277D252-0E8C-7ACB-22C0-00A78091F668}"/>
              </a:ext>
            </a:extLst>
          </p:cNvPr>
          <p:cNvSpPr>
            <a:spLocks noGrp="1"/>
          </p:cNvSpPr>
          <p:nvPr>
            <p:ph idx="1"/>
          </p:nvPr>
        </p:nvSpPr>
        <p:spPr/>
        <p:txBody>
          <a:bodyPr/>
          <a:lstStyle/>
          <a:p>
            <a:pPr algn="l"/>
            <a:r>
              <a:rPr lang="en-US" b="0" i="0" dirty="0">
                <a:solidFill>
                  <a:srgbClr val="000000"/>
                </a:solidFill>
                <a:effectLst/>
              </a:rPr>
              <a:t>The basic interface of the collections framework is the Collection interface which is the root interface of all collections in the API (Application programming interface).</a:t>
            </a:r>
          </a:p>
          <a:p>
            <a:pPr algn="l"/>
            <a:r>
              <a:rPr lang="en-US" b="0" i="0" dirty="0">
                <a:solidFill>
                  <a:srgbClr val="000000"/>
                </a:solidFill>
                <a:effectLst/>
              </a:rPr>
              <a:t>It is placed at the top of the collection hierarchy in java. </a:t>
            </a:r>
          </a:p>
          <a:p>
            <a:pPr algn="l"/>
            <a:r>
              <a:rPr lang="en-US" b="0" i="0" dirty="0">
                <a:solidFill>
                  <a:srgbClr val="000000"/>
                </a:solidFill>
                <a:effectLst/>
              </a:rPr>
              <a:t>It provides the basic operations for adding and removing elements in the collection.</a:t>
            </a:r>
          </a:p>
          <a:p>
            <a:pPr algn="l"/>
            <a:r>
              <a:rPr lang="en-US" b="0" i="0" dirty="0">
                <a:solidFill>
                  <a:srgbClr val="000000"/>
                </a:solidFill>
                <a:effectLst/>
              </a:rPr>
              <a:t>The Collection interface extends the Iterable interface.</a:t>
            </a:r>
          </a:p>
          <a:p>
            <a:pPr algn="l"/>
            <a:r>
              <a:rPr lang="en-US" b="0" i="0" dirty="0">
                <a:solidFill>
                  <a:srgbClr val="000000"/>
                </a:solidFill>
                <a:effectLst/>
              </a:rPr>
              <a:t> The iterable interface has only one method called iterator(). </a:t>
            </a:r>
          </a:p>
          <a:p>
            <a:endParaRPr lang="en-US" dirty="0"/>
          </a:p>
        </p:txBody>
      </p:sp>
    </p:spTree>
    <p:extLst>
      <p:ext uri="{BB962C8B-B14F-4D97-AF65-F5344CB8AC3E}">
        <p14:creationId xmlns:p14="http://schemas.microsoft.com/office/powerpoint/2010/main" val="154734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277E-2C75-FFE6-BAE3-041A3B92DAFC}"/>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7F7EE512-0522-0465-CEE0-024593D92863}"/>
              </a:ext>
            </a:extLst>
          </p:cNvPr>
          <p:cNvSpPr>
            <a:spLocks noGrp="1"/>
          </p:cNvSpPr>
          <p:nvPr>
            <p:ph idx="1"/>
          </p:nvPr>
        </p:nvSpPr>
        <p:spPr/>
        <p:txBody>
          <a:bodyPr/>
          <a:lstStyle/>
          <a:p>
            <a:endParaRPr lang="en-US" b="0" i="0" u="none" strike="noStrike" dirty="0">
              <a:solidFill>
                <a:srgbClr val="FF2828"/>
              </a:solidFill>
              <a:effectLst/>
              <a:hlinkClick r:id="rId2"/>
            </a:endParaRPr>
          </a:p>
          <a:p>
            <a:pPr algn="l"/>
            <a:r>
              <a:rPr lang="en-US" b="0" i="0" dirty="0">
                <a:solidFill>
                  <a:srgbClr val="000000"/>
                </a:solidFill>
                <a:effectLst/>
              </a:rPr>
              <a:t>The function of the iterator method is to return the iterator object. </a:t>
            </a:r>
          </a:p>
          <a:p>
            <a:pPr algn="l"/>
            <a:r>
              <a:rPr lang="en-US" b="0" i="0" dirty="0">
                <a:solidFill>
                  <a:srgbClr val="000000"/>
                </a:solidFill>
                <a:effectLst/>
              </a:rPr>
              <a:t>Using this iterator object, we can iterate over the elements of the collection.</a:t>
            </a:r>
          </a:p>
          <a:p>
            <a:r>
              <a:rPr lang="en-US" b="0" i="0" u="none" strike="noStrike" dirty="0">
                <a:solidFill>
                  <a:srgbClr val="FF2828"/>
                </a:solidFill>
                <a:effectLst/>
                <a:hlinkClick r:id="rId2"/>
              </a:rPr>
              <a:t>List</a:t>
            </a:r>
            <a:r>
              <a:rPr lang="en-US" b="0" i="0" dirty="0">
                <a:solidFill>
                  <a:srgbClr val="000000"/>
                </a:solidFill>
                <a:effectLst/>
              </a:rPr>
              <a:t>, Queue, and </a:t>
            </a:r>
            <a:r>
              <a:rPr lang="en-US" b="0" i="0" u="none" strike="noStrike" dirty="0">
                <a:solidFill>
                  <a:srgbClr val="FF2828"/>
                </a:solidFill>
                <a:effectLst/>
                <a:hlinkClick r:id="rId3"/>
              </a:rPr>
              <a:t>Set</a:t>
            </a:r>
            <a:r>
              <a:rPr lang="en-US" b="0" i="0" dirty="0">
                <a:solidFill>
                  <a:srgbClr val="000000"/>
                </a:solidFill>
                <a:effectLst/>
              </a:rPr>
              <a:t> have three component which extends the Collection interface. </a:t>
            </a:r>
          </a:p>
          <a:p>
            <a:r>
              <a:rPr lang="en-US" b="0" i="0" dirty="0">
                <a:solidFill>
                  <a:srgbClr val="000000"/>
                </a:solidFill>
                <a:effectLst/>
              </a:rPr>
              <a:t>A map is not inherited by Collection interface.</a:t>
            </a:r>
            <a:endParaRPr lang="en-US" dirty="0"/>
          </a:p>
        </p:txBody>
      </p:sp>
    </p:spTree>
    <p:extLst>
      <p:ext uri="{BB962C8B-B14F-4D97-AF65-F5344CB8AC3E}">
        <p14:creationId xmlns:p14="http://schemas.microsoft.com/office/powerpoint/2010/main" val="84879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9F51-3615-B355-ABB2-6E2C0D185933}"/>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0AD0835F-DDFC-59D7-6342-A75E9D7523E4}"/>
              </a:ext>
            </a:extLst>
          </p:cNvPr>
          <p:cNvSpPr>
            <a:spLocks noGrp="1"/>
          </p:cNvSpPr>
          <p:nvPr>
            <p:ph idx="1"/>
          </p:nvPr>
        </p:nvSpPr>
        <p:spPr/>
        <p:txBody>
          <a:bodyPr/>
          <a:lstStyle/>
          <a:p>
            <a:pPr algn="l"/>
            <a:r>
              <a:rPr lang="en-US" b="0" i="0" dirty="0">
                <a:solidFill>
                  <a:srgbClr val="000000"/>
                </a:solidFill>
                <a:effectLst/>
              </a:rPr>
              <a:t>This interface represents a collection of elements whose elements are arranged sequentially ordered.</a:t>
            </a:r>
          </a:p>
          <a:p>
            <a:pPr algn="l"/>
            <a:r>
              <a:rPr lang="en-US" b="0" i="0" dirty="0">
                <a:solidFill>
                  <a:srgbClr val="000000"/>
                </a:solidFill>
                <a:effectLst/>
              </a:rPr>
              <a:t>List maintains an order of elements means the order is retained in which we add elements, and the same sequence we will get while retrieving elements.</a:t>
            </a:r>
          </a:p>
          <a:p>
            <a:pPr algn="l"/>
            <a:r>
              <a:rPr lang="en-US" b="0" i="0" dirty="0">
                <a:solidFill>
                  <a:srgbClr val="000000"/>
                </a:solidFill>
                <a:effectLst/>
              </a:rPr>
              <a:t> We can insert elements into the list at any location. The list allows storing duplicate elements in Java.</a:t>
            </a:r>
          </a:p>
          <a:p>
            <a:pPr algn="l"/>
            <a:r>
              <a:rPr lang="en-US" b="0" i="0" dirty="0">
                <a:solidFill>
                  <a:srgbClr val="000000"/>
                </a:solidFill>
                <a:effectLst/>
              </a:rPr>
              <a:t> </a:t>
            </a:r>
            <a:r>
              <a:rPr lang="en-US" b="0" i="0" u="none" strike="noStrike" dirty="0">
                <a:solidFill>
                  <a:srgbClr val="FF2828"/>
                </a:solidFill>
                <a:effectLst/>
                <a:hlinkClick r:id="rId2"/>
              </a:rPr>
              <a:t>ArrayList</a:t>
            </a:r>
            <a:r>
              <a:rPr lang="en-US" b="0" i="0" dirty="0">
                <a:solidFill>
                  <a:srgbClr val="000000"/>
                </a:solidFill>
                <a:effectLst/>
              </a:rPr>
              <a:t>, </a:t>
            </a:r>
            <a:r>
              <a:rPr lang="en-US" b="0" i="0" u="none" strike="noStrike" dirty="0">
                <a:solidFill>
                  <a:srgbClr val="FF2828"/>
                </a:solidFill>
                <a:effectLst/>
                <a:hlinkClick r:id="rId3"/>
              </a:rPr>
              <a:t>vector</a:t>
            </a:r>
            <a:r>
              <a:rPr lang="en-US" b="0" i="0" dirty="0">
                <a:solidFill>
                  <a:srgbClr val="000000"/>
                </a:solidFill>
                <a:effectLst/>
              </a:rPr>
              <a:t>, and </a:t>
            </a:r>
            <a:r>
              <a:rPr lang="en-US" b="0" i="0" u="none" strike="noStrike" dirty="0">
                <a:solidFill>
                  <a:srgbClr val="FF2828"/>
                </a:solidFill>
                <a:effectLst/>
                <a:hlinkClick r:id="rId4"/>
              </a:rPr>
              <a:t>LinkedList</a:t>
            </a:r>
            <a:r>
              <a:rPr lang="en-US" b="0" i="0" dirty="0">
                <a:solidFill>
                  <a:srgbClr val="000000"/>
                </a:solidFill>
                <a:effectLst/>
              </a:rPr>
              <a:t> are three concrete subclasses that implement the list interface.</a:t>
            </a:r>
          </a:p>
          <a:p>
            <a:endParaRPr lang="en-US" dirty="0"/>
          </a:p>
        </p:txBody>
      </p:sp>
    </p:spTree>
    <p:extLst>
      <p:ext uri="{BB962C8B-B14F-4D97-AF65-F5344CB8AC3E}">
        <p14:creationId xmlns:p14="http://schemas.microsoft.com/office/powerpoint/2010/main" val="134593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007C-7C54-7DD4-DE58-54DF06988F5C}"/>
              </a:ext>
            </a:extLst>
          </p:cNvPr>
          <p:cNvSpPr>
            <a:spLocks noGrp="1"/>
          </p:cNvSpPr>
          <p:nvPr>
            <p:ph type="title"/>
          </p:nvPr>
        </p:nvSpPr>
        <p:spPr/>
        <p:txBody>
          <a:bodyPr/>
          <a:lstStyle/>
          <a:p>
            <a:r>
              <a:rPr lang="en-US" dirty="0"/>
              <a:t>SET INTERFACE</a:t>
            </a:r>
          </a:p>
        </p:txBody>
      </p:sp>
      <p:sp>
        <p:nvSpPr>
          <p:cNvPr id="3" name="Content Placeholder 2">
            <a:extLst>
              <a:ext uri="{FF2B5EF4-FFF2-40B4-BE49-F238E27FC236}">
                <a16:creationId xmlns:a16="http://schemas.microsoft.com/office/drawing/2014/main" id="{02E038BC-D965-0EA9-1E06-454E17CC35CA}"/>
              </a:ext>
            </a:extLst>
          </p:cNvPr>
          <p:cNvSpPr>
            <a:spLocks noGrp="1"/>
          </p:cNvSpPr>
          <p:nvPr>
            <p:ph idx="1"/>
          </p:nvPr>
        </p:nvSpPr>
        <p:spPr/>
        <p:txBody>
          <a:bodyPr/>
          <a:lstStyle/>
          <a:p>
            <a:r>
              <a:rPr lang="en-US" b="0" i="0" dirty="0">
                <a:solidFill>
                  <a:srgbClr val="000000"/>
                </a:solidFill>
                <a:effectLst/>
              </a:rPr>
              <a:t>This interface represents a collection of elements that contains unique elements. i.e., It is used to store the collection of unique elements.</a:t>
            </a:r>
          </a:p>
          <a:p>
            <a:r>
              <a:rPr lang="en-US" b="0" i="0" dirty="0">
                <a:solidFill>
                  <a:srgbClr val="000000"/>
                </a:solidFill>
                <a:effectLst/>
              </a:rPr>
              <a:t> Set interface does not maintain any order while storing elements and while retrieving, we may not get the same order as we put elements.  All the elements in a set can be in any order.</a:t>
            </a:r>
          </a:p>
          <a:p>
            <a:r>
              <a:rPr lang="en-US" b="0" i="0" dirty="0">
                <a:solidFill>
                  <a:srgbClr val="000000"/>
                </a:solidFill>
                <a:effectLst/>
              </a:rPr>
              <a:t>Set does not allow any duplicate elements.</a:t>
            </a:r>
            <a:endParaRPr lang="en-US" dirty="0">
              <a:solidFill>
                <a:srgbClr val="000000"/>
              </a:solidFill>
            </a:endParaRPr>
          </a:p>
          <a:p>
            <a:r>
              <a:rPr lang="en-US" b="0" i="0" dirty="0">
                <a:solidFill>
                  <a:srgbClr val="000000"/>
                </a:solidFill>
                <a:effectLst/>
              </a:rPr>
              <a:t> HashSet, LinkedHashSet, TreeSet classes implements the set interface and the sorted interface extends a set interface.</a:t>
            </a:r>
          </a:p>
          <a:p>
            <a:r>
              <a:rPr lang="en-US" b="0" i="0" dirty="0">
                <a:solidFill>
                  <a:srgbClr val="000000"/>
                </a:solidFill>
                <a:effectLst/>
              </a:rPr>
              <a:t>It can be iterated by using Iterator but cannot be iterated using ListIterator.</a:t>
            </a:r>
          </a:p>
          <a:p>
            <a:endParaRPr lang="en-US" dirty="0"/>
          </a:p>
        </p:txBody>
      </p:sp>
    </p:spTree>
    <p:extLst>
      <p:ext uri="{BB962C8B-B14F-4D97-AF65-F5344CB8AC3E}">
        <p14:creationId xmlns:p14="http://schemas.microsoft.com/office/powerpoint/2010/main" val="304298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E5B8-4697-B62F-2E39-FB2E4386A2C6}"/>
              </a:ext>
            </a:extLst>
          </p:cNvPr>
          <p:cNvSpPr>
            <a:spLocks noGrp="1"/>
          </p:cNvSpPr>
          <p:nvPr>
            <p:ph type="title"/>
          </p:nvPr>
        </p:nvSpPr>
        <p:spPr/>
        <p:txBody>
          <a:bodyPr/>
          <a:lstStyle/>
          <a:p>
            <a:r>
              <a:rPr lang="en-US" dirty="0"/>
              <a:t>SORTED SET INTERFACE</a:t>
            </a:r>
          </a:p>
        </p:txBody>
      </p:sp>
      <p:sp>
        <p:nvSpPr>
          <p:cNvPr id="3" name="Content Placeholder 2">
            <a:extLst>
              <a:ext uri="{FF2B5EF4-FFF2-40B4-BE49-F238E27FC236}">
                <a16:creationId xmlns:a16="http://schemas.microsoft.com/office/drawing/2014/main" id="{0DA765B7-D468-1C19-2767-FE7158E57C9D}"/>
              </a:ext>
            </a:extLst>
          </p:cNvPr>
          <p:cNvSpPr>
            <a:spLocks noGrp="1"/>
          </p:cNvSpPr>
          <p:nvPr>
            <p:ph idx="1"/>
          </p:nvPr>
        </p:nvSpPr>
        <p:spPr/>
        <p:txBody>
          <a:bodyPr/>
          <a:lstStyle/>
          <a:p>
            <a:pPr algn="l"/>
            <a:r>
              <a:rPr lang="en-US" b="0" i="0" dirty="0">
                <a:solidFill>
                  <a:srgbClr val="000000"/>
                </a:solidFill>
                <a:effectLst/>
              </a:rPr>
              <a:t>This interface extends a set whose iterator</a:t>
            </a:r>
          </a:p>
          <a:p>
            <a:pPr algn="l"/>
            <a:r>
              <a:rPr lang="en-US" b="0" i="0" dirty="0">
                <a:solidFill>
                  <a:srgbClr val="000000"/>
                </a:solidFill>
                <a:effectLst/>
              </a:rPr>
              <a:t>transverse its elements according to their natural ordering.</a:t>
            </a:r>
          </a:p>
          <a:p>
            <a:pPr algn="l"/>
            <a:r>
              <a:rPr lang="en-US" b="0" i="0" dirty="0">
                <a:solidFill>
                  <a:srgbClr val="000000"/>
                </a:solidFill>
                <a:effectLst/>
              </a:rPr>
              <a:t>TreeSet implements the sorted interface.</a:t>
            </a:r>
          </a:p>
          <a:p>
            <a:endParaRPr lang="en-US" dirty="0"/>
          </a:p>
        </p:txBody>
      </p:sp>
    </p:spTree>
    <p:extLst>
      <p:ext uri="{BB962C8B-B14F-4D97-AF65-F5344CB8AC3E}">
        <p14:creationId xmlns:p14="http://schemas.microsoft.com/office/powerpoint/2010/main" val="18340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0EDE-EA99-6C3F-1885-4E37CD9C026D}"/>
              </a:ext>
            </a:extLst>
          </p:cNvPr>
          <p:cNvSpPr>
            <a:spLocks noGrp="1"/>
          </p:cNvSpPr>
          <p:nvPr>
            <p:ph type="title"/>
          </p:nvPr>
        </p:nvSpPr>
        <p:spPr/>
        <p:txBody>
          <a:bodyPr/>
          <a:lstStyle/>
          <a:p>
            <a:r>
              <a:rPr lang="en-US" dirty="0"/>
              <a:t>QUEUE INTERFACE</a:t>
            </a:r>
          </a:p>
        </p:txBody>
      </p:sp>
      <p:sp>
        <p:nvSpPr>
          <p:cNvPr id="3" name="Content Placeholder 2">
            <a:extLst>
              <a:ext uri="{FF2B5EF4-FFF2-40B4-BE49-F238E27FC236}">
                <a16:creationId xmlns:a16="http://schemas.microsoft.com/office/drawing/2014/main" id="{4695E380-3C5A-7A9B-B577-456F20ED47BA}"/>
              </a:ext>
            </a:extLst>
          </p:cNvPr>
          <p:cNvSpPr>
            <a:spLocks noGrp="1"/>
          </p:cNvSpPr>
          <p:nvPr>
            <p:ph idx="1"/>
          </p:nvPr>
        </p:nvSpPr>
        <p:spPr/>
        <p:txBody>
          <a:bodyPr/>
          <a:lstStyle/>
          <a:p>
            <a:pPr algn="l"/>
            <a:r>
              <a:rPr lang="en-US" b="0" i="0" dirty="0">
                <a:solidFill>
                  <a:srgbClr val="000000"/>
                </a:solidFill>
                <a:effectLst/>
              </a:rPr>
              <a:t>A queue is an ordered of the homogeneous group of elements in which new elements are added at one end(rear) and elements are removed from the other end(front).</a:t>
            </a:r>
          </a:p>
          <a:p>
            <a:pPr algn="l"/>
            <a:r>
              <a:rPr lang="en-US" b="0" i="0" dirty="0">
                <a:solidFill>
                  <a:srgbClr val="000000"/>
                </a:solidFill>
                <a:effectLst/>
              </a:rPr>
              <a:t> Just like a queue in a supermarket or any shop.</a:t>
            </a:r>
          </a:p>
          <a:p>
            <a:pPr algn="l"/>
            <a:r>
              <a:rPr lang="en-US" b="0" i="0" dirty="0">
                <a:solidFill>
                  <a:srgbClr val="000000"/>
                </a:solidFill>
                <a:effectLst/>
              </a:rPr>
              <a:t> This interface represents a special type of list whose elements are removed only from the head.</a:t>
            </a:r>
          </a:p>
          <a:p>
            <a:pPr algn="l"/>
            <a:r>
              <a:rPr lang="en-US" b="0" i="0" dirty="0">
                <a:solidFill>
                  <a:srgbClr val="000000"/>
                </a:solidFill>
                <a:effectLst/>
              </a:rPr>
              <a:t> LinkedList, Priority queue, Array Queue, Priority Blocking Queue, and Linked Blocking Queue are the concrete subclasses that implement the queue interface.</a:t>
            </a:r>
          </a:p>
          <a:p>
            <a:endParaRPr lang="en-US" dirty="0"/>
          </a:p>
        </p:txBody>
      </p:sp>
    </p:spTree>
    <p:extLst>
      <p:ext uri="{BB962C8B-B14F-4D97-AF65-F5344CB8AC3E}">
        <p14:creationId xmlns:p14="http://schemas.microsoft.com/office/powerpoint/2010/main" val="154368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B34E-357D-4FEA-9EDA-70B8F2C9CB14}"/>
              </a:ext>
            </a:extLst>
          </p:cNvPr>
          <p:cNvSpPr>
            <a:spLocks noGrp="1"/>
          </p:cNvSpPr>
          <p:nvPr>
            <p:ph type="title"/>
          </p:nvPr>
        </p:nvSpPr>
        <p:spPr/>
        <p:txBody>
          <a:bodyPr/>
          <a:lstStyle/>
          <a:p>
            <a:r>
              <a:rPr lang="en-US" dirty="0"/>
              <a:t>DEQUE INTERFACE</a:t>
            </a:r>
          </a:p>
        </p:txBody>
      </p:sp>
      <p:sp>
        <p:nvSpPr>
          <p:cNvPr id="3" name="Content Placeholder 2">
            <a:extLst>
              <a:ext uri="{FF2B5EF4-FFF2-40B4-BE49-F238E27FC236}">
                <a16:creationId xmlns:a16="http://schemas.microsoft.com/office/drawing/2014/main" id="{DD206624-9FCF-F74C-8398-3035EAB2B343}"/>
              </a:ext>
            </a:extLst>
          </p:cNvPr>
          <p:cNvSpPr>
            <a:spLocks noGrp="1"/>
          </p:cNvSpPr>
          <p:nvPr>
            <p:ph idx="1"/>
          </p:nvPr>
        </p:nvSpPr>
        <p:spPr/>
        <p:txBody>
          <a:bodyPr/>
          <a:lstStyle/>
          <a:p>
            <a:pPr algn="l"/>
            <a:r>
              <a:rPr lang="en-US" b="0" i="0" dirty="0">
                <a:solidFill>
                  <a:srgbClr val="000000"/>
                </a:solidFill>
                <a:effectLst/>
              </a:rPr>
              <a:t>A deque (double-ended queue) is a sub-interface of queue interface. It is usually pronounced “deck”.</a:t>
            </a:r>
          </a:p>
          <a:p>
            <a:pPr algn="l"/>
            <a:r>
              <a:rPr lang="en-US" b="0" i="0" dirty="0">
                <a:solidFill>
                  <a:srgbClr val="000000"/>
                </a:solidFill>
                <a:effectLst/>
              </a:rPr>
              <a:t>This interface was added to the collection framework in Java SE 6.</a:t>
            </a:r>
          </a:p>
          <a:p>
            <a:pPr algn="l"/>
            <a:r>
              <a:rPr lang="en-US" b="0" i="0" dirty="0">
                <a:solidFill>
                  <a:srgbClr val="000000"/>
                </a:solidFill>
                <a:effectLst/>
              </a:rPr>
              <a:t>Deque interface extends the queue interface and uses its method to implement deque. </a:t>
            </a:r>
          </a:p>
          <a:p>
            <a:pPr algn="l"/>
            <a:r>
              <a:rPr lang="en-US" b="0" i="0" dirty="0">
                <a:solidFill>
                  <a:srgbClr val="000000"/>
                </a:solidFill>
                <a:effectLst/>
              </a:rPr>
              <a:t>It is a linear collection of elements in which elements can be inserted and removed from either end. i.e., it supports insertion and removal at both ends of an object of a class that implements it.</a:t>
            </a:r>
          </a:p>
          <a:p>
            <a:pPr algn="l"/>
            <a:r>
              <a:rPr lang="en-US" b="0" i="0" dirty="0">
                <a:solidFill>
                  <a:srgbClr val="000000"/>
                </a:solidFill>
                <a:effectLst/>
              </a:rPr>
              <a:t> LinkedList and ArrayDeque classes implement the Deque interface.</a:t>
            </a:r>
          </a:p>
          <a:p>
            <a:pPr algn="l"/>
            <a:endParaRPr lang="en-US" dirty="0"/>
          </a:p>
        </p:txBody>
      </p:sp>
    </p:spTree>
    <p:extLst>
      <p:ext uri="{BB962C8B-B14F-4D97-AF65-F5344CB8AC3E}">
        <p14:creationId xmlns:p14="http://schemas.microsoft.com/office/powerpoint/2010/main" val="112451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A742-B543-2E49-750D-8D979942619D}"/>
              </a:ext>
            </a:extLst>
          </p:cNvPr>
          <p:cNvSpPr>
            <a:spLocks noGrp="1"/>
          </p:cNvSpPr>
          <p:nvPr>
            <p:ph type="title"/>
          </p:nvPr>
        </p:nvSpPr>
        <p:spPr/>
        <p:txBody>
          <a:bodyPr/>
          <a:lstStyle/>
          <a:p>
            <a:r>
              <a:rPr lang="en-US" dirty="0"/>
              <a:t>HIERARCHY OF DEQUE INTERFACE</a:t>
            </a:r>
          </a:p>
        </p:txBody>
      </p:sp>
      <p:pic>
        <p:nvPicPr>
          <p:cNvPr id="1026" name="Picture 2" descr="Deque hierarchy in Java">
            <a:extLst>
              <a:ext uri="{FF2B5EF4-FFF2-40B4-BE49-F238E27FC236}">
                <a16:creationId xmlns:a16="http://schemas.microsoft.com/office/drawing/2014/main" id="{864326DF-5AC3-FEC2-A675-356B92D222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8070" y="1802296"/>
            <a:ext cx="6095999" cy="444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73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9F9B-F84E-E610-392E-6A647B5FFE0B}"/>
              </a:ext>
            </a:extLst>
          </p:cNvPr>
          <p:cNvSpPr>
            <a:spLocks noGrp="1"/>
          </p:cNvSpPr>
          <p:nvPr>
            <p:ph type="title"/>
          </p:nvPr>
        </p:nvSpPr>
        <p:spPr/>
        <p:txBody>
          <a:bodyPr/>
          <a:lstStyle/>
          <a:p>
            <a:r>
              <a:rPr lang="en-US" dirty="0"/>
              <a:t>MAP INTERFACE</a:t>
            </a:r>
          </a:p>
        </p:txBody>
      </p:sp>
      <p:sp>
        <p:nvSpPr>
          <p:cNvPr id="3" name="Content Placeholder 2">
            <a:extLst>
              <a:ext uri="{FF2B5EF4-FFF2-40B4-BE49-F238E27FC236}">
                <a16:creationId xmlns:a16="http://schemas.microsoft.com/office/drawing/2014/main" id="{D24AB755-E5BD-8B6B-5AAD-6F3B28C1B557}"/>
              </a:ext>
            </a:extLst>
          </p:cNvPr>
          <p:cNvSpPr>
            <a:spLocks noGrp="1"/>
          </p:cNvSpPr>
          <p:nvPr>
            <p:ph idx="1"/>
          </p:nvPr>
        </p:nvSpPr>
        <p:spPr>
          <a:xfrm>
            <a:off x="569843" y="1815549"/>
            <a:ext cx="8704159" cy="4225814"/>
          </a:xfrm>
        </p:spPr>
        <p:txBody>
          <a:bodyPr/>
          <a:lstStyle/>
          <a:p>
            <a:r>
              <a:rPr lang="en-US" b="0" i="0" dirty="0">
                <a:solidFill>
                  <a:srgbClr val="000000"/>
                </a:solidFill>
                <a:effectLst/>
              </a:rPr>
              <a:t>Map interface is not inherited by the collection interface. </a:t>
            </a:r>
          </a:p>
          <a:p>
            <a:r>
              <a:rPr lang="en-US" b="0" i="0" dirty="0">
                <a:solidFill>
                  <a:srgbClr val="000000"/>
                </a:solidFill>
                <a:effectLst/>
              </a:rPr>
              <a:t>It represents an object that stores and retrieves elements in the form of a Key/Value pairs and their location within the Map are determined by a Key.</a:t>
            </a:r>
          </a:p>
          <a:p>
            <a:pPr algn="l"/>
            <a:r>
              <a:rPr lang="en-US" b="0" i="0" dirty="0">
                <a:solidFill>
                  <a:srgbClr val="000000"/>
                </a:solidFill>
                <a:effectLst/>
              </a:rPr>
              <a:t>Map uses a hashing technique for storing key-value pairs.</a:t>
            </a:r>
          </a:p>
          <a:p>
            <a:pPr algn="l"/>
            <a:r>
              <a:rPr lang="en-US" b="0" i="0" dirty="0">
                <a:solidFill>
                  <a:srgbClr val="000000"/>
                </a:solidFill>
                <a:effectLst/>
              </a:rPr>
              <a:t>It doesn’t allow to store the duplicate keys but duplicate values are allowed.</a:t>
            </a:r>
          </a:p>
          <a:p>
            <a:pPr algn="l"/>
            <a:r>
              <a:rPr lang="en-US" b="0" i="0" dirty="0">
                <a:solidFill>
                  <a:srgbClr val="000000"/>
                </a:solidFill>
                <a:effectLst/>
              </a:rPr>
              <a:t> HashMap, HashTable, LinkedHashMap, TreeMap classes implements Map interface.</a:t>
            </a:r>
          </a:p>
          <a:p>
            <a:pPr marL="0" indent="0" algn="l">
              <a:buNone/>
            </a:pPr>
            <a:r>
              <a:rPr lang="en-US" dirty="0">
                <a:solidFill>
                  <a:srgbClr val="92D050"/>
                </a:solidFill>
              </a:rPr>
              <a:t>SORTED MAP INTERFACE</a:t>
            </a:r>
          </a:p>
          <a:p>
            <a:r>
              <a:rPr lang="en-US" b="0" i="0" dirty="0">
                <a:solidFill>
                  <a:srgbClr val="000000"/>
                </a:solidFill>
                <a:effectLst/>
              </a:rPr>
              <a:t>This interface represents a Map whose elements are stored in their natural ordering. It extends the Map interface which in turn is implemented by TreeMap classes.</a:t>
            </a:r>
            <a:endParaRPr lang="en-US" b="0" i="0" dirty="0">
              <a:solidFill>
                <a:srgbClr val="92D050"/>
              </a:solidFill>
              <a:effectLst/>
            </a:endParaRPr>
          </a:p>
          <a:p>
            <a:endParaRPr lang="en-US" dirty="0"/>
          </a:p>
        </p:txBody>
      </p:sp>
    </p:spTree>
    <p:extLst>
      <p:ext uri="{BB962C8B-B14F-4D97-AF65-F5344CB8AC3E}">
        <p14:creationId xmlns:p14="http://schemas.microsoft.com/office/powerpoint/2010/main" val="391537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1429-3EE7-2768-C26B-521F975A4C61}"/>
              </a:ext>
            </a:extLst>
          </p:cNvPr>
          <p:cNvSpPr>
            <a:spLocks noGrp="1"/>
          </p:cNvSpPr>
          <p:nvPr>
            <p:ph type="title"/>
          </p:nvPr>
        </p:nvSpPr>
        <p:spPr/>
        <p:txBody>
          <a:bodyPr/>
          <a:lstStyle/>
          <a:p>
            <a:r>
              <a:rPr lang="en-US" dirty="0"/>
              <a:t>HIERARCHY OF MAP INTERFACE</a:t>
            </a:r>
          </a:p>
        </p:txBody>
      </p:sp>
      <p:pic>
        <p:nvPicPr>
          <p:cNvPr id="2050" name="Picture 2" descr="Map hierarchy in Java">
            <a:extLst>
              <a:ext uri="{FF2B5EF4-FFF2-40B4-BE49-F238E27FC236}">
                <a16:creationId xmlns:a16="http://schemas.microsoft.com/office/drawing/2014/main" id="{2840D284-F3F4-4382-8F64-504796258E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252" y="1802296"/>
            <a:ext cx="6202018" cy="444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17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A2E7-D527-C78E-728F-6C754E99D84A}"/>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BC2B0494-8B48-9952-ACA7-CA3E96D1A16A}"/>
              </a:ext>
            </a:extLst>
          </p:cNvPr>
          <p:cNvSpPr>
            <a:spLocks noGrp="1"/>
          </p:cNvSpPr>
          <p:nvPr>
            <p:ph idx="1"/>
          </p:nvPr>
        </p:nvSpPr>
        <p:spPr/>
        <p:txBody>
          <a:bodyPr/>
          <a:lstStyle/>
          <a:p>
            <a:r>
              <a:rPr lang="en-US" b="0" i="0" dirty="0">
                <a:solidFill>
                  <a:srgbClr val="333333"/>
                </a:solidFill>
                <a:effectLst/>
              </a:rPr>
              <a:t>A Collection represents a single unit of objects, i.e., a group.</a:t>
            </a:r>
          </a:p>
          <a:p>
            <a:r>
              <a:rPr lang="en-US" b="0" i="0" dirty="0">
                <a:solidFill>
                  <a:srgbClr val="000000"/>
                </a:solidFill>
                <a:effectLst/>
              </a:rPr>
              <a:t>A </a:t>
            </a:r>
            <a:r>
              <a:rPr lang="en-US" b="1" i="0" dirty="0">
                <a:solidFill>
                  <a:srgbClr val="000000"/>
                </a:solidFill>
                <a:effectLst/>
              </a:rPr>
              <a:t>collection in java</a:t>
            </a:r>
            <a:r>
              <a:rPr lang="en-US" b="0" i="0" dirty="0">
                <a:solidFill>
                  <a:srgbClr val="000000"/>
                </a:solidFill>
                <a:effectLst/>
              </a:rPr>
              <a:t> is a container object that is used for storing </a:t>
            </a:r>
          </a:p>
          <a:p>
            <a:r>
              <a:rPr lang="en-US" b="0" i="0" dirty="0">
                <a:solidFill>
                  <a:srgbClr val="000000"/>
                </a:solidFill>
                <a:effectLst/>
              </a:rPr>
              <a:t>multiple homogeneous (same data type)</a:t>
            </a:r>
          </a:p>
          <a:p>
            <a:r>
              <a:rPr lang="en-US" b="0" i="0" dirty="0">
                <a:solidFill>
                  <a:srgbClr val="000000"/>
                </a:solidFill>
                <a:effectLst/>
              </a:rPr>
              <a:t> and heterogeneous,(different data types)</a:t>
            </a:r>
          </a:p>
          <a:p>
            <a:r>
              <a:rPr lang="en-US" b="0" i="0" dirty="0">
                <a:solidFill>
                  <a:srgbClr val="000000"/>
                </a:solidFill>
                <a:effectLst/>
              </a:rPr>
              <a:t> duplicate, </a:t>
            </a:r>
          </a:p>
          <a:p>
            <a:r>
              <a:rPr lang="en-US" b="0" i="0" dirty="0">
                <a:solidFill>
                  <a:srgbClr val="000000"/>
                </a:solidFill>
                <a:effectLst/>
              </a:rPr>
              <a:t> and unique elements</a:t>
            </a:r>
          </a:p>
          <a:p>
            <a:r>
              <a:rPr lang="en-US" b="0" i="0" dirty="0">
                <a:solidFill>
                  <a:srgbClr val="000000"/>
                </a:solidFill>
                <a:effectLst/>
              </a:rPr>
              <a:t> without any size limitation.</a:t>
            </a:r>
            <a:endParaRPr lang="en-US" dirty="0"/>
          </a:p>
        </p:txBody>
      </p:sp>
    </p:spTree>
    <p:extLst>
      <p:ext uri="{BB962C8B-B14F-4D97-AF65-F5344CB8AC3E}">
        <p14:creationId xmlns:p14="http://schemas.microsoft.com/office/powerpoint/2010/main" val="222764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E752-8816-970A-7370-409BACBBFB80}"/>
              </a:ext>
            </a:extLst>
          </p:cNvPr>
          <p:cNvSpPr>
            <a:spLocks noGrp="1"/>
          </p:cNvSpPr>
          <p:nvPr>
            <p:ph type="title"/>
          </p:nvPr>
        </p:nvSpPr>
        <p:spPr/>
        <p:txBody>
          <a:bodyPr/>
          <a:lstStyle/>
          <a:p>
            <a:r>
              <a:rPr lang="en-US" dirty="0"/>
              <a:t>COLLECTION CLASS</a:t>
            </a:r>
          </a:p>
        </p:txBody>
      </p:sp>
      <p:sp>
        <p:nvSpPr>
          <p:cNvPr id="3" name="Content Placeholder 2">
            <a:extLst>
              <a:ext uri="{FF2B5EF4-FFF2-40B4-BE49-F238E27FC236}">
                <a16:creationId xmlns:a16="http://schemas.microsoft.com/office/drawing/2014/main" id="{287107AA-30BA-133F-A583-300CD6A2B791}"/>
              </a:ext>
            </a:extLst>
          </p:cNvPr>
          <p:cNvSpPr>
            <a:spLocks noGrp="1"/>
          </p:cNvSpPr>
          <p:nvPr>
            <p:ph idx="1"/>
          </p:nvPr>
        </p:nvSpPr>
        <p:spPr/>
        <p:txBody>
          <a:bodyPr>
            <a:noAutofit/>
          </a:bodyPr>
          <a:lstStyle/>
          <a:p>
            <a:pPr>
              <a:lnSpc>
                <a:spcPct val="160000"/>
              </a:lnSpc>
            </a:pPr>
            <a:r>
              <a:rPr lang="en-US" sz="1600" b="0" i="0" dirty="0">
                <a:solidFill>
                  <a:srgbClr val="000000"/>
                </a:solidFill>
                <a:effectLst/>
                <a:latin typeface="-apple-system"/>
              </a:rPr>
              <a:t> </a:t>
            </a:r>
            <a:r>
              <a:rPr lang="en-US" sz="1600" b="1" i="0" dirty="0">
                <a:solidFill>
                  <a:srgbClr val="000000"/>
                </a:solidFill>
                <a:effectLst/>
                <a:latin typeface="-apple-system"/>
              </a:rPr>
              <a:t>AbstractCollection:</a:t>
            </a:r>
            <a:r>
              <a:rPr lang="en-US" sz="1600" b="0" i="0" dirty="0">
                <a:solidFill>
                  <a:srgbClr val="000000"/>
                </a:solidFill>
                <a:effectLst/>
                <a:latin typeface="-apple-system"/>
              </a:rPr>
              <a:t> It implements most of the collection interface. It is a superclass for all of the concrete collection classes.</a:t>
            </a:r>
          </a:p>
          <a:p>
            <a:pPr algn="l">
              <a:lnSpc>
                <a:spcPct val="160000"/>
              </a:lnSpc>
            </a:pPr>
            <a:r>
              <a:rPr lang="en-US" sz="1600" b="1" i="0" dirty="0">
                <a:solidFill>
                  <a:srgbClr val="000000"/>
                </a:solidFill>
                <a:effectLst/>
                <a:latin typeface="-apple-system"/>
              </a:rPr>
              <a:t>AbstractList:</a:t>
            </a:r>
            <a:r>
              <a:rPr lang="en-US" sz="1600" b="0" i="0" dirty="0">
                <a:solidFill>
                  <a:srgbClr val="000000"/>
                </a:solidFill>
                <a:effectLst/>
                <a:latin typeface="-apple-system"/>
              </a:rPr>
              <a:t> It extends AbstractCollection and implements most of the List interface.</a:t>
            </a:r>
          </a:p>
          <a:p>
            <a:pPr algn="l">
              <a:lnSpc>
                <a:spcPct val="160000"/>
              </a:lnSpc>
            </a:pPr>
            <a:r>
              <a:rPr lang="en-US" sz="1600" b="1" i="0" dirty="0">
                <a:solidFill>
                  <a:srgbClr val="000000"/>
                </a:solidFill>
                <a:effectLst/>
                <a:latin typeface="-apple-system"/>
              </a:rPr>
              <a:t>AbstractQueue:</a:t>
            </a:r>
            <a:r>
              <a:rPr lang="en-US" sz="1600" b="0" i="0" dirty="0">
                <a:solidFill>
                  <a:srgbClr val="000000"/>
                </a:solidFill>
                <a:effectLst/>
                <a:latin typeface="-apple-system"/>
              </a:rPr>
              <a:t> It extends AbstractCollection and implements the queue interface.</a:t>
            </a:r>
          </a:p>
          <a:p>
            <a:pPr algn="l">
              <a:lnSpc>
                <a:spcPct val="160000"/>
              </a:lnSpc>
            </a:pPr>
            <a:r>
              <a:rPr lang="en-US" sz="1600" b="1" i="0" dirty="0">
                <a:solidFill>
                  <a:srgbClr val="000000"/>
                </a:solidFill>
                <a:effectLst/>
                <a:latin typeface="-apple-system"/>
              </a:rPr>
              <a:t>AbstractSequentialList:</a:t>
            </a:r>
            <a:r>
              <a:rPr lang="en-US" sz="1600" b="0" i="0" dirty="0">
                <a:solidFill>
                  <a:srgbClr val="000000"/>
                </a:solidFill>
                <a:effectLst/>
                <a:latin typeface="-apple-system"/>
              </a:rPr>
              <a:t> It extends AbstractList and uses sequential order to access elements.</a:t>
            </a:r>
          </a:p>
          <a:p>
            <a:pPr algn="l">
              <a:lnSpc>
                <a:spcPct val="160000"/>
              </a:lnSpc>
            </a:pPr>
            <a:r>
              <a:rPr lang="en-US" sz="1600" b="1" i="0" dirty="0">
                <a:solidFill>
                  <a:srgbClr val="000000"/>
                </a:solidFill>
                <a:effectLst/>
                <a:latin typeface="-apple-system"/>
              </a:rPr>
              <a:t>AbstractSet:</a:t>
            </a:r>
            <a:r>
              <a:rPr lang="en-US" sz="1600" b="0" i="0" dirty="0">
                <a:solidFill>
                  <a:srgbClr val="000000"/>
                </a:solidFill>
                <a:effectLst/>
                <a:latin typeface="-apple-system"/>
              </a:rPr>
              <a:t> Extends AbstractCollection and implements most of the set interface.</a:t>
            </a:r>
          </a:p>
          <a:p>
            <a:pPr algn="l">
              <a:lnSpc>
                <a:spcPct val="160000"/>
              </a:lnSpc>
            </a:pPr>
            <a:r>
              <a:rPr lang="en-US" sz="1600" b="0" i="0" dirty="0">
                <a:solidFill>
                  <a:srgbClr val="000000"/>
                </a:solidFill>
                <a:effectLst/>
                <a:latin typeface="-apple-system"/>
              </a:rPr>
              <a:t> </a:t>
            </a:r>
            <a:r>
              <a:rPr lang="en-US" sz="1600" b="1" i="0" dirty="0">
                <a:solidFill>
                  <a:srgbClr val="000000"/>
                </a:solidFill>
                <a:effectLst/>
                <a:latin typeface="-apple-system"/>
              </a:rPr>
              <a:t>ArrayList:</a:t>
            </a:r>
            <a:r>
              <a:rPr lang="en-US" sz="1600" b="0" i="0" dirty="0">
                <a:solidFill>
                  <a:srgbClr val="000000"/>
                </a:solidFill>
                <a:effectLst/>
                <a:latin typeface="-apple-system"/>
              </a:rPr>
              <a:t> It implements a dynamic array by extending AbstractList.</a:t>
            </a:r>
          </a:p>
          <a:p>
            <a:pPr marL="0" indent="0" algn="l">
              <a:lnSpc>
                <a:spcPct val="160000"/>
              </a:lnSpc>
              <a:buNone/>
            </a:pPr>
            <a:r>
              <a:rPr lang="en-US" sz="1600" b="0" i="0" dirty="0">
                <a:solidFill>
                  <a:srgbClr val="000000"/>
                </a:solidFill>
                <a:effectLst/>
                <a:latin typeface="-apple-system"/>
              </a:rPr>
              <a:t>.</a:t>
            </a:r>
          </a:p>
          <a:p>
            <a:pPr>
              <a:lnSpc>
                <a:spcPct val="160000"/>
              </a:lnSpc>
            </a:pPr>
            <a:endParaRPr lang="en-US" sz="1600" dirty="0"/>
          </a:p>
        </p:txBody>
      </p:sp>
    </p:spTree>
    <p:extLst>
      <p:ext uri="{BB962C8B-B14F-4D97-AF65-F5344CB8AC3E}">
        <p14:creationId xmlns:p14="http://schemas.microsoft.com/office/powerpoint/2010/main" val="204258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2F7D-2441-B8BE-1C88-D75CCAB0A4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253C3-1223-20E5-C120-8E439266574F}"/>
              </a:ext>
            </a:extLst>
          </p:cNvPr>
          <p:cNvSpPr>
            <a:spLocks noGrp="1"/>
          </p:cNvSpPr>
          <p:nvPr>
            <p:ph idx="1"/>
          </p:nvPr>
        </p:nvSpPr>
        <p:spPr/>
        <p:txBody>
          <a:bodyPr/>
          <a:lstStyle/>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EnumSet:</a:t>
            </a:r>
            <a:r>
              <a:rPr lang="en-US" b="0" i="0" dirty="0">
                <a:solidFill>
                  <a:srgbClr val="000000"/>
                </a:solidFill>
                <a:effectLst/>
                <a:latin typeface="-apple-system"/>
              </a:rPr>
              <a:t> Extends AbstractSet for use with enum elements.</a:t>
            </a:r>
          </a:p>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HashSet:</a:t>
            </a:r>
            <a:r>
              <a:rPr lang="en-US" b="0" i="0" dirty="0">
                <a:solidFill>
                  <a:srgbClr val="000000"/>
                </a:solidFill>
                <a:effectLst/>
                <a:latin typeface="-apple-system"/>
              </a:rPr>
              <a:t> Extends AbstractSet for use with a hash table.</a:t>
            </a:r>
          </a:p>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LinkedHashSet:</a:t>
            </a:r>
            <a:r>
              <a:rPr lang="en-US" b="0" i="0" dirty="0">
                <a:solidFill>
                  <a:srgbClr val="000000"/>
                </a:solidFill>
                <a:effectLst/>
                <a:latin typeface="-apple-system"/>
              </a:rPr>
              <a:t> Extends HashSet to allow insertion-order iterations.</a:t>
            </a:r>
          </a:p>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LinkedList:</a:t>
            </a:r>
            <a:r>
              <a:rPr lang="en-US" b="0" i="0" dirty="0">
                <a:solidFill>
                  <a:srgbClr val="000000"/>
                </a:solidFill>
                <a:effectLst/>
                <a:latin typeface="-apple-system"/>
              </a:rPr>
              <a:t> Implements a linked list by extending AbstractSequentialList.</a:t>
            </a:r>
          </a:p>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PriorityQueue:</a:t>
            </a:r>
            <a:r>
              <a:rPr lang="en-US" b="0" i="0" dirty="0">
                <a:solidFill>
                  <a:srgbClr val="000000"/>
                </a:solidFill>
                <a:effectLst/>
                <a:latin typeface="-apple-system"/>
              </a:rPr>
              <a:t> Extends Abstract Queue to support a priority-based queue.</a:t>
            </a:r>
          </a:p>
          <a:p>
            <a:pPr>
              <a:lnSpc>
                <a:spcPct val="150000"/>
              </a:lnSpc>
            </a:pPr>
            <a:r>
              <a:rPr lang="en-US" b="0" i="0" dirty="0">
                <a:solidFill>
                  <a:srgbClr val="000000"/>
                </a:solidFill>
                <a:effectLst/>
                <a:latin typeface="-apple-system"/>
              </a:rPr>
              <a:t> </a:t>
            </a:r>
            <a:r>
              <a:rPr lang="en-US" b="1" i="0" dirty="0">
                <a:solidFill>
                  <a:srgbClr val="000000"/>
                </a:solidFill>
                <a:effectLst/>
                <a:latin typeface="-apple-system"/>
              </a:rPr>
              <a:t>TreeSet:</a:t>
            </a:r>
            <a:r>
              <a:rPr lang="en-US" b="0" i="0" dirty="0">
                <a:solidFill>
                  <a:srgbClr val="000000"/>
                </a:solidFill>
                <a:effectLst/>
                <a:latin typeface="-apple-system"/>
              </a:rPr>
              <a:t> Extends AbstractSet and implements the Sorted Set interface.</a:t>
            </a:r>
          </a:p>
          <a:p>
            <a:pPr>
              <a:lnSpc>
                <a:spcPct val="150000"/>
              </a:lnSpc>
            </a:pPr>
            <a:endParaRPr lang="en-US" dirty="0"/>
          </a:p>
        </p:txBody>
      </p:sp>
    </p:spTree>
    <p:extLst>
      <p:ext uri="{BB962C8B-B14F-4D97-AF65-F5344CB8AC3E}">
        <p14:creationId xmlns:p14="http://schemas.microsoft.com/office/powerpoint/2010/main" val="3756714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D9B8-E936-5FB2-7C05-27A88A82B215}"/>
              </a:ext>
            </a:extLst>
          </p:cNvPr>
          <p:cNvSpPr>
            <a:spLocks noGrp="1"/>
          </p:cNvSpPr>
          <p:nvPr>
            <p:ph type="title"/>
          </p:nvPr>
        </p:nvSpPr>
        <p:spPr/>
        <p:txBody>
          <a:bodyPr/>
          <a:lstStyle/>
          <a:p>
            <a:r>
              <a:rPr lang="en-US" dirty="0"/>
              <a:t>LINK FOR METHODS IN COLLECTION FRAMEWORK</a:t>
            </a:r>
          </a:p>
        </p:txBody>
      </p:sp>
      <p:sp>
        <p:nvSpPr>
          <p:cNvPr id="3" name="Content Placeholder 2">
            <a:extLst>
              <a:ext uri="{FF2B5EF4-FFF2-40B4-BE49-F238E27FC236}">
                <a16:creationId xmlns:a16="http://schemas.microsoft.com/office/drawing/2014/main" id="{B01093F2-7BBD-0287-8EEA-AE21DEB0FED8}"/>
              </a:ext>
            </a:extLst>
          </p:cNvPr>
          <p:cNvSpPr>
            <a:spLocks noGrp="1"/>
          </p:cNvSpPr>
          <p:nvPr>
            <p:ph idx="1"/>
          </p:nvPr>
        </p:nvSpPr>
        <p:spPr/>
        <p:txBody>
          <a:bodyPr/>
          <a:lstStyle/>
          <a:p>
            <a:endParaRPr lang="en-US" b="0" i="0" u="sng" dirty="0">
              <a:solidFill>
                <a:srgbClr val="99CA3C"/>
              </a:solidFill>
              <a:effectLst/>
              <a:latin typeface="urw-din"/>
              <a:hlinkClick r:id="rId2">
                <a:extLst>
                  <a:ext uri="{A12FA001-AC4F-418D-AE19-62706E023703}">
                    <ahyp:hlinkClr xmlns:ahyp="http://schemas.microsoft.com/office/drawing/2018/hyperlinkcolor" val="tx"/>
                  </a:ext>
                </a:extLst>
              </a:hlinkClick>
            </a:endParaRPr>
          </a:p>
          <a:p>
            <a:endParaRPr lang="en-US" u="sng" dirty="0">
              <a:solidFill>
                <a:srgbClr val="99CA3C"/>
              </a:solidFill>
              <a:latin typeface="urw-din"/>
              <a:hlinkClick r:id="rId2">
                <a:extLst>
                  <a:ext uri="{A12FA001-AC4F-418D-AE19-62706E023703}">
                    <ahyp:hlinkClr xmlns:ahyp="http://schemas.microsoft.com/office/drawing/2018/hyperlinkcolor" val="tx"/>
                  </a:ext>
                </a:extLst>
              </a:hlinkClick>
            </a:endParaRPr>
          </a:p>
          <a:p>
            <a:r>
              <a:rPr lang="en-US" b="0" i="0" u="sng" dirty="0">
                <a:solidFill>
                  <a:srgbClr val="FF0000"/>
                </a:solidFill>
                <a:effectLst/>
                <a:latin typeface="urw-din"/>
                <a:hlinkClick r:id="rId2">
                  <a:extLst>
                    <a:ext uri="{A12FA001-AC4F-418D-AE19-62706E023703}">
                      <ahyp:hlinkClr xmlns:ahyp="http://schemas.microsoft.com/office/drawing/2018/hyperlinkcolor" val="tx"/>
                    </a:ext>
                  </a:extLst>
                </a:hlinkClick>
              </a:rPr>
              <a:t>https://docs.oracle.com/en/java/javase/11/docs/api/java.base/java/util/Collection.html</a:t>
            </a:r>
            <a:endParaRPr lang="en-US" dirty="0">
              <a:solidFill>
                <a:srgbClr val="FF0000"/>
              </a:solidFill>
            </a:endParaRPr>
          </a:p>
        </p:txBody>
      </p:sp>
    </p:spTree>
    <p:extLst>
      <p:ext uri="{BB962C8B-B14F-4D97-AF65-F5344CB8AC3E}">
        <p14:creationId xmlns:p14="http://schemas.microsoft.com/office/powerpoint/2010/main" val="183779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1AE0-68CE-6C16-15CE-B63EC6B9A2D5}"/>
              </a:ext>
            </a:extLst>
          </p:cNvPr>
          <p:cNvSpPr>
            <a:spLocks noGrp="1"/>
          </p:cNvSpPr>
          <p:nvPr>
            <p:ph type="title"/>
          </p:nvPr>
        </p:nvSpPr>
        <p:spPr/>
        <p:txBody>
          <a:bodyPr/>
          <a:lstStyle/>
          <a:p>
            <a:r>
              <a:rPr lang="en-US" dirty="0"/>
              <a:t>CONCRETE COLLECTIONS</a:t>
            </a:r>
          </a:p>
        </p:txBody>
      </p:sp>
      <p:sp>
        <p:nvSpPr>
          <p:cNvPr id="3" name="Content Placeholder 2">
            <a:extLst>
              <a:ext uri="{FF2B5EF4-FFF2-40B4-BE49-F238E27FC236}">
                <a16:creationId xmlns:a16="http://schemas.microsoft.com/office/drawing/2014/main" id="{FDB103C0-F5E1-A567-BA9A-5EEAA248AC5C}"/>
              </a:ext>
            </a:extLst>
          </p:cNvPr>
          <p:cNvSpPr>
            <a:spLocks noGrp="1"/>
          </p:cNvSpPr>
          <p:nvPr>
            <p:ph idx="1"/>
          </p:nvPr>
        </p:nvSpPr>
        <p:spPr/>
        <p:txBody>
          <a:bodyPr/>
          <a:lstStyle/>
          <a:p>
            <a:pPr>
              <a:lnSpc>
                <a:spcPct val="150000"/>
              </a:lnSpc>
            </a:pPr>
            <a:r>
              <a:rPr lang="en-US" b="1" i="0" dirty="0">
                <a:solidFill>
                  <a:srgbClr val="202124"/>
                </a:solidFill>
                <a:effectLst/>
                <a:latin typeface="arial" panose="020B0604020202020204" pitchFamily="34" charset="0"/>
              </a:rPr>
              <a:t>A set is a collection of elements without duplicates</a:t>
            </a:r>
            <a:r>
              <a:rPr lang="en-US" b="0" i="0" dirty="0">
                <a:solidFill>
                  <a:srgbClr val="202124"/>
                </a:solidFill>
                <a:effectLst/>
                <a:latin typeface="arial" panose="020B0604020202020204" pitchFamily="34" charset="0"/>
              </a:rPr>
              <a:t>. </a:t>
            </a:r>
          </a:p>
          <a:p>
            <a:pPr>
              <a:lnSpc>
                <a:spcPct val="150000"/>
              </a:lnSpc>
            </a:pPr>
            <a:r>
              <a:rPr lang="en-US" b="0" i="0" dirty="0">
                <a:solidFill>
                  <a:srgbClr val="202124"/>
                </a:solidFill>
                <a:effectLst/>
                <a:latin typeface="arial" panose="020B0604020202020204" pitchFamily="34" charset="0"/>
              </a:rPr>
              <a:t>The add method of a set first tries to find the object to be added, </a:t>
            </a:r>
          </a:p>
          <a:p>
            <a:pPr>
              <a:lnSpc>
                <a:spcPct val="150000"/>
              </a:lnSpc>
            </a:pPr>
            <a:r>
              <a:rPr lang="en-US" b="0" i="0" dirty="0">
                <a:solidFill>
                  <a:srgbClr val="202124"/>
                </a:solidFill>
                <a:effectLst/>
                <a:latin typeface="arial" panose="020B0604020202020204" pitchFamily="34" charset="0"/>
              </a:rPr>
              <a:t>and adds it only if it is not yet present. </a:t>
            </a:r>
          </a:p>
          <a:p>
            <a:pPr>
              <a:lnSpc>
                <a:spcPct val="150000"/>
              </a:lnSpc>
            </a:pPr>
            <a:r>
              <a:rPr lang="en-US" b="0" i="0" dirty="0">
                <a:solidFill>
                  <a:srgbClr val="202124"/>
                </a:solidFill>
                <a:effectLst/>
                <a:latin typeface="arial" panose="020B0604020202020204" pitchFamily="34" charset="0"/>
              </a:rPr>
              <a:t>The Java collections library supplies a HashSet class that implements a set based on a hash table.</a:t>
            </a:r>
            <a:endParaRPr lang="en-US" dirty="0"/>
          </a:p>
        </p:txBody>
      </p:sp>
    </p:spTree>
    <p:extLst>
      <p:ext uri="{BB962C8B-B14F-4D97-AF65-F5344CB8AC3E}">
        <p14:creationId xmlns:p14="http://schemas.microsoft.com/office/powerpoint/2010/main" val="209359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38BB-CA0E-DBC3-E7A1-02F6EAD54B7B}"/>
              </a:ext>
            </a:extLst>
          </p:cNvPr>
          <p:cNvSpPr>
            <a:spLocks noGrp="1"/>
          </p:cNvSpPr>
          <p:nvPr>
            <p:ph type="title"/>
          </p:nvPr>
        </p:nvSpPr>
        <p:spPr/>
        <p:txBody>
          <a:bodyPr/>
          <a:lstStyle/>
          <a:p>
            <a:r>
              <a:rPr lang="en-US" dirty="0"/>
              <a:t>CONCRETE COLLECTION IN JAVA LIBRARY</a:t>
            </a:r>
          </a:p>
        </p:txBody>
      </p:sp>
      <p:graphicFrame>
        <p:nvGraphicFramePr>
          <p:cNvPr id="4" name="Content Placeholder 3">
            <a:extLst>
              <a:ext uri="{FF2B5EF4-FFF2-40B4-BE49-F238E27FC236}">
                <a16:creationId xmlns:a16="http://schemas.microsoft.com/office/drawing/2014/main" id="{034E297E-A57C-59E9-A3EA-67C29BA25059}"/>
              </a:ext>
            </a:extLst>
          </p:cNvPr>
          <p:cNvGraphicFramePr>
            <a:graphicFrameLocks noGrp="1"/>
          </p:cNvGraphicFramePr>
          <p:nvPr>
            <p:ph idx="1"/>
            <p:extLst>
              <p:ext uri="{D42A27DB-BD31-4B8C-83A1-F6EECF244321}">
                <p14:modId xmlns:p14="http://schemas.microsoft.com/office/powerpoint/2010/main" val="3173937420"/>
              </p:ext>
            </p:extLst>
          </p:nvPr>
        </p:nvGraphicFramePr>
        <p:xfrm>
          <a:off x="677334" y="1930400"/>
          <a:ext cx="8294388" cy="4430643"/>
        </p:xfrm>
        <a:graphic>
          <a:graphicData uri="http://schemas.openxmlformats.org/drawingml/2006/table">
            <a:tbl>
              <a:tblPr/>
              <a:tblGrid>
                <a:gridCol w="4147194">
                  <a:extLst>
                    <a:ext uri="{9D8B030D-6E8A-4147-A177-3AD203B41FA5}">
                      <a16:colId xmlns:a16="http://schemas.microsoft.com/office/drawing/2014/main" val="697636999"/>
                    </a:ext>
                  </a:extLst>
                </a:gridCol>
                <a:gridCol w="4147194">
                  <a:extLst>
                    <a:ext uri="{9D8B030D-6E8A-4147-A177-3AD203B41FA5}">
                      <a16:colId xmlns:a16="http://schemas.microsoft.com/office/drawing/2014/main" val="300614823"/>
                    </a:ext>
                  </a:extLst>
                </a:gridCol>
              </a:tblGrid>
              <a:tr h="539382">
                <a:tc>
                  <a:txBody>
                    <a:bodyPr/>
                    <a:lstStyle/>
                    <a:p>
                      <a:pPr algn="l" fontAlgn="t"/>
                      <a:r>
                        <a:rPr lang="en-US" b="1">
                          <a:solidFill>
                            <a:srgbClr val="202124"/>
                          </a:solidFill>
                          <a:effectLst/>
                        </a:rPr>
                        <a:t>Collection Type</a:t>
                      </a:r>
                    </a:p>
                  </a:txBody>
                  <a:tcPr marR="95250" marT="76200" marB="76200">
                    <a:lnL>
                      <a:noFill/>
                    </a:lnL>
                    <a:lnR>
                      <a:noFill/>
                    </a:lnR>
                    <a:lnT>
                      <a:noFill/>
                    </a:lnT>
                    <a:lnB w="9525" cap="flat" cmpd="sng" algn="ctr">
                      <a:solidFill>
                        <a:srgbClr val="DADCE0"/>
                      </a:solidFill>
                      <a:prstDash val="solid"/>
                      <a:round/>
                      <a:headEnd type="none" w="med" len="med"/>
                      <a:tailEnd type="none" w="med" len="med"/>
                    </a:lnB>
                    <a:solidFill>
                      <a:srgbClr val="FFFFFF"/>
                    </a:solidFill>
                  </a:tcPr>
                </a:tc>
                <a:tc>
                  <a:txBody>
                    <a:bodyPr/>
                    <a:lstStyle/>
                    <a:p>
                      <a:pPr algn="l" fontAlgn="t"/>
                      <a:r>
                        <a:rPr lang="en-US" b="1">
                          <a:solidFill>
                            <a:srgbClr val="202124"/>
                          </a:solidFill>
                          <a:effectLst/>
                        </a:rPr>
                        <a:t>Description</a:t>
                      </a:r>
                    </a:p>
                  </a:txBody>
                  <a:tcPr marL="95250" marR="95250" marT="76200" marB="76200">
                    <a:lnL>
                      <a:noFill/>
                    </a:lnL>
                    <a:lnR>
                      <a:noFill/>
                    </a:lnR>
                    <a:lnT>
                      <a:noFill/>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186099939"/>
                  </a:ext>
                </a:extLst>
              </a:tr>
              <a:tr h="1232875">
                <a:tc>
                  <a:txBody>
                    <a:bodyPr/>
                    <a:lstStyle/>
                    <a:p>
                      <a:r>
                        <a:rPr lang="en-US" dirty="0">
                          <a:effectLst/>
                        </a:rPr>
                        <a:t>ArrayList</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a:effectLst/>
                        </a:rPr>
                        <a:t>An indexed sequence that grows and shrinks dynamically</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039562168"/>
                  </a:ext>
                </a:extLst>
              </a:tr>
              <a:tr h="1232875">
                <a:tc>
                  <a:txBody>
                    <a:bodyPr/>
                    <a:lstStyle/>
                    <a:p>
                      <a:r>
                        <a:rPr lang="en-US">
                          <a:effectLst/>
                        </a:rPr>
                        <a:t>LinkedList</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a:effectLst/>
                        </a:rPr>
                        <a:t>An ordered sequence that allows efficient insertions and removal at any location</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882439753"/>
                  </a:ext>
                </a:extLst>
              </a:tr>
              <a:tr h="886129">
                <a:tc>
                  <a:txBody>
                    <a:bodyPr/>
                    <a:lstStyle/>
                    <a:p>
                      <a:r>
                        <a:rPr lang="en-US">
                          <a:effectLst/>
                        </a:rPr>
                        <a:t>HashSet</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a:effectLst/>
                        </a:rPr>
                        <a:t>An unordered collection that rejects duplicates</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501726339"/>
                  </a:ext>
                </a:extLst>
              </a:tr>
              <a:tr h="539382">
                <a:tc>
                  <a:txBody>
                    <a:bodyPr/>
                    <a:lstStyle/>
                    <a:p>
                      <a:r>
                        <a:rPr lang="en-US">
                          <a:effectLst/>
                        </a:rPr>
                        <a:t>TreeSet</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dirty="0">
                          <a:effectLst/>
                        </a:rPr>
                        <a:t>A sorted set</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4171600894"/>
                  </a:ext>
                </a:extLst>
              </a:tr>
            </a:tbl>
          </a:graphicData>
        </a:graphic>
      </p:graphicFrame>
    </p:spTree>
    <p:extLst>
      <p:ext uri="{BB962C8B-B14F-4D97-AF65-F5344CB8AC3E}">
        <p14:creationId xmlns:p14="http://schemas.microsoft.com/office/powerpoint/2010/main" val="142589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651B-4BAE-2BAC-7D84-1FAC334CD23E}"/>
              </a:ext>
            </a:extLst>
          </p:cNvPr>
          <p:cNvSpPr>
            <a:spLocks noGrp="1"/>
          </p:cNvSpPr>
          <p:nvPr>
            <p:ph type="title"/>
          </p:nvPr>
        </p:nvSpPr>
        <p:spPr/>
        <p:txBody>
          <a:bodyPr/>
          <a:lstStyle/>
          <a:p>
            <a:r>
              <a:rPr lang="en-US" dirty="0"/>
              <a:t>ARRAYLIST</a:t>
            </a:r>
          </a:p>
        </p:txBody>
      </p:sp>
      <p:sp>
        <p:nvSpPr>
          <p:cNvPr id="3" name="Content Placeholder 2">
            <a:extLst>
              <a:ext uri="{FF2B5EF4-FFF2-40B4-BE49-F238E27FC236}">
                <a16:creationId xmlns:a16="http://schemas.microsoft.com/office/drawing/2014/main" id="{C32A6C15-FE07-15E2-9AE4-8D14520898DC}"/>
              </a:ext>
            </a:extLst>
          </p:cNvPr>
          <p:cNvSpPr>
            <a:spLocks noGrp="1"/>
          </p:cNvSpPr>
          <p:nvPr>
            <p:ph idx="1"/>
          </p:nvPr>
        </p:nvSpPr>
        <p:spPr/>
        <p:txBody>
          <a:bodyPr/>
          <a:lstStyle/>
          <a:p>
            <a:r>
              <a:rPr lang="en-US" b="0" i="0" dirty="0">
                <a:solidFill>
                  <a:srgbClr val="212529"/>
                </a:solidFill>
                <a:effectLst/>
                <a:latin typeface="system-ui"/>
              </a:rPr>
              <a:t>This class provides implementation of an array based data structure that is used to store elements in linear order.</a:t>
            </a:r>
          </a:p>
          <a:p>
            <a:pPr algn="l">
              <a:buFont typeface="+mj-lt"/>
              <a:buAutoNum type="arabicPeriod"/>
            </a:pPr>
            <a:r>
              <a:rPr lang="en-US" b="0" i="0" dirty="0">
                <a:solidFill>
                  <a:srgbClr val="212529"/>
                </a:solidFill>
                <a:effectLst/>
                <a:latin typeface="system-ui"/>
              </a:rPr>
              <a:t>ArrayList class extends </a:t>
            </a:r>
            <a:r>
              <a:rPr lang="en-US" b="1" i="0" dirty="0">
                <a:solidFill>
                  <a:srgbClr val="212529"/>
                </a:solidFill>
                <a:effectLst/>
                <a:latin typeface="system-ui"/>
              </a:rPr>
              <a:t>AbstractList</a:t>
            </a:r>
            <a:r>
              <a:rPr lang="en-US" b="0" i="0" dirty="0">
                <a:solidFill>
                  <a:srgbClr val="212529"/>
                </a:solidFill>
                <a:effectLst/>
                <a:latin typeface="system-ui"/>
              </a:rPr>
              <a:t> class and implements the </a:t>
            </a:r>
            <a:r>
              <a:rPr lang="en-US" b="1" i="0" dirty="0">
                <a:solidFill>
                  <a:srgbClr val="212529"/>
                </a:solidFill>
                <a:effectLst/>
                <a:latin typeface="system-ui"/>
              </a:rPr>
              <a:t>List</a:t>
            </a:r>
            <a:r>
              <a:rPr lang="en-US" b="0" i="0" dirty="0">
                <a:solidFill>
                  <a:srgbClr val="212529"/>
                </a:solidFill>
                <a:effectLst/>
                <a:latin typeface="system-ui"/>
              </a:rPr>
              <a:t> interface.</a:t>
            </a:r>
          </a:p>
          <a:p>
            <a:pPr algn="l">
              <a:buFont typeface="+mj-lt"/>
              <a:buAutoNum type="arabicPeriod"/>
            </a:pPr>
            <a:r>
              <a:rPr lang="en-US" b="0" i="0" dirty="0">
                <a:solidFill>
                  <a:srgbClr val="212529"/>
                </a:solidFill>
                <a:effectLst/>
                <a:latin typeface="system-ui"/>
              </a:rPr>
              <a:t>ArrayList supports dynamic array that can grow as needed.</a:t>
            </a:r>
          </a:p>
          <a:p>
            <a:pPr algn="l">
              <a:buFont typeface="+mj-lt"/>
              <a:buAutoNum type="arabicPeriod"/>
            </a:pPr>
            <a:r>
              <a:rPr lang="en-US" b="0" i="0" dirty="0">
                <a:solidFill>
                  <a:srgbClr val="212529"/>
                </a:solidFill>
                <a:effectLst/>
                <a:latin typeface="system-ui"/>
              </a:rPr>
              <a:t>It can contain Duplicate elements and it also maintains the insertion order.</a:t>
            </a:r>
          </a:p>
          <a:p>
            <a:pPr algn="l">
              <a:buFont typeface="+mj-lt"/>
              <a:buAutoNum type="arabicPeriod"/>
            </a:pPr>
            <a:r>
              <a:rPr lang="en-US" b="0" i="0" dirty="0">
                <a:solidFill>
                  <a:srgbClr val="212529"/>
                </a:solidFill>
                <a:effectLst/>
                <a:latin typeface="system-ui"/>
              </a:rPr>
              <a:t>Manipulation is slow because a lot of shifting needs to be occurred if any element is removed from the array list.</a:t>
            </a:r>
          </a:p>
          <a:p>
            <a:pPr algn="l">
              <a:buFont typeface="+mj-lt"/>
              <a:buAutoNum type="arabicPeriod"/>
            </a:pPr>
            <a:r>
              <a:rPr lang="en-US" b="0" i="0" dirty="0">
                <a:solidFill>
                  <a:srgbClr val="212529"/>
                </a:solidFill>
                <a:effectLst/>
                <a:latin typeface="system-ui"/>
              </a:rPr>
              <a:t>ArrayLists are not synchronized.</a:t>
            </a:r>
          </a:p>
          <a:p>
            <a:pPr algn="l">
              <a:buFont typeface="+mj-lt"/>
              <a:buAutoNum type="arabicPeriod"/>
            </a:pPr>
            <a:r>
              <a:rPr lang="en-US" b="0" i="0" dirty="0">
                <a:solidFill>
                  <a:srgbClr val="212529"/>
                </a:solidFill>
                <a:effectLst/>
                <a:latin typeface="system-ui"/>
              </a:rPr>
              <a:t>ArrayList allows random access because it works on the index basis.</a:t>
            </a:r>
          </a:p>
          <a:p>
            <a:endParaRPr lang="en-US" dirty="0"/>
          </a:p>
        </p:txBody>
      </p:sp>
    </p:spTree>
    <p:extLst>
      <p:ext uri="{BB962C8B-B14F-4D97-AF65-F5344CB8AC3E}">
        <p14:creationId xmlns:p14="http://schemas.microsoft.com/office/powerpoint/2010/main" val="109870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9685-6C93-7E6B-B2CA-A355660328ED}"/>
              </a:ext>
            </a:extLst>
          </p:cNvPr>
          <p:cNvSpPr>
            <a:spLocks noGrp="1"/>
          </p:cNvSpPr>
          <p:nvPr>
            <p:ph type="title"/>
          </p:nvPr>
        </p:nvSpPr>
        <p:spPr/>
        <p:txBody>
          <a:bodyPr/>
          <a:lstStyle/>
          <a:p>
            <a:r>
              <a:rPr lang="en-US" dirty="0"/>
              <a:t>DIAGRAMATIC REPRESENTATION</a:t>
            </a:r>
          </a:p>
        </p:txBody>
      </p:sp>
      <p:pic>
        <p:nvPicPr>
          <p:cNvPr id="4098" name="Picture 2" descr="Java ArrayList class hierarchy">
            <a:extLst>
              <a:ext uri="{FF2B5EF4-FFF2-40B4-BE49-F238E27FC236}">
                <a16:creationId xmlns:a16="http://schemas.microsoft.com/office/drawing/2014/main" id="{EA38AF46-DD61-2636-EA39-ACB24ED9FE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6940" y="1930401"/>
            <a:ext cx="3538330" cy="403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9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F80D-20A4-485E-2DB0-E632ED992DCE}"/>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C5FC131-CC65-4524-0BA9-56147642E701}"/>
              </a:ext>
            </a:extLst>
          </p:cNvPr>
          <p:cNvSpPr>
            <a:spLocks noGrp="1"/>
          </p:cNvSpPr>
          <p:nvPr>
            <p:ph idx="1"/>
          </p:nvPr>
        </p:nvSpPr>
        <p:spPr/>
        <p:txBody>
          <a:bodyPr/>
          <a:lstStyle/>
          <a:p>
            <a:pPr algn="just">
              <a:buFont typeface="+mj-lt"/>
              <a:buAutoNum type="arabicPeriod"/>
            </a:pPr>
            <a:r>
              <a:rPr lang="en-US" b="0" i="0" dirty="0">
                <a:solidFill>
                  <a:srgbClr val="FF0000"/>
                </a:solidFill>
                <a:effectLst/>
                <a:latin typeface="inter-regular"/>
              </a:rPr>
              <a:t>For integer values</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ArrayList&lt;</a:t>
            </a:r>
            <a:r>
              <a:rPr lang="en-US" b="1" i="0" dirty="0">
                <a:solidFill>
                  <a:srgbClr val="006699"/>
                </a:solidFill>
                <a:effectLst/>
                <a:latin typeface="inter-regular"/>
              </a:rPr>
              <a:t>int</a:t>
            </a:r>
            <a:r>
              <a:rPr lang="en-US" b="0" i="0" dirty="0">
                <a:solidFill>
                  <a:srgbClr val="000000"/>
                </a:solidFill>
                <a:effectLst/>
                <a:latin typeface="inter-regular"/>
              </a:rPr>
              <a:t>&gt; al = ArrayList&lt;</a:t>
            </a:r>
            <a:r>
              <a:rPr lang="en-US" b="1" i="0" dirty="0">
                <a:solidFill>
                  <a:srgbClr val="006699"/>
                </a:solidFill>
                <a:effectLst/>
                <a:latin typeface="inter-regular"/>
              </a:rPr>
              <a:t>int</a:t>
            </a:r>
            <a:r>
              <a:rPr lang="en-US" b="0" i="0" dirty="0">
                <a:solidFill>
                  <a:srgbClr val="000000"/>
                </a:solidFill>
                <a:effectLst/>
                <a:latin typeface="inter-regular"/>
              </a:rPr>
              <a:t>&gt;(); </a:t>
            </a:r>
            <a:r>
              <a:rPr lang="en-US" b="0" i="0" dirty="0">
                <a:solidFill>
                  <a:srgbClr val="008200"/>
                </a:solidFill>
                <a:effectLst/>
                <a:latin typeface="inter-regular"/>
              </a:rPr>
              <a:t>// does not work</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ArrayList&lt;Integer&gt; al = </a:t>
            </a:r>
            <a:r>
              <a:rPr lang="en-US" b="1" i="0" dirty="0">
                <a:solidFill>
                  <a:srgbClr val="006699"/>
                </a:solidFill>
                <a:effectLst/>
                <a:latin typeface="inter-regular"/>
              </a:rPr>
              <a:t>new</a:t>
            </a:r>
            <a:r>
              <a:rPr lang="en-US" b="0" i="0" dirty="0">
                <a:solidFill>
                  <a:srgbClr val="000000"/>
                </a:solidFill>
                <a:effectLst/>
                <a:latin typeface="inter-regular"/>
              </a:rPr>
              <a:t> ArrayList&lt;Integer&gt;(); </a:t>
            </a:r>
            <a:r>
              <a:rPr lang="en-US" b="0" i="0" dirty="0">
                <a:solidFill>
                  <a:srgbClr val="008200"/>
                </a:solidFill>
                <a:effectLst/>
                <a:latin typeface="inter-regular"/>
              </a:rPr>
              <a:t>// works fine</a:t>
            </a:r>
            <a:r>
              <a:rPr lang="en-US" b="0" i="0" dirty="0">
                <a:solidFill>
                  <a:srgbClr val="000000"/>
                </a:solidFill>
                <a:effectLst/>
                <a:latin typeface="inter-regular"/>
              </a:rPr>
              <a:t>  </a:t>
            </a:r>
          </a:p>
          <a:p>
            <a:endParaRPr lang="en-US" dirty="0">
              <a:solidFill>
                <a:srgbClr val="FF0000"/>
              </a:solidFill>
            </a:endParaRPr>
          </a:p>
          <a:p>
            <a:r>
              <a:rPr lang="en-US" dirty="0">
                <a:solidFill>
                  <a:srgbClr val="FF0000"/>
                </a:solidFill>
              </a:rPr>
              <a:t>For string values:</a:t>
            </a:r>
          </a:p>
          <a:p>
            <a:r>
              <a:rPr lang="en-US" b="0" i="0" dirty="0">
                <a:solidFill>
                  <a:srgbClr val="000000"/>
                </a:solidFill>
                <a:effectLst/>
                <a:latin typeface="inter-regular"/>
              </a:rPr>
              <a:t>ArrayList&lt;String&gt; list=</a:t>
            </a:r>
            <a:r>
              <a:rPr lang="en-US" b="1" i="0" dirty="0">
                <a:solidFill>
                  <a:srgbClr val="006699"/>
                </a:solidFill>
                <a:effectLst/>
                <a:latin typeface="inter-regular"/>
              </a:rPr>
              <a:t>new</a:t>
            </a:r>
            <a:r>
              <a:rPr lang="en-US" b="0" i="0" dirty="0">
                <a:solidFill>
                  <a:srgbClr val="000000"/>
                </a:solidFill>
                <a:effectLst/>
                <a:latin typeface="inter-regular"/>
              </a:rPr>
              <a:t> ArrayList&lt;String&gt;();</a:t>
            </a:r>
            <a:endParaRPr lang="en-US" dirty="0">
              <a:solidFill>
                <a:srgbClr val="FF0000"/>
              </a:solidFill>
            </a:endParaRPr>
          </a:p>
        </p:txBody>
      </p:sp>
    </p:spTree>
    <p:extLst>
      <p:ext uri="{BB962C8B-B14F-4D97-AF65-F5344CB8AC3E}">
        <p14:creationId xmlns:p14="http://schemas.microsoft.com/office/powerpoint/2010/main" val="857457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AECB-7BC5-BC8F-7D6B-3A93B283BA31}"/>
              </a:ext>
            </a:extLst>
          </p:cNvPr>
          <p:cNvSpPr>
            <a:spLocks noGrp="1"/>
          </p:cNvSpPr>
          <p:nvPr>
            <p:ph type="title"/>
          </p:nvPr>
        </p:nvSpPr>
        <p:spPr/>
        <p:txBody>
          <a:bodyPr/>
          <a:lstStyle/>
          <a:p>
            <a:r>
              <a:rPr lang="en-US" dirty="0"/>
              <a:t>ACTIVITY 1</a:t>
            </a:r>
          </a:p>
        </p:txBody>
      </p:sp>
      <p:sp>
        <p:nvSpPr>
          <p:cNvPr id="4" name="Rectangle 1">
            <a:extLst>
              <a:ext uri="{FF2B5EF4-FFF2-40B4-BE49-F238E27FC236}">
                <a16:creationId xmlns:a16="http://schemas.microsoft.com/office/drawing/2014/main" id="{91D97244-D006-B0FA-550E-27F3BB1E0B40}"/>
              </a:ext>
            </a:extLst>
          </p:cNvPr>
          <p:cNvSpPr>
            <a:spLocks noGrp="1" noChangeArrowheads="1"/>
          </p:cNvSpPr>
          <p:nvPr>
            <p:ph idx="1"/>
          </p:nvPr>
        </p:nvSpPr>
        <p:spPr bwMode="auto">
          <a:xfrm>
            <a:off x="520036" y="2176258"/>
            <a:ext cx="8596668" cy="2821784"/>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3767"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6DB74"/>
                </a:solidFill>
                <a:effectLst/>
                <a:latin typeface="Courier New" panose="02070309020205020404" pitchFamily="49" charset="0"/>
              </a:rPr>
              <a:t>import</a:t>
            </a:r>
            <a:r>
              <a:rPr kumimoji="0" lang="en-US" altLang="en-US" sz="1400" b="0" i="0" u="none" strike="noStrike" cap="none" normalizeH="0" baseline="0" dirty="0">
                <a:ln>
                  <a:noFill/>
                </a:ln>
                <a:solidFill>
                  <a:srgbClr val="F8F8F2"/>
                </a:solidFill>
                <a:effectLst/>
                <a:latin typeface="Courier New" panose="02070309020205020404" pitchFamily="49" charset="0"/>
              </a:rPr>
              <a:t> java.util.*;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E6DB74"/>
                </a:solidFill>
                <a:effectLst/>
                <a:latin typeface="Courier New" panose="02070309020205020404" pitchFamily="49" charset="0"/>
              </a:rPr>
              <a:t>class</a:t>
            </a: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66D9EF"/>
                </a:solidFill>
                <a:effectLst/>
                <a:latin typeface="Courier New" panose="02070309020205020404" pitchFamily="49" charset="0"/>
              </a:rPr>
              <a:t>Demo</a:t>
            </a:r>
            <a:r>
              <a:rPr kumimoji="0" lang="en-US" altLang="en-US" sz="14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E6DB74"/>
                </a:solidFill>
                <a:effectLst/>
                <a:latin typeface="Courier New" panose="02070309020205020404" pitchFamily="49" charset="0"/>
              </a:rPr>
              <a:t>public</a:t>
            </a: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E6DB74"/>
                </a:solidFill>
                <a:effectLst/>
                <a:latin typeface="Courier New" panose="02070309020205020404" pitchFamily="49" charset="0"/>
              </a:rPr>
              <a:t>static</a:t>
            </a: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E6DB74"/>
                </a:solidFill>
                <a:effectLst/>
                <a:latin typeface="Courier New" panose="02070309020205020404" pitchFamily="49" charset="0"/>
              </a:rPr>
              <a:t>void</a:t>
            </a: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66D9EF"/>
                </a:solidFill>
                <a:effectLst/>
                <a:latin typeface="Courier New" panose="02070309020205020404" pitchFamily="49" charset="0"/>
              </a:rPr>
              <a:t>main</a:t>
            </a:r>
            <a:r>
              <a:rPr kumimoji="0" lang="en-US" altLang="en-US" sz="1400" b="0" i="0" u="none" strike="noStrike" cap="none" normalizeH="0" baseline="0" dirty="0">
                <a:ln>
                  <a:noFill/>
                </a:ln>
                <a:solidFill>
                  <a:srgbClr val="F8F8F2"/>
                </a:solidFill>
                <a:effectLst/>
                <a:latin typeface="Courier New" panose="02070309020205020404" pitchFamily="49" charset="0"/>
              </a:rPr>
              <a:t>(</a:t>
            </a:r>
            <a:r>
              <a:rPr kumimoji="0" lang="en-US" altLang="en-US" sz="1400" b="0" i="0" u="none" strike="noStrike" cap="none" normalizeH="0" baseline="0" dirty="0">
                <a:ln>
                  <a:noFill/>
                </a:ln>
                <a:solidFill>
                  <a:srgbClr val="66D9EF"/>
                </a:solidFill>
                <a:effectLst/>
                <a:latin typeface="Courier New" panose="02070309020205020404" pitchFamily="49" charset="0"/>
              </a:rPr>
              <a:t>String</a:t>
            </a:r>
            <a:r>
              <a:rPr kumimoji="0" lang="en-US" altLang="en-US" sz="1400" b="0" i="0" u="none" strike="noStrike" cap="none" normalizeH="0" baseline="0" dirty="0">
                <a:ln>
                  <a:noFill/>
                </a:ln>
                <a:solidFill>
                  <a:srgbClr val="F8F8F2"/>
                </a:solidFill>
                <a:effectLst/>
                <a:latin typeface="Courier New" panose="02070309020205020404" pitchFamily="49" charset="0"/>
              </a:rPr>
              <a:t>[] args)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8F8F2"/>
                </a:solidFill>
                <a:latin typeface="Courier New" panose="02070309020205020404" pitchFamily="49" charset="0"/>
              </a:rPr>
              <a:t>  </a:t>
            </a:r>
            <a:r>
              <a:rPr kumimoji="0" lang="en-US" altLang="en-US" sz="1400" b="0" i="0" u="none" strike="noStrike" cap="none" normalizeH="0" baseline="0" dirty="0">
                <a:ln>
                  <a:noFill/>
                </a:ln>
                <a:solidFill>
                  <a:srgbClr val="66D9EF"/>
                </a:solidFill>
                <a:effectLst/>
                <a:latin typeface="Courier New" panose="02070309020205020404" pitchFamily="49" charset="0"/>
              </a:rPr>
              <a:t>ArrayList</a:t>
            </a:r>
            <a:r>
              <a:rPr kumimoji="0" lang="en-US" altLang="en-US" sz="1400" b="0" i="0" u="none" strike="noStrike" cap="none" normalizeH="0" baseline="0" dirty="0">
                <a:ln>
                  <a:noFill/>
                </a:ln>
                <a:solidFill>
                  <a:srgbClr val="F8F8F2"/>
                </a:solidFill>
                <a:effectLst/>
                <a:latin typeface="Courier New" panose="02070309020205020404" pitchFamily="49" charset="0"/>
              </a:rPr>
              <a:t>&lt; </a:t>
            </a:r>
            <a:r>
              <a:rPr kumimoji="0" lang="en-US" altLang="en-US" sz="1400" b="0" i="0" u="none" strike="noStrike" cap="none" normalizeH="0" baseline="0" dirty="0">
                <a:ln>
                  <a:noFill/>
                </a:ln>
                <a:solidFill>
                  <a:srgbClr val="66D9EF"/>
                </a:solidFill>
                <a:effectLst/>
                <a:latin typeface="Courier New" panose="02070309020205020404" pitchFamily="49" charset="0"/>
              </a:rPr>
              <a:t>String</a:t>
            </a:r>
            <a:r>
              <a:rPr kumimoji="0" lang="en-US" altLang="en-US" sz="1400" b="0" i="0" u="none" strike="noStrike" cap="none" normalizeH="0" baseline="0" dirty="0">
                <a:ln>
                  <a:noFill/>
                </a:ln>
                <a:solidFill>
                  <a:srgbClr val="F8F8F2"/>
                </a:solidFill>
                <a:effectLst/>
                <a:latin typeface="Courier New" panose="02070309020205020404" pitchFamily="49" charset="0"/>
              </a:rPr>
              <a:t>&gt; al = </a:t>
            </a:r>
            <a:r>
              <a:rPr kumimoji="0" lang="en-US" altLang="en-US" sz="1400" b="0" i="0" u="none" strike="noStrike" cap="none" normalizeH="0" baseline="0" dirty="0">
                <a:ln>
                  <a:noFill/>
                </a:ln>
                <a:solidFill>
                  <a:srgbClr val="E6DB74"/>
                </a:solidFill>
                <a:effectLst/>
                <a:latin typeface="Courier New" panose="02070309020205020404" pitchFamily="49" charset="0"/>
              </a:rPr>
              <a:t>new</a:t>
            </a: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a:ln>
                  <a:noFill/>
                </a:ln>
                <a:solidFill>
                  <a:srgbClr val="66D9EF"/>
                </a:solidFill>
                <a:effectLst/>
                <a:latin typeface="Courier New" panose="02070309020205020404" pitchFamily="49" charset="0"/>
              </a:rPr>
              <a:t>ArrayList</a:t>
            </a:r>
            <a:r>
              <a:rPr kumimoji="0" lang="en-US" altLang="en-US" sz="1400" b="0" i="0" u="none" strike="noStrike" cap="none" normalizeH="0" baseline="0" dirty="0">
                <a:ln>
                  <a:noFill/>
                </a:ln>
                <a:solidFill>
                  <a:srgbClr val="F8F8F2"/>
                </a:solidFill>
                <a:effectLst/>
                <a:latin typeface="Courier New" panose="02070309020205020404" pitchFamily="49" charset="0"/>
              </a:rPr>
              <a:t>&lt; </a:t>
            </a:r>
            <a:r>
              <a:rPr kumimoji="0" lang="en-US" altLang="en-US" sz="1400" b="0" i="0" u="none" strike="noStrike" cap="none" normalizeH="0" baseline="0" dirty="0">
                <a:ln>
                  <a:noFill/>
                </a:ln>
                <a:solidFill>
                  <a:srgbClr val="66D9EF"/>
                </a:solidFill>
                <a:effectLst/>
                <a:latin typeface="Courier New" panose="02070309020205020404" pitchFamily="49" charset="0"/>
              </a:rPr>
              <a:t>String</a:t>
            </a:r>
            <a:r>
              <a:rPr kumimoji="0" lang="en-US" altLang="en-US" sz="1400" b="0" i="0" u="none" strike="noStrike" cap="none" normalizeH="0" baseline="0" dirty="0">
                <a:ln>
                  <a:noFill/>
                </a:ln>
                <a:solidFill>
                  <a:srgbClr val="F8F8F2"/>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err="1">
                <a:ln>
                  <a:noFill/>
                </a:ln>
                <a:solidFill>
                  <a:srgbClr val="F8F8F2"/>
                </a:solidFill>
                <a:effectLst/>
                <a:latin typeface="Courier New" panose="02070309020205020404" pitchFamily="49" charset="0"/>
              </a:rPr>
              <a:t>al.</a:t>
            </a:r>
            <a:r>
              <a:rPr kumimoji="0" lang="en-US" altLang="en-US" sz="1400" b="0" i="0" u="none" strike="noStrike" cap="none" normalizeH="0" baseline="0" dirty="0" err="1">
                <a:ln>
                  <a:noFill/>
                </a:ln>
                <a:solidFill>
                  <a:srgbClr val="66D9EF"/>
                </a:solidFill>
                <a:effectLst/>
                <a:latin typeface="Courier New" panose="02070309020205020404" pitchFamily="49" charset="0"/>
              </a:rPr>
              <a:t>add</a:t>
            </a:r>
            <a:r>
              <a:rPr kumimoji="0" lang="en-US" altLang="en-US" sz="1400" b="0" i="0" u="none" strike="noStrike" cap="none" normalizeH="0" baseline="0" dirty="0">
                <a:ln>
                  <a:noFill/>
                </a:ln>
                <a:solidFill>
                  <a:srgbClr val="F8F8F2"/>
                </a:solidFill>
                <a:effectLst/>
                <a:latin typeface="Courier New" panose="02070309020205020404" pitchFamily="49" charset="0"/>
              </a:rPr>
              <a:t>(</a:t>
            </a:r>
            <a:r>
              <a:rPr kumimoji="0" lang="en-US" altLang="en-US" sz="1400" b="0" i="0" u="none" strike="noStrike" cap="none" normalizeH="0" baseline="0" dirty="0">
                <a:ln>
                  <a:noFill/>
                </a:ln>
                <a:solidFill>
                  <a:srgbClr val="A6E22E"/>
                </a:solidFill>
                <a:effectLst/>
                <a:latin typeface="Courier New" panose="02070309020205020404" pitchFamily="49" charset="0"/>
              </a:rPr>
              <a:t>"ab"</a:t>
            </a:r>
            <a:r>
              <a:rPr kumimoji="0" lang="en-US" altLang="en-US" sz="1400" b="0" i="0" u="none" strike="noStrike" cap="none" normalizeH="0" baseline="0" dirty="0">
                <a:ln>
                  <a:noFill/>
                </a:ln>
                <a:solidFill>
                  <a:srgbClr val="F8F8F2"/>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err="1">
                <a:ln>
                  <a:noFill/>
                </a:ln>
                <a:solidFill>
                  <a:srgbClr val="F8F8F2"/>
                </a:solidFill>
                <a:effectLst/>
                <a:latin typeface="Courier New" panose="02070309020205020404" pitchFamily="49" charset="0"/>
              </a:rPr>
              <a:t>al.</a:t>
            </a:r>
            <a:r>
              <a:rPr kumimoji="0" lang="en-US" altLang="en-US" sz="1400" b="0" i="0" u="none" strike="noStrike" cap="none" normalizeH="0" baseline="0" dirty="0" err="1">
                <a:ln>
                  <a:noFill/>
                </a:ln>
                <a:solidFill>
                  <a:srgbClr val="66D9EF"/>
                </a:solidFill>
                <a:effectLst/>
                <a:latin typeface="Courier New" panose="02070309020205020404" pitchFamily="49" charset="0"/>
              </a:rPr>
              <a:t>add</a:t>
            </a:r>
            <a:r>
              <a:rPr kumimoji="0" lang="en-US" altLang="en-US" sz="1400" b="0" i="0" u="none" strike="noStrike" cap="none" normalizeH="0" baseline="0" dirty="0">
                <a:ln>
                  <a:noFill/>
                </a:ln>
                <a:solidFill>
                  <a:srgbClr val="F8F8F2"/>
                </a:solidFill>
                <a:effectLst/>
                <a:latin typeface="Courier New" panose="02070309020205020404" pitchFamily="49" charset="0"/>
              </a:rPr>
              <a:t>(</a:t>
            </a:r>
            <a:r>
              <a:rPr kumimoji="0" lang="en-US" altLang="en-US" sz="1400" b="0" i="0" u="none" strike="noStrike" cap="none" normalizeH="0" baseline="0" dirty="0">
                <a:ln>
                  <a:noFill/>
                </a:ln>
                <a:solidFill>
                  <a:srgbClr val="A6E22E"/>
                </a:solidFill>
                <a:effectLst/>
                <a:latin typeface="Courier New" panose="02070309020205020404" pitchFamily="49" charset="0"/>
              </a:rPr>
              <a:t>"</a:t>
            </a:r>
            <a:r>
              <a:rPr kumimoji="0" lang="en-US" altLang="en-US" sz="1400" b="0" i="0" u="none" strike="noStrike" cap="none" normalizeH="0" baseline="0" dirty="0" err="1">
                <a:ln>
                  <a:noFill/>
                </a:ln>
                <a:solidFill>
                  <a:srgbClr val="A6E22E"/>
                </a:solidFill>
                <a:effectLst/>
                <a:latin typeface="Courier New" panose="02070309020205020404" pitchFamily="49" charset="0"/>
              </a:rPr>
              <a:t>bc</a:t>
            </a:r>
            <a:r>
              <a:rPr kumimoji="0" lang="en-US" altLang="en-US" sz="1400" b="0" i="0" u="none" strike="noStrike" cap="none" normalizeH="0" baseline="0" dirty="0">
                <a:ln>
                  <a:noFill/>
                </a:ln>
                <a:solidFill>
                  <a:srgbClr val="A6E22E"/>
                </a:solidFill>
                <a:effectLst/>
                <a:latin typeface="Courier New" panose="02070309020205020404" pitchFamily="49" charset="0"/>
              </a:rPr>
              <a:t>"</a:t>
            </a:r>
            <a:r>
              <a:rPr kumimoji="0" lang="en-US" altLang="en-US" sz="1400" b="0" i="0" u="none" strike="noStrike" cap="none" normalizeH="0" baseline="0" dirty="0">
                <a:ln>
                  <a:noFill/>
                </a:ln>
                <a:solidFill>
                  <a:srgbClr val="F8F8F2"/>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a:t>
            </a:r>
            <a:r>
              <a:rPr kumimoji="0" lang="en-US" altLang="en-US" sz="1400" b="0" i="0" u="none" strike="noStrike" cap="none" normalizeH="0" baseline="0" dirty="0" err="1">
                <a:ln>
                  <a:noFill/>
                </a:ln>
                <a:solidFill>
                  <a:srgbClr val="F8F8F2"/>
                </a:solidFill>
                <a:effectLst/>
                <a:latin typeface="Courier New" panose="02070309020205020404" pitchFamily="49" charset="0"/>
              </a:rPr>
              <a:t>al.</a:t>
            </a:r>
            <a:r>
              <a:rPr kumimoji="0" lang="en-US" altLang="en-US" sz="1400" b="0" i="0" u="none" strike="noStrike" cap="none" normalizeH="0" baseline="0" dirty="0" err="1">
                <a:ln>
                  <a:noFill/>
                </a:ln>
                <a:solidFill>
                  <a:srgbClr val="66D9EF"/>
                </a:solidFill>
                <a:effectLst/>
                <a:latin typeface="Courier New" panose="02070309020205020404" pitchFamily="49" charset="0"/>
              </a:rPr>
              <a:t>add</a:t>
            </a:r>
            <a:r>
              <a:rPr kumimoji="0" lang="en-US" altLang="en-US" sz="1400" b="0" i="0" u="none" strike="noStrike" cap="none" normalizeH="0" baseline="0" dirty="0">
                <a:ln>
                  <a:noFill/>
                </a:ln>
                <a:solidFill>
                  <a:srgbClr val="F8F8F2"/>
                </a:solidFill>
                <a:effectLst/>
                <a:latin typeface="Courier New" panose="02070309020205020404" pitchFamily="49" charset="0"/>
              </a:rPr>
              <a:t>(</a:t>
            </a:r>
            <a:r>
              <a:rPr kumimoji="0" lang="en-US" altLang="en-US" sz="1400" b="0" i="0" u="none" strike="noStrike" cap="none" normalizeH="0" baseline="0" dirty="0">
                <a:ln>
                  <a:noFill/>
                </a:ln>
                <a:solidFill>
                  <a:srgbClr val="A6E22E"/>
                </a:solidFill>
                <a:effectLst/>
                <a:latin typeface="Courier New" panose="02070309020205020404" pitchFamily="49" charset="0"/>
              </a:rPr>
              <a:t>"cd"</a:t>
            </a:r>
            <a:r>
              <a:rPr kumimoji="0" lang="en-US" altLang="en-US" sz="14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D9EF"/>
                </a:solidFill>
                <a:effectLst/>
                <a:latin typeface="Courier New" panose="02070309020205020404" pitchFamily="49" charset="0"/>
              </a:rPr>
              <a:t>System</a:t>
            </a:r>
            <a:r>
              <a:rPr kumimoji="0" lang="en-US" altLang="en-US" sz="1400" b="0" i="0" u="none" strike="noStrike" cap="none" normalizeH="0" baseline="0" dirty="0">
                <a:ln>
                  <a:noFill/>
                </a:ln>
                <a:solidFill>
                  <a:srgbClr val="F8F8F2"/>
                </a:solidFill>
                <a:effectLst/>
                <a:latin typeface="Courier New" panose="02070309020205020404" pitchFamily="49" charset="0"/>
              </a:rPr>
              <a:t>.out.</a:t>
            </a:r>
            <a:r>
              <a:rPr kumimoji="0" lang="en-US" altLang="en-US" sz="1400" b="0" i="0" u="none" strike="noStrike" cap="none" normalizeH="0" baseline="0" dirty="0">
                <a:ln>
                  <a:noFill/>
                </a:ln>
                <a:solidFill>
                  <a:srgbClr val="66D9EF"/>
                </a:solidFill>
                <a:effectLst/>
                <a:latin typeface="Courier New" panose="02070309020205020404" pitchFamily="49" charset="0"/>
              </a:rPr>
              <a:t>println</a:t>
            </a:r>
            <a:r>
              <a:rPr kumimoji="0" lang="en-US" altLang="en-US" sz="1400" b="0" i="0" u="none" strike="noStrike" cap="none" normalizeH="0" baseline="0" dirty="0">
                <a:ln>
                  <a:noFill/>
                </a:ln>
                <a:solidFill>
                  <a:srgbClr val="F8F8F2"/>
                </a:solidFill>
                <a:effectLst/>
                <a:latin typeface="Courier New" panose="02070309020205020404" pitchFamily="49" charset="0"/>
              </a:rPr>
              <a:t>(al);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8F8F2"/>
                </a:solidFill>
                <a:effectLst/>
                <a:latin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248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ECB5-02DD-DDBC-CAB9-993909130849}"/>
              </a:ext>
            </a:extLst>
          </p:cNvPr>
          <p:cNvSpPr>
            <a:spLocks noGrp="1"/>
          </p:cNvSpPr>
          <p:nvPr>
            <p:ph type="title"/>
          </p:nvPr>
        </p:nvSpPr>
        <p:spPr/>
        <p:txBody>
          <a:bodyPr/>
          <a:lstStyle/>
          <a:p>
            <a:r>
              <a:rPr lang="en-US" dirty="0"/>
              <a:t>OUTPUT </a:t>
            </a:r>
          </a:p>
        </p:txBody>
      </p:sp>
      <p:sp>
        <p:nvSpPr>
          <p:cNvPr id="3" name="Content Placeholder 2">
            <a:extLst>
              <a:ext uri="{FF2B5EF4-FFF2-40B4-BE49-F238E27FC236}">
                <a16:creationId xmlns:a16="http://schemas.microsoft.com/office/drawing/2014/main" id="{2AF4D1C6-165A-6C73-0901-0522BCFF73AB}"/>
              </a:ext>
            </a:extLst>
          </p:cNvPr>
          <p:cNvSpPr>
            <a:spLocks noGrp="1"/>
          </p:cNvSpPr>
          <p:nvPr>
            <p:ph idx="1"/>
          </p:nvPr>
        </p:nvSpPr>
        <p:spPr/>
        <p:txBody>
          <a:bodyPr/>
          <a:lstStyle/>
          <a:p>
            <a:r>
              <a:rPr lang="en-US" b="0" i="0" dirty="0">
                <a:solidFill>
                  <a:srgbClr val="212529"/>
                </a:solidFill>
                <a:effectLst/>
                <a:latin typeface="Monaco"/>
              </a:rPr>
              <a:t>[</a:t>
            </a:r>
            <a:r>
              <a:rPr lang="en-US" b="0" i="0" dirty="0" err="1">
                <a:solidFill>
                  <a:srgbClr val="212529"/>
                </a:solidFill>
                <a:effectLst/>
                <a:latin typeface="Monaco"/>
              </a:rPr>
              <a:t>ab,bc,cd</a:t>
            </a:r>
            <a:r>
              <a:rPr lang="en-US" b="0" i="0" dirty="0">
                <a:solidFill>
                  <a:srgbClr val="212529"/>
                </a:solidFill>
                <a:effectLst/>
                <a:latin typeface="Monaco"/>
              </a:rPr>
              <a:t>]</a:t>
            </a:r>
            <a:endParaRPr lang="en-US" dirty="0"/>
          </a:p>
        </p:txBody>
      </p:sp>
    </p:spTree>
    <p:extLst>
      <p:ext uri="{BB962C8B-B14F-4D97-AF65-F5344CB8AC3E}">
        <p14:creationId xmlns:p14="http://schemas.microsoft.com/office/powerpoint/2010/main" val="116379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67C8-E17C-9D76-5263-FE70A9D8FC98}"/>
              </a:ext>
            </a:extLst>
          </p:cNvPr>
          <p:cNvSpPr>
            <a:spLocks noGrp="1"/>
          </p:cNvSpPr>
          <p:nvPr>
            <p:ph type="title"/>
          </p:nvPr>
        </p:nvSpPr>
        <p:spPr/>
        <p:txBody>
          <a:bodyPr/>
          <a:lstStyle/>
          <a:p>
            <a:r>
              <a:rPr lang="en-US" dirty="0"/>
              <a:t>REAL TIME EXAMPLE</a:t>
            </a:r>
          </a:p>
        </p:txBody>
      </p:sp>
      <p:pic>
        <p:nvPicPr>
          <p:cNvPr id="4" name="Picture 2" descr="Realtime example of collection framework in Java">
            <a:extLst>
              <a:ext uri="{FF2B5EF4-FFF2-40B4-BE49-F238E27FC236}">
                <a16:creationId xmlns:a16="http://schemas.microsoft.com/office/drawing/2014/main" id="{D381C94C-85E4-BA84-2E03-FD61F87A8D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3761" y="1930400"/>
            <a:ext cx="7843813"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10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1EA1-A598-7C53-E25D-94CB9DF82838}"/>
              </a:ext>
            </a:extLst>
          </p:cNvPr>
          <p:cNvSpPr>
            <a:spLocks noGrp="1"/>
          </p:cNvSpPr>
          <p:nvPr>
            <p:ph type="title"/>
          </p:nvPr>
        </p:nvSpPr>
        <p:spPr/>
        <p:txBody>
          <a:bodyPr/>
          <a:lstStyle/>
          <a:p>
            <a:r>
              <a:rPr lang="en-US" dirty="0"/>
              <a:t>ACTIVITY-2</a:t>
            </a:r>
          </a:p>
        </p:txBody>
      </p:sp>
      <p:sp>
        <p:nvSpPr>
          <p:cNvPr id="3" name="Content Placeholder 2">
            <a:extLst>
              <a:ext uri="{FF2B5EF4-FFF2-40B4-BE49-F238E27FC236}">
                <a16:creationId xmlns:a16="http://schemas.microsoft.com/office/drawing/2014/main" id="{FF160E7C-FB82-11F1-B0C5-565B30F3C9E7}"/>
              </a:ext>
            </a:extLst>
          </p:cNvPr>
          <p:cNvSpPr>
            <a:spLocks noGrp="1"/>
          </p:cNvSpPr>
          <p:nvPr>
            <p:ph idx="1"/>
          </p:nvPr>
        </p:nvSpPr>
        <p:spPr/>
        <p:txBody>
          <a:bodyPr>
            <a:no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java.util.*;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ArrayListExample1{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args[]){  </a:t>
            </a:r>
          </a:p>
          <a:p>
            <a:pPr algn="just">
              <a:buFont typeface="+mj-lt"/>
              <a:buAutoNum type="arabicPeriod"/>
            </a:pPr>
            <a:r>
              <a:rPr lang="en-US" b="0" i="0" dirty="0">
                <a:solidFill>
                  <a:srgbClr val="000000"/>
                </a:solidFill>
                <a:effectLst/>
                <a:latin typeface="inter-regular"/>
              </a:rPr>
              <a:t>  ArrayList&lt;String&gt; list=</a:t>
            </a:r>
            <a:r>
              <a:rPr lang="en-US" b="1" i="0" dirty="0">
                <a:solidFill>
                  <a:srgbClr val="006699"/>
                </a:solidFill>
                <a:effectLst/>
                <a:latin typeface="inter-regular"/>
              </a:rPr>
              <a:t>new</a:t>
            </a:r>
            <a:r>
              <a:rPr lang="en-US" b="0" i="0" dirty="0">
                <a:solidFill>
                  <a:srgbClr val="000000"/>
                </a:solidFill>
                <a:effectLst/>
                <a:latin typeface="inter-regular"/>
              </a:rPr>
              <a:t> ArrayList&lt;String&gt;();</a:t>
            </a:r>
            <a:r>
              <a:rPr lang="en-US" b="0" i="0" dirty="0">
                <a:solidFill>
                  <a:srgbClr val="008200"/>
                </a:solidFill>
                <a:effectLst/>
                <a:latin typeface="inter-regular"/>
              </a:rPr>
              <a:t>//Creating arraylist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list.add(</a:t>
            </a:r>
            <a:r>
              <a:rPr lang="en-US" b="0" i="0" dirty="0">
                <a:solidFill>
                  <a:srgbClr val="0000FF"/>
                </a:solidFill>
                <a:effectLst/>
                <a:latin typeface="inter-regular"/>
              </a:rPr>
              <a:t>"Mango"</a:t>
            </a:r>
            <a:r>
              <a:rPr lang="en-US" b="0" i="0" dirty="0">
                <a:solidFill>
                  <a:srgbClr val="000000"/>
                </a:solidFill>
                <a:effectLst/>
                <a:latin typeface="inter-regular"/>
              </a:rPr>
              <a:t>);</a:t>
            </a:r>
            <a:r>
              <a:rPr lang="en-US" b="0" i="0" dirty="0">
                <a:solidFill>
                  <a:srgbClr val="008200"/>
                </a:solidFill>
                <a:effectLst/>
                <a:latin typeface="inter-regular"/>
              </a:rPr>
              <a:t>//Adding object in arraylist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list.add(</a:t>
            </a:r>
            <a:r>
              <a:rPr lang="en-US" b="0" i="0" dirty="0">
                <a:solidFill>
                  <a:srgbClr val="0000FF"/>
                </a:solidFill>
                <a:effectLst/>
                <a:latin typeface="inter-regular"/>
              </a:rPr>
              <a:t>"Apple"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list.add(</a:t>
            </a:r>
            <a:r>
              <a:rPr lang="en-US" b="0" i="0" dirty="0">
                <a:solidFill>
                  <a:srgbClr val="0000FF"/>
                </a:solidFill>
                <a:effectLst/>
                <a:latin typeface="inter-regular"/>
              </a:rPr>
              <a:t>"Banana"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list.add(</a:t>
            </a:r>
            <a:r>
              <a:rPr lang="en-US" b="0" i="0" dirty="0">
                <a:solidFill>
                  <a:srgbClr val="0000FF"/>
                </a:solidFill>
                <a:effectLst/>
                <a:latin typeface="inter-regular"/>
              </a:rPr>
              <a:t>"Grapes"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//Printing the arraylist object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System.out.println(list);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403709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EBF9-03F1-212C-13EA-7CDB4D2160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0F52DAE-BEA7-444E-17BB-11C7328E24FC}"/>
              </a:ext>
            </a:extLst>
          </p:cNvPr>
          <p:cNvSpPr>
            <a:spLocks noGrp="1"/>
          </p:cNvSpPr>
          <p:nvPr>
            <p:ph idx="1"/>
          </p:nvPr>
        </p:nvSpPr>
        <p:spPr/>
        <p:txBody>
          <a:bodyPr/>
          <a:lstStyle/>
          <a:p>
            <a:r>
              <a:rPr lang="en-US" dirty="0"/>
              <a:t>[Mango,Apple,Banana,Grapes]</a:t>
            </a:r>
          </a:p>
        </p:txBody>
      </p:sp>
    </p:spTree>
    <p:extLst>
      <p:ext uri="{BB962C8B-B14F-4D97-AF65-F5344CB8AC3E}">
        <p14:creationId xmlns:p14="http://schemas.microsoft.com/office/powerpoint/2010/main" val="760744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4DE-A619-ADEF-9710-AB88653F9DE9}"/>
              </a:ext>
            </a:extLst>
          </p:cNvPr>
          <p:cNvSpPr>
            <a:spLocks noGrp="1"/>
          </p:cNvSpPr>
          <p:nvPr>
            <p:ph type="title"/>
          </p:nvPr>
        </p:nvSpPr>
        <p:spPr/>
        <p:txBody>
          <a:bodyPr/>
          <a:lstStyle/>
          <a:p>
            <a:r>
              <a:rPr lang="en-US" dirty="0"/>
              <a:t>ACTIVITY-3</a:t>
            </a:r>
          </a:p>
        </p:txBody>
      </p:sp>
      <p:sp>
        <p:nvSpPr>
          <p:cNvPr id="3" name="Content Placeholder 2">
            <a:extLst>
              <a:ext uri="{FF2B5EF4-FFF2-40B4-BE49-F238E27FC236}">
                <a16:creationId xmlns:a16="http://schemas.microsoft.com/office/drawing/2014/main" id="{DBC00430-2214-021A-1DB9-543208582C13}"/>
              </a:ext>
            </a:extLst>
          </p:cNvPr>
          <p:cNvSpPr>
            <a:spLocks noGrp="1"/>
          </p:cNvSpPr>
          <p:nvPr>
            <p:ph idx="1"/>
          </p:nvPr>
        </p:nvSpPr>
        <p:spPr>
          <a:xfrm>
            <a:off x="677334" y="1656523"/>
            <a:ext cx="8596668" cy="4384840"/>
          </a:xfrm>
        </p:spPr>
        <p:txBody>
          <a:bodyPr>
            <a:noAutofit/>
          </a:bodyPr>
          <a:lstStyle/>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java.util.*;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ArrayListExample3{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args[]){  </a:t>
            </a:r>
          </a:p>
          <a:p>
            <a:pPr algn="just">
              <a:buFont typeface="+mj-lt"/>
              <a:buAutoNum type="arabicPeriod"/>
            </a:pPr>
            <a:r>
              <a:rPr lang="en-US" sz="1600" b="0" i="0" dirty="0">
                <a:solidFill>
                  <a:srgbClr val="000000"/>
                </a:solidFill>
                <a:effectLst/>
                <a:latin typeface="inter-regular"/>
              </a:rPr>
              <a:t>  ArrayList&lt;String&gt; list=</a:t>
            </a:r>
            <a:r>
              <a:rPr lang="en-US" sz="1600" b="1" i="0" dirty="0">
                <a:solidFill>
                  <a:srgbClr val="006699"/>
                </a:solidFill>
                <a:effectLst/>
                <a:latin typeface="inter-regular"/>
              </a:rPr>
              <a:t>new</a:t>
            </a:r>
            <a:r>
              <a:rPr lang="en-US" sz="1600" b="0" i="0" dirty="0">
                <a:solidFill>
                  <a:srgbClr val="000000"/>
                </a:solidFill>
                <a:effectLst/>
                <a:latin typeface="inter-regular"/>
              </a:rPr>
              <a:t> ArrayList&lt;String&gt;();</a:t>
            </a:r>
            <a:r>
              <a:rPr lang="en-US" sz="1600" b="0" i="0" dirty="0">
                <a:solidFill>
                  <a:srgbClr val="008200"/>
                </a:solidFill>
                <a:effectLst/>
                <a:latin typeface="inter-regular"/>
              </a:rPr>
              <a:t>//Creating arraylist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list.add(</a:t>
            </a:r>
            <a:r>
              <a:rPr lang="en-US" sz="1600" b="0" i="0" dirty="0">
                <a:solidFill>
                  <a:srgbClr val="0000FF"/>
                </a:solidFill>
                <a:effectLst/>
                <a:latin typeface="inter-regular"/>
              </a:rPr>
              <a:t>"Mango"</a:t>
            </a:r>
            <a:r>
              <a:rPr lang="en-US" sz="1600" b="0" i="0" dirty="0">
                <a:solidFill>
                  <a:srgbClr val="000000"/>
                </a:solidFill>
                <a:effectLst/>
                <a:latin typeface="inter-regular"/>
              </a:rPr>
              <a:t>);</a:t>
            </a:r>
            <a:r>
              <a:rPr lang="en-US" sz="1600" b="0" i="0" dirty="0">
                <a:solidFill>
                  <a:srgbClr val="008200"/>
                </a:solidFill>
                <a:effectLst/>
                <a:latin typeface="inter-regular"/>
              </a:rPr>
              <a:t>//Adding object in arraylist  </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list.add(</a:t>
            </a:r>
            <a:r>
              <a:rPr lang="en-US" sz="1600" b="0" i="0" dirty="0">
                <a:solidFill>
                  <a:srgbClr val="0000FF"/>
                </a:solidFill>
                <a:effectLst/>
                <a:latin typeface="inter-regular"/>
              </a:rPr>
              <a:t>"Apple"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list.add(</a:t>
            </a:r>
            <a:r>
              <a:rPr lang="en-US" sz="1600" b="0" i="0" dirty="0">
                <a:solidFill>
                  <a:srgbClr val="0000FF"/>
                </a:solidFill>
                <a:effectLst/>
                <a:latin typeface="inter-regular"/>
              </a:rPr>
              <a:t>"Banana"</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list.add(</a:t>
            </a:r>
            <a:r>
              <a:rPr lang="en-US" sz="1600" b="0" i="0" dirty="0">
                <a:solidFill>
                  <a:srgbClr val="0000FF"/>
                </a:solidFill>
                <a:effectLst/>
                <a:latin typeface="inter-regular"/>
              </a:rPr>
              <a:t>"Grapes"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008200"/>
                </a:solidFill>
                <a:effectLst/>
                <a:latin typeface="inter-regular"/>
              </a:rPr>
              <a:t>//Traversing list through for-each loop</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for</a:t>
            </a:r>
            <a:r>
              <a:rPr lang="en-US" sz="1600" b="0" i="0" dirty="0">
                <a:solidFill>
                  <a:srgbClr val="000000"/>
                </a:solidFill>
                <a:effectLst/>
                <a:latin typeface="inter-regular"/>
              </a:rPr>
              <a:t>(String fruit: list)    </a:t>
            </a:r>
          </a:p>
          <a:p>
            <a:pPr algn="just">
              <a:buFont typeface="+mj-lt"/>
              <a:buAutoNum type="arabicPeriod"/>
            </a:pPr>
            <a:r>
              <a:rPr lang="en-US" sz="1600" b="0" i="0" dirty="0">
                <a:solidFill>
                  <a:srgbClr val="000000"/>
                </a:solidFill>
                <a:effectLst/>
                <a:latin typeface="inter-regular"/>
              </a:rPr>
              <a:t>    System.out.println(fruit);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a:p>
            <a:pPr marL="0" indent="0" algn="just">
              <a:buNone/>
            </a:pPr>
            <a:endParaRPr lang="en-US" sz="1600" b="0" i="0" dirty="0">
              <a:solidFill>
                <a:srgbClr val="333333"/>
              </a:solidFill>
              <a:effectLst/>
              <a:latin typeface="inter-regular"/>
            </a:endParaRPr>
          </a:p>
          <a:p>
            <a:endParaRPr lang="en-US" sz="1600" dirty="0"/>
          </a:p>
        </p:txBody>
      </p:sp>
    </p:spTree>
    <p:extLst>
      <p:ext uri="{BB962C8B-B14F-4D97-AF65-F5344CB8AC3E}">
        <p14:creationId xmlns:p14="http://schemas.microsoft.com/office/powerpoint/2010/main" val="354540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7082-4D00-4676-9499-5E4B076FDBF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D2B8C97-79A1-0010-3FF0-8D310761B63B}"/>
              </a:ext>
            </a:extLst>
          </p:cNvPr>
          <p:cNvSpPr>
            <a:spLocks noGrp="1"/>
          </p:cNvSpPr>
          <p:nvPr>
            <p:ph idx="1"/>
          </p:nvPr>
        </p:nvSpPr>
        <p:spPr/>
        <p:txBody>
          <a:bodyPr/>
          <a:lstStyle/>
          <a:p>
            <a:pPr marL="0" indent="0">
              <a:buNone/>
            </a:pPr>
            <a:r>
              <a:rPr lang="en-US" dirty="0"/>
              <a:t>Mango</a:t>
            </a:r>
          </a:p>
          <a:p>
            <a:pPr marL="0" indent="0">
              <a:buNone/>
            </a:pPr>
            <a:r>
              <a:rPr lang="en-US" dirty="0"/>
              <a:t>Apple</a:t>
            </a:r>
          </a:p>
          <a:p>
            <a:pPr marL="0" indent="0">
              <a:buNone/>
            </a:pPr>
            <a:r>
              <a:rPr lang="en-US" dirty="0"/>
              <a:t>Banana</a:t>
            </a:r>
          </a:p>
          <a:p>
            <a:pPr marL="0" indent="0">
              <a:buNone/>
            </a:pPr>
            <a:r>
              <a:rPr lang="en-US" dirty="0"/>
              <a:t>Grapes</a:t>
            </a:r>
          </a:p>
        </p:txBody>
      </p:sp>
    </p:spTree>
    <p:extLst>
      <p:ext uri="{BB962C8B-B14F-4D97-AF65-F5344CB8AC3E}">
        <p14:creationId xmlns:p14="http://schemas.microsoft.com/office/powerpoint/2010/main" val="3271674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4A2-6CCE-7EBF-8E5B-759950904A9C}"/>
              </a:ext>
            </a:extLst>
          </p:cNvPr>
          <p:cNvSpPr>
            <a:spLocks noGrp="1"/>
          </p:cNvSpPr>
          <p:nvPr>
            <p:ph type="title"/>
          </p:nvPr>
        </p:nvSpPr>
        <p:spPr/>
        <p:txBody>
          <a:bodyPr>
            <a:normAutofit fontScale="90000"/>
          </a:bodyPr>
          <a:lstStyle/>
          <a:p>
            <a:r>
              <a:rPr lang="en-US" b="0" i="0" dirty="0">
                <a:solidFill>
                  <a:srgbClr val="610B4B"/>
                </a:solidFill>
                <a:effectLst/>
                <a:latin typeface="erdana"/>
              </a:rPr>
              <a:t>Ways to iterate the elements of the collection in Java</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7AC9BB36-01FA-C401-6993-CE6A233345AB}"/>
              </a:ext>
            </a:extLst>
          </p:cNvPr>
          <p:cNvSpPr>
            <a:spLocks noGrp="1"/>
          </p:cNvSpPr>
          <p:nvPr>
            <p:ph idx="1"/>
          </p:nvPr>
        </p:nvSpPr>
        <p:spPr/>
        <p:txBody>
          <a:bodyPr/>
          <a:lstStyle/>
          <a:p>
            <a:pPr algn="just"/>
            <a:r>
              <a:rPr lang="en-US" b="0" i="0" dirty="0">
                <a:solidFill>
                  <a:srgbClr val="333333"/>
                </a:solidFill>
                <a:effectLst/>
                <a:latin typeface="inter-regular"/>
              </a:rPr>
              <a:t>There are various ways to traverse the collection elements:</a:t>
            </a:r>
          </a:p>
          <a:p>
            <a:pPr algn="just">
              <a:buFont typeface="+mj-lt"/>
              <a:buAutoNum type="arabicPeriod"/>
            </a:pPr>
            <a:r>
              <a:rPr lang="en-US" b="0" i="0" dirty="0">
                <a:solidFill>
                  <a:srgbClr val="000000"/>
                </a:solidFill>
                <a:effectLst/>
                <a:latin typeface="inter-regular"/>
              </a:rPr>
              <a:t>By Iterator interface.</a:t>
            </a:r>
          </a:p>
          <a:p>
            <a:pPr algn="just">
              <a:buFont typeface="+mj-lt"/>
              <a:buAutoNum type="arabicPeriod"/>
            </a:pPr>
            <a:r>
              <a:rPr lang="en-US" b="0" i="0" dirty="0">
                <a:solidFill>
                  <a:srgbClr val="000000"/>
                </a:solidFill>
                <a:effectLst/>
                <a:latin typeface="inter-regular"/>
              </a:rPr>
              <a:t>By for-each loop.</a:t>
            </a:r>
          </a:p>
          <a:p>
            <a:pPr algn="just">
              <a:buFont typeface="+mj-lt"/>
              <a:buAutoNum type="arabicPeriod"/>
            </a:pPr>
            <a:r>
              <a:rPr lang="en-US" b="0" i="0" dirty="0">
                <a:solidFill>
                  <a:srgbClr val="000000"/>
                </a:solidFill>
                <a:effectLst/>
                <a:latin typeface="inter-regular"/>
              </a:rPr>
              <a:t>By ListIterator interface.</a:t>
            </a:r>
          </a:p>
          <a:p>
            <a:pPr algn="just">
              <a:buFont typeface="+mj-lt"/>
              <a:buAutoNum type="arabicPeriod"/>
            </a:pPr>
            <a:r>
              <a:rPr lang="en-US" b="0" i="0" dirty="0">
                <a:solidFill>
                  <a:srgbClr val="000000"/>
                </a:solidFill>
                <a:effectLst/>
                <a:latin typeface="inter-regular"/>
              </a:rPr>
              <a:t>By for a loop.</a:t>
            </a:r>
          </a:p>
          <a:p>
            <a:pPr algn="just">
              <a:buFont typeface="+mj-lt"/>
              <a:buAutoNum type="arabicPeriod"/>
            </a:pPr>
            <a:r>
              <a:rPr lang="en-US" b="0" i="0" dirty="0">
                <a:solidFill>
                  <a:srgbClr val="000000"/>
                </a:solidFill>
                <a:effectLst/>
                <a:latin typeface="inter-regular"/>
              </a:rPr>
              <a:t>By forEach() method.</a:t>
            </a:r>
          </a:p>
          <a:p>
            <a:pPr algn="just">
              <a:buFont typeface="+mj-lt"/>
              <a:buAutoNum type="arabicPeriod"/>
            </a:pPr>
            <a:r>
              <a:rPr lang="en-US" b="0" i="0" dirty="0">
                <a:solidFill>
                  <a:srgbClr val="000000"/>
                </a:solidFill>
                <a:effectLst/>
                <a:latin typeface="inter-regular"/>
              </a:rPr>
              <a:t>By forEachRemaining() method.</a:t>
            </a:r>
          </a:p>
          <a:p>
            <a:endParaRPr lang="en-US" dirty="0"/>
          </a:p>
        </p:txBody>
      </p:sp>
    </p:spTree>
    <p:extLst>
      <p:ext uri="{BB962C8B-B14F-4D97-AF65-F5344CB8AC3E}">
        <p14:creationId xmlns:p14="http://schemas.microsoft.com/office/powerpoint/2010/main" val="3896952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4AD2-02A6-E4A0-A548-A2583F5A005B}"/>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id="{76CE448D-D17E-5078-0716-956D73B16151}"/>
              </a:ext>
            </a:extLst>
          </p:cNvPr>
          <p:cNvSpPr>
            <a:spLocks noGrp="1"/>
          </p:cNvSpPr>
          <p:nvPr>
            <p:ph idx="1"/>
          </p:nvPr>
        </p:nvSpPr>
        <p:spPr/>
        <p:txBody>
          <a:bodyPr/>
          <a:lstStyle/>
          <a:p>
            <a:pPr algn="just">
              <a:lnSpc>
                <a:spcPct val="150000"/>
              </a:lnSpc>
            </a:pPr>
            <a:r>
              <a:rPr lang="en-US" b="0" i="0" dirty="0">
                <a:solidFill>
                  <a:srgbClr val="000000"/>
                </a:solidFill>
                <a:effectLst/>
                <a:latin typeface="inter-regular"/>
              </a:rPr>
              <a:t>Java LinkedList class can contain duplicate elements.</a:t>
            </a:r>
          </a:p>
          <a:p>
            <a:pPr algn="just">
              <a:lnSpc>
                <a:spcPct val="150000"/>
              </a:lnSpc>
            </a:pPr>
            <a:r>
              <a:rPr lang="en-US" b="0" i="0" dirty="0">
                <a:solidFill>
                  <a:srgbClr val="000000"/>
                </a:solidFill>
                <a:effectLst/>
                <a:latin typeface="inter-regular"/>
              </a:rPr>
              <a:t>Java LinkedList class maintains insertion order.</a:t>
            </a:r>
          </a:p>
          <a:p>
            <a:pPr algn="just">
              <a:lnSpc>
                <a:spcPct val="150000"/>
              </a:lnSpc>
            </a:pPr>
            <a:r>
              <a:rPr lang="en-US" b="0" i="0" dirty="0">
                <a:solidFill>
                  <a:srgbClr val="000000"/>
                </a:solidFill>
                <a:effectLst/>
                <a:latin typeface="inter-regular"/>
              </a:rPr>
              <a:t>Java LinkedList class is non synchronized.</a:t>
            </a:r>
          </a:p>
          <a:p>
            <a:pPr algn="just">
              <a:lnSpc>
                <a:spcPct val="150000"/>
              </a:lnSpc>
            </a:pPr>
            <a:r>
              <a:rPr lang="en-US" b="0" i="0" dirty="0">
                <a:solidFill>
                  <a:srgbClr val="000000"/>
                </a:solidFill>
                <a:effectLst/>
                <a:latin typeface="inter-regular"/>
              </a:rPr>
              <a:t>In Java LinkedList class, manipulation is fast because no shifting needs to occur.</a:t>
            </a:r>
          </a:p>
          <a:p>
            <a:pPr algn="just">
              <a:lnSpc>
                <a:spcPct val="150000"/>
              </a:lnSpc>
            </a:pPr>
            <a:r>
              <a:rPr lang="en-US" b="0" i="0" dirty="0">
                <a:solidFill>
                  <a:srgbClr val="000000"/>
                </a:solidFill>
                <a:effectLst/>
                <a:latin typeface="inter-regular"/>
              </a:rPr>
              <a:t>Java LinkedList class can be used as a list, stack or queue.</a:t>
            </a:r>
          </a:p>
          <a:p>
            <a:pPr>
              <a:lnSpc>
                <a:spcPct val="150000"/>
              </a:lnSpc>
            </a:pPr>
            <a:endParaRPr lang="en-US" dirty="0"/>
          </a:p>
        </p:txBody>
      </p:sp>
    </p:spTree>
    <p:extLst>
      <p:ext uri="{BB962C8B-B14F-4D97-AF65-F5344CB8AC3E}">
        <p14:creationId xmlns:p14="http://schemas.microsoft.com/office/powerpoint/2010/main" val="108439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F384-F1B5-F2CE-7514-4D481D9E0498}"/>
              </a:ext>
            </a:extLst>
          </p:cNvPr>
          <p:cNvSpPr>
            <a:spLocks noGrp="1"/>
          </p:cNvSpPr>
          <p:nvPr>
            <p:ph type="title"/>
          </p:nvPr>
        </p:nvSpPr>
        <p:spPr/>
        <p:txBody>
          <a:bodyPr/>
          <a:lstStyle/>
          <a:p>
            <a:r>
              <a:rPr lang="en-US" dirty="0"/>
              <a:t>DIAGRAMATIC REPRESENTATION</a:t>
            </a:r>
          </a:p>
        </p:txBody>
      </p:sp>
      <p:pic>
        <p:nvPicPr>
          <p:cNvPr id="5122" name="Picture 2" descr="Java LinkedList class hierarchy">
            <a:extLst>
              <a:ext uri="{FF2B5EF4-FFF2-40B4-BE49-F238E27FC236}">
                <a16:creationId xmlns:a16="http://schemas.microsoft.com/office/drawing/2014/main" id="{19F597A1-A918-840C-0CBB-92FD6F5EFC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0985" y="1375215"/>
            <a:ext cx="4810539" cy="449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7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1BD3-6A72-E2F2-C38A-D44BE025B82A}"/>
              </a:ext>
            </a:extLst>
          </p:cNvPr>
          <p:cNvSpPr>
            <a:spLocks noGrp="1"/>
          </p:cNvSpPr>
          <p:nvPr>
            <p:ph type="title"/>
          </p:nvPr>
        </p:nvSpPr>
        <p:spPr/>
        <p:txBody>
          <a:bodyPr/>
          <a:lstStyle/>
          <a:p>
            <a:r>
              <a:rPr lang="en-US" dirty="0"/>
              <a:t>LINKED LIST CLASS DECLARATION</a:t>
            </a:r>
          </a:p>
        </p:txBody>
      </p:sp>
      <p:sp>
        <p:nvSpPr>
          <p:cNvPr id="3" name="Content Placeholder 2">
            <a:extLst>
              <a:ext uri="{FF2B5EF4-FFF2-40B4-BE49-F238E27FC236}">
                <a16:creationId xmlns:a16="http://schemas.microsoft.com/office/drawing/2014/main" id="{06C7BF73-772C-48A5-6A62-8B7033E6B8A6}"/>
              </a:ext>
            </a:extLst>
          </p:cNvPr>
          <p:cNvSpPr>
            <a:spLocks noGrp="1"/>
          </p:cNvSpPr>
          <p:nvPr>
            <p:ph idx="1"/>
          </p:nvPr>
        </p:nvSpPr>
        <p:spPr/>
        <p:txBody>
          <a:bodyPr/>
          <a:lstStyle/>
          <a:p>
            <a:endParaRPr lang="en-US" b="1" i="0" dirty="0">
              <a:solidFill>
                <a:srgbClr val="006699"/>
              </a:solidFill>
              <a:effectLst/>
              <a:latin typeface="inter-regular"/>
            </a:endParaRPr>
          </a:p>
          <a:p>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LinkedList&lt;E&gt; </a:t>
            </a:r>
            <a:r>
              <a:rPr lang="en-US" b="1" i="0" dirty="0">
                <a:solidFill>
                  <a:srgbClr val="006699"/>
                </a:solidFill>
                <a:effectLst/>
                <a:latin typeface="inter-regular"/>
              </a:rPr>
              <a:t>extends</a:t>
            </a:r>
            <a:r>
              <a:rPr lang="en-US" b="0" i="0" dirty="0">
                <a:solidFill>
                  <a:srgbClr val="000000"/>
                </a:solidFill>
                <a:effectLst/>
                <a:latin typeface="inter-regular"/>
              </a:rPr>
              <a:t> AbstractSequentialList&lt;E&gt; </a:t>
            </a:r>
            <a:r>
              <a:rPr lang="en-US" b="1" i="0" dirty="0">
                <a:solidFill>
                  <a:srgbClr val="006699"/>
                </a:solidFill>
                <a:effectLst/>
                <a:latin typeface="inter-regular"/>
              </a:rPr>
              <a:t>implements</a:t>
            </a:r>
            <a:r>
              <a:rPr lang="en-US" b="0" i="0" dirty="0">
                <a:solidFill>
                  <a:srgbClr val="000000"/>
                </a:solidFill>
                <a:effectLst/>
                <a:latin typeface="inter-regular"/>
              </a:rPr>
              <a:t> List&lt;E&gt;, Deque&lt;E&gt;, Cloneable, Serializable  </a:t>
            </a:r>
          </a:p>
          <a:p>
            <a:endParaRPr lang="en-US" dirty="0"/>
          </a:p>
        </p:txBody>
      </p:sp>
    </p:spTree>
    <p:extLst>
      <p:ext uri="{BB962C8B-B14F-4D97-AF65-F5344CB8AC3E}">
        <p14:creationId xmlns:p14="http://schemas.microsoft.com/office/powerpoint/2010/main" val="3564167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834E-FDEE-9508-D713-7B1E916B9F13}"/>
              </a:ext>
            </a:extLst>
          </p:cNvPr>
          <p:cNvSpPr>
            <a:spLocks noGrp="1"/>
          </p:cNvSpPr>
          <p:nvPr>
            <p:ph type="title"/>
          </p:nvPr>
        </p:nvSpPr>
        <p:spPr/>
        <p:txBody>
          <a:bodyPr/>
          <a:lstStyle/>
          <a:p>
            <a:r>
              <a:rPr lang="en-US" dirty="0"/>
              <a:t>ACTIVITY-4</a:t>
            </a:r>
          </a:p>
        </p:txBody>
      </p:sp>
      <p:sp>
        <p:nvSpPr>
          <p:cNvPr id="3" name="Content Placeholder 2">
            <a:extLst>
              <a:ext uri="{FF2B5EF4-FFF2-40B4-BE49-F238E27FC236}">
                <a16:creationId xmlns:a16="http://schemas.microsoft.com/office/drawing/2014/main" id="{BA19382E-F77D-6E1F-DE1B-0FF5F60B6743}"/>
              </a:ext>
            </a:extLst>
          </p:cNvPr>
          <p:cNvSpPr>
            <a:spLocks noGrp="1"/>
          </p:cNvSpPr>
          <p:nvPr>
            <p:ph idx="1"/>
          </p:nvPr>
        </p:nvSpPr>
        <p:spPr>
          <a:xfrm>
            <a:off x="677334" y="1616765"/>
            <a:ext cx="8596668" cy="4424597"/>
          </a:xfrm>
        </p:spPr>
        <p:txBody>
          <a:bodyPr>
            <a:noAutofit/>
          </a:bodyPr>
          <a:lstStyle/>
          <a:p>
            <a:pPr algn="just">
              <a:buFont typeface="+mj-lt"/>
              <a:buAutoNum type="arabicPeriod"/>
            </a:pPr>
            <a:r>
              <a:rPr lang="en-US" sz="1400" b="1" i="0" dirty="0">
                <a:solidFill>
                  <a:srgbClr val="006699"/>
                </a:solidFill>
                <a:effectLst/>
                <a:latin typeface="inter-regular"/>
              </a:rPr>
              <a:t>import</a:t>
            </a:r>
            <a:r>
              <a:rPr lang="en-US" sz="1400" b="0" i="0" dirty="0">
                <a:solidFill>
                  <a:srgbClr val="000000"/>
                </a:solidFill>
                <a:effectLst/>
                <a:latin typeface="inter-regular"/>
              </a:rPr>
              <a:t> java.util.*;  </a:t>
            </a:r>
          </a:p>
          <a:p>
            <a:pPr algn="just">
              <a:buFont typeface="+mj-lt"/>
              <a:buAutoNum type="arabicPeriod"/>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LinkedList1{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args[]){  </a:t>
            </a:r>
          </a:p>
          <a:p>
            <a:pPr algn="just">
              <a:buFont typeface="+mj-lt"/>
              <a:buAutoNum type="arabicPeriod"/>
            </a:pPr>
            <a:r>
              <a:rPr lang="en-US" sz="1400" b="0" i="0" dirty="0">
                <a:solidFill>
                  <a:srgbClr val="000000"/>
                </a:solidFill>
                <a:effectLst/>
                <a:latin typeface="inter-regular"/>
              </a:rPr>
              <a:t> LinkedList&lt;String&gt; al=</a:t>
            </a:r>
            <a:r>
              <a:rPr lang="en-US" sz="1400" b="1" i="0" dirty="0">
                <a:solidFill>
                  <a:srgbClr val="006699"/>
                </a:solidFill>
                <a:effectLst/>
                <a:latin typeface="inter-regular"/>
              </a:rPr>
              <a:t>new</a:t>
            </a:r>
            <a:r>
              <a:rPr lang="en-US" sz="1400" b="0" i="0" dirty="0">
                <a:solidFill>
                  <a:srgbClr val="000000"/>
                </a:solidFill>
                <a:effectLst/>
                <a:latin typeface="inter-regular"/>
              </a:rPr>
              <a:t> LinkedList&lt;String&gt;();  </a:t>
            </a:r>
          </a:p>
          <a:p>
            <a:pPr algn="just">
              <a:buFont typeface="+mj-lt"/>
              <a:buAutoNum type="arabicPeriod"/>
            </a:pPr>
            <a:r>
              <a:rPr lang="en-US" sz="1400" b="0" i="0" dirty="0">
                <a:solidFill>
                  <a:srgbClr val="000000"/>
                </a:solidFill>
                <a:effectLst/>
                <a:latin typeface="inter-regular"/>
              </a:rPr>
              <a:t>  al.add(</a:t>
            </a:r>
            <a:r>
              <a:rPr lang="en-US" sz="1400" b="0" i="0" dirty="0">
                <a:solidFill>
                  <a:srgbClr val="0000FF"/>
                </a:solidFill>
                <a:effectLst/>
                <a:latin typeface="inter-regular"/>
              </a:rPr>
              <a:t>"Ravi"</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al.add(</a:t>
            </a:r>
            <a:r>
              <a:rPr lang="en-US" sz="1400" b="0" i="0" dirty="0">
                <a:solidFill>
                  <a:srgbClr val="0000FF"/>
                </a:solidFill>
                <a:effectLst/>
                <a:latin typeface="inter-regular"/>
              </a:rPr>
              <a:t>"Vijay"</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al.add(</a:t>
            </a:r>
            <a:r>
              <a:rPr lang="en-US" sz="1400" b="0" i="0" dirty="0">
                <a:solidFill>
                  <a:srgbClr val="0000FF"/>
                </a:solidFill>
                <a:effectLst/>
                <a:latin typeface="inter-regular"/>
              </a:rPr>
              <a:t>"Ravi"</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al.add(</a:t>
            </a:r>
            <a:r>
              <a:rPr lang="en-US" sz="1400" b="0" i="0" dirty="0">
                <a:solidFill>
                  <a:srgbClr val="0000FF"/>
                </a:solidFill>
                <a:effectLst/>
                <a:latin typeface="inter-regular"/>
              </a:rPr>
              <a:t>"Ajay"</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Iterator&lt;String&gt; itr=al.iterator();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while</a:t>
            </a:r>
            <a:r>
              <a:rPr lang="en-US" sz="1400" b="0" i="0" dirty="0">
                <a:solidFill>
                  <a:srgbClr val="000000"/>
                </a:solidFill>
                <a:effectLst/>
                <a:latin typeface="inter-regular"/>
              </a:rPr>
              <a:t>(itr.hasNext()){  </a:t>
            </a:r>
          </a:p>
          <a:p>
            <a:pPr algn="just">
              <a:buFont typeface="+mj-lt"/>
              <a:buAutoNum type="arabicPeriod"/>
            </a:pPr>
            <a:r>
              <a:rPr lang="en-US" sz="1400" b="0" i="0" dirty="0">
                <a:solidFill>
                  <a:srgbClr val="000000"/>
                </a:solidFill>
                <a:effectLst/>
                <a:latin typeface="inter-regular"/>
              </a:rPr>
              <a:t>   System.out.println(</a:t>
            </a:r>
            <a:r>
              <a:rPr lang="en-US" sz="1400" b="0" i="0" dirty="0" err="1">
                <a:solidFill>
                  <a:srgbClr val="000000"/>
                </a:solidFill>
                <a:effectLst/>
                <a:latin typeface="inter-regular"/>
              </a:rPr>
              <a:t>itr.next</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a:t>
            </a:r>
          </a:p>
          <a:p>
            <a:endParaRPr lang="en-US" sz="1400" dirty="0"/>
          </a:p>
        </p:txBody>
      </p:sp>
    </p:spTree>
    <p:extLst>
      <p:ext uri="{BB962C8B-B14F-4D97-AF65-F5344CB8AC3E}">
        <p14:creationId xmlns:p14="http://schemas.microsoft.com/office/powerpoint/2010/main" val="1093657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4D8-7D20-1503-7F34-50130BCA2351}"/>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36A13E3A-8176-3E12-7C48-0E920F4862E0}"/>
              </a:ext>
            </a:extLst>
          </p:cNvPr>
          <p:cNvSpPr>
            <a:spLocks noGrp="1"/>
          </p:cNvSpPr>
          <p:nvPr>
            <p:ph idx="1"/>
          </p:nvPr>
        </p:nvSpPr>
        <p:spPr/>
        <p:txBody>
          <a:bodyPr/>
          <a:lstStyle/>
          <a:p>
            <a:r>
              <a:rPr lang="en-US" dirty="0"/>
              <a:t>Ravi</a:t>
            </a:r>
          </a:p>
          <a:p>
            <a:r>
              <a:rPr lang="en-US" dirty="0"/>
              <a:t>Vijay</a:t>
            </a:r>
          </a:p>
          <a:p>
            <a:r>
              <a:rPr lang="en-US" dirty="0"/>
              <a:t>Ravi</a:t>
            </a:r>
          </a:p>
          <a:p>
            <a:r>
              <a:rPr lang="en-US" dirty="0"/>
              <a:t>Ajay</a:t>
            </a:r>
          </a:p>
        </p:txBody>
      </p:sp>
    </p:spTree>
    <p:extLst>
      <p:ext uri="{BB962C8B-B14F-4D97-AF65-F5344CB8AC3E}">
        <p14:creationId xmlns:p14="http://schemas.microsoft.com/office/powerpoint/2010/main" val="79959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3062-2DA0-721D-ECD4-E951CFE49B49}"/>
              </a:ext>
            </a:extLst>
          </p:cNvPr>
          <p:cNvSpPr>
            <a:spLocks noGrp="1"/>
          </p:cNvSpPr>
          <p:nvPr>
            <p:ph type="title"/>
          </p:nvPr>
        </p:nvSpPr>
        <p:spPr/>
        <p:txBody>
          <a:bodyPr/>
          <a:lstStyle/>
          <a:p>
            <a:r>
              <a:rPr lang="en-US" dirty="0"/>
              <a:t>DIAGRAMATIC REPRESENTATION</a:t>
            </a:r>
          </a:p>
        </p:txBody>
      </p:sp>
      <p:pic>
        <p:nvPicPr>
          <p:cNvPr id="2050" name="Picture 2" descr="Collection Object">
            <a:extLst>
              <a:ext uri="{FF2B5EF4-FFF2-40B4-BE49-F238E27FC236}">
                <a16:creationId xmlns:a16="http://schemas.microsoft.com/office/drawing/2014/main" id="{112EE10D-DF0D-B408-FFF5-EECC50C48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011" y="1446896"/>
            <a:ext cx="7010400" cy="42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18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FB0B-52F0-F229-5759-2F2D90B50747}"/>
              </a:ext>
            </a:extLst>
          </p:cNvPr>
          <p:cNvSpPr>
            <a:spLocks noGrp="1"/>
          </p:cNvSpPr>
          <p:nvPr>
            <p:ph type="title"/>
          </p:nvPr>
        </p:nvSpPr>
        <p:spPr/>
        <p:txBody>
          <a:bodyPr/>
          <a:lstStyle/>
          <a:p>
            <a:r>
              <a:rPr lang="en-US" dirty="0"/>
              <a:t>ACTIVITY-5</a:t>
            </a:r>
          </a:p>
        </p:txBody>
      </p:sp>
      <p:sp>
        <p:nvSpPr>
          <p:cNvPr id="3" name="Content Placeholder 2">
            <a:extLst>
              <a:ext uri="{FF2B5EF4-FFF2-40B4-BE49-F238E27FC236}">
                <a16:creationId xmlns:a16="http://schemas.microsoft.com/office/drawing/2014/main" id="{6E7ECA1A-424E-E108-6599-6B90571BBC36}"/>
              </a:ext>
            </a:extLst>
          </p:cNvPr>
          <p:cNvSpPr>
            <a:spLocks noGrp="1"/>
          </p:cNvSpPr>
          <p:nvPr>
            <p:ph idx="1"/>
          </p:nvPr>
        </p:nvSpPr>
        <p:spPr>
          <a:xfrm>
            <a:off x="677334" y="1930401"/>
            <a:ext cx="8596668" cy="4110962"/>
          </a:xfrm>
        </p:spPr>
        <p:txBody>
          <a:bodyPr>
            <a:noAutofit/>
          </a:bodyPr>
          <a:lstStyle/>
          <a:p>
            <a:pPr algn="just">
              <a:buFont typeface="+mj-lt"/>
              <a:buAutoNum type="arabicPeriod"/>
            </a:pPr>
            <a:r>
              <a:rPr lang="en-US" sz="1400" b="1" i="0" dirty="0">
                <a:solidFill>
                  <a:srgbClr val="006699"/>
                </a:solidFill>
                <a:effectLst/>
                <a:latin typeface="inter-regular"/>
              </a:rPr>
              <a:t>import</a:t>
            </a:r>
            <a:r>
              <a:rPr lang="en-US" sz="1400" b="0" i="0" dirty="0">
                <a:solidFill>
                  <a:srgbClr val="000000"/>
                </a:solidFill>
                <a:effectLst/>
                <a:latin typeface="inter-regular"/>
              </a:rPr>
              <a:t> java.util.*;  //PROGRAM FOR REVERSING ORDER OF THE LIST</a:t>
            </a:r>
          </a:p>
          <a:p>
            <a:pPr algn="just">
              <a:buFont typeface="+mj-lt"/>
              <a:buAutoNum type="arabicPeriod"/>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LinkedList4{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args[]){  </a:t>
            </a:r>
          </a:p>
          <a:p>
            <a:pPr algn="just">
              <a:buFont typeface="+mj-lt"/>
              <a:buAutoNum type="arabicPeriod"/>
            </a:pPr>
            <a:r>
              <a:rPr lang="en-US" sz="1400" b="0" i="0" dirty="0">
                <a:solidFill>
                  <a:srgbClr val="000000"/>
                </a:solidFill>
                <a:effectLst/>
                <a:latin typeface="inter-regular"/>
              </a:rPr>
              <a:t>    LinkedList&lt;String&gt; ll=</a:t>
            </a:r>
            <a:r>
              <a:rPr lang="en-US" sz="1400" b="1" i="0" dirty="0">
                <a:solidFill>
                  <a:srgbClr val="006699"/>
                </a:solidFill>
                <a:effectLst/>
                <a:latin typeface="inter-regular"/>
              </a:rPr>
              <a:t>new</a:t>
            </a:r>
            <a:r>
              <a:rPr lang="en-US" sz="1400" b="0" i="0" dirty="0">
                <a:solidFill>
                  <a:srgbClr val="000000"/>
                </a:solidFill>
                <a:effectLst/>
                <a:latin typeface="inter-regular"/>
              </a:rPr>
              <a:t> LinkedList&lt;String&gt;();  </a:t>
            </a:r>
          </a:p>
          <a:p>
            <a:pPr algn="just">
              <a:buFont typeface="+mj-lt"/>
              <a:buAutoNum type="arabicPeriod"/>
            </a:pPr>
            <a:r>
              <a:rPr lang="en-US" sz="1400" b="0" i="0" dirty="0">
                <a:solidFill>
                  <a:srgbClr val="000000"/>
                </a:solidFill>
                <a:effectLst/>
                <a:latin typeface="inter-regular"/>
              </a:rPr>
              <a:t>           ll.add(</a:t>
            </a:r>
            <a:r>
              <a:rPr lang="en-US" sz="1400" b="0" i="0" dirty="0">
                <a:solidFill>
                  <a:srgbClr val="0000FF"/>
                </a:solidFill>
                <a:effectLst/>
                <a:latin typeface="inter-regular"/>
              </a:rPr>
              <a:t>"Ravi"</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ll.add(</a:t>
            </a:r>
            <a:r>
              <a:rPr lang="en-US" sz="1400" b="0" i="0" dirty="0">
                <a:solidFill>
                  <a:srgbClr val="0000FF"/>
                </a:solidFill>
                <a:effectLst/>
                <a:latin typeface="inter-regular"/>
              </a:rPr>
              <a:t>"Vijay"</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ll.add(</a:t>
            </a:r>
            <a:r>
              <a:rPr lang="en-US" sz="1400" b="0" i="0" dirty="0">
                <a:solidFill>
                  <a:srgbClr val="0000FF"/>
                </a:solidFill>
                <a:effectLst/>
                <a:latin typeface="inter-regular"/>
              </a:rPr>
              <a:t>"Ajay"</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t>
            </a:r>
            <a:r>
              <a:rPr lang="en-US" sz="1400" b="0" i="0" dirty="0">
                <a:solidFill>
                  <a:srgbClr val="008200"/>
                </a:solidFill>
                <a:effectLst/>
                <a:latin typeface="inter-regular"/>
              </a:rPr>
              <a:t>//Traversing the list of elements in reverse order</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Iterator </a:t>
            </a:r>
            <a:r>
              <a:rPr lang="en-US" sz="1400" b="0" i="0" dirty="0" err="1">
                <a:solidFill>
                  <a:srgbClr val="000000"/>
                </a:solidFill>
                <a:effectLst/>
                <a:latin typeface="inter-regular"/>
              </a:rPr>
              <a:t>i</a:t>
            </a:r>
            <a:r>
              <a:rPr lang="en-US" sz="1400" b="0" i="0" dirty="0">
                <a:solidFill>
                  <a:srgbClr val="000000"/>
                </a:solidFill>
                <a:effectLst/>
                <a:latin typeface="inter-regular"/>
              </a:rPr>
              <a:t>=ll.descendingIterator();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while</a:t>
            </a:r>
            <a:r>
              <a:rPr lang="en-US" sz="1400" b="0" i="0" dirty="0">
                <a:solidFill>
                  <a:srgbClr val="000000"/>
                </a:solidFill>
                <a:effectLst/>
                <a:latin typeface="inter-regular"/>
              </a:rPr>
              <a:t>(i.hasNext())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System.out.println(i.next());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  </a:t>
            </a:r>
          </a:p>
          <a:p>
            <a:endParaRPr lang="en-US" sz="1400" dirty="0"/>
          </a:p>
        </p:txBody>
      </p:sp>
    </p:spTree>
    <p:extLst>
      <p:ext uri="{BB962C8B-B14F-4D97-AF65-F5344CB8AC3E}">
        <p14:creationId xmlns:p14="http://schemas.microsoft.com/office/powerpoint/2010/main" val="3334395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14F2-4249-D9E1-6019-F2CE0BF0AA3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9B72D48-D612-B31F-91A0-D4FC6BB489E9}"/>
              </a:ext>
            </a:extLst>
          </p:cNvPr>
          <p:cNvSpPr>
            <a:spLocks noGrp="1"/>
          </p:cNvSpPr>
          <p:nvPr>
            <p:ph idx="1"/>
          </p:nvPr>
        </p:nvSpPr>
        <p:spPr/>
        <p:txBody>
          <a:bodyPr/>
          <a:lstStyle/>
          <a:p>
            <a:r>
              <a:rPr lang="en-US" dirty="0"/>
              <a:t>Ajay</a:t>
            </a:r>
          </a:p>
          <a:p>
            <a:r>
              <a:rPr lang="en-US" dirty="0"/>
              <a:t>Vijay</a:t>
            </a:r>
          </a:p>
          <a:p>
            <a:r>
              <a:rPr lang="en-US" dirty="0"/>
              <a:t>Ravi</a:t>
            </a:r>
          </a:p>
          <a:p>
            <a:endParaRPr lang="en-US" dirty="0"/>
          </a:p>
        </p:txBody>
      </p:sp>
    </p:spTree>
    <p:extLst>
      <p:ext uri="{BB962C8B-B14F-4D97-AF65-F5344CB8AC3E}">
        <p14:creationId xmlns:p14="http://schemas.microsoft.com/office/powerpoint/2010/main" val="1524037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CF5-F985-B6B5-B1BC-A8E5D6A1ED7F}"/>
              </a:ext>
            </a:extLst>
          </p:cNvPr>
          <p:cNvSpPr>
            <a:spLocks noGrp="1"/>
          </p:cNvSpPr>
          <p:nvPr>
            <p:ph type="title"/>
          </p:nvPr>
        </p:nvSpPr>
        <p:spPr/>
        <p:txBody>
          <a:bodyPr/>
          <a:lstStyle/>
          <a:p>
            <a:r>
              <a:rPr lang="en-US" dirty="0"/>
              <a:t>HASHSET</a:t>
            </a:r>
          </a:p>
        </p:txBody>
      </p:sp>
      <p:sp>
        <p:nvSpPr>
          <p:cNvPr id="3" name="Content Placeholder 2">
            <a:extLst>
              <a:ext uri="{FF2B5EF4-FFF2-40B4-BE49-F238E27FC236}">
                <a16:creationId xmlns:a16="http://schemas.microsoft.com/office/drawing/2014/main" id="{D164035E-DE60-3D0A-F500-8864793A9E6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HashSet stores the elements by using a mechanism called </a:t>
            </a:r>
            <a:r>
              <a:rPr lang="en-US" b="1" i="0" dirty="0">
                <a:solidFill>
                  <a:srgbClr val="000000"/>
                </a:solidFill>
                <a:effectLst/>
                <a:latin typeface="inter-bold"/>
              </a:rPr>
              <a:t>hashing.</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HashSet contains unique elements only.</a:t>
            </a:r>
          </a:p>
          <a:p>
            <a:pPr algn="just">
              <a:buFont typeface="Arial" panose="020B0604020202020204" pitchFamily="34" charset="0"/>
              <a:buChar char="•"/>
            </a:pPr>
            <a:r>
              <a:rPr lang="en-US" b="0" i="0" dirty="0">
                <a:solidFill>
                  <a:srgbClr val="000000"/>
                </a:solidFill>
                <a:effectLst/>
                <a:latin typeface="inter-regular"/>
              </a:rPr>
              <a:t>HashSet allows null value.</a:t>
            </a:r>
          </a:p>
          <a:p>
            <a:pPr algn="just">
              <a:buFont typeface="Arial" panose="020B0604020202020204" pitchFamily="34" charset="0"/>
              <a:buChar char="•"/>
            </a:pPr>
            <a:r>
              <a:rPr lang="en-US" b="0" i="0" dirty="0">
                <a:solidFill>
                  <a:srgbClr val="000000"/>
                </a:solidFill>
                <a:effectLst/>
                <a:latin typeface="inter-regular"/>
              </a:rPr>
              <a:t>HashSet class is non synchronized.</a:t>
            </a:r>
          </a:p>
          <a:p>
            <a:pPr algn="just">
              <a:buFont typeface="Arial" panose="020B0604020202020204" pitchFamily="34" charset="0"/>
              <a:buChar char="•"/>
            </a:pPr>
            <a:r>
              <a:rPr lang="en-US" b="0" i="0" dirty="0">
                <a:solidFill>
                  <a:srgbClr val="000000"/>
                </a:solidFill>
                <a:effectLst/>
                <a:latin typeface="inter-regular"/>
              </a:rPr>
              <a:t>HashSet doesn't maintain the insertion order. Here, elements are inserted on the basis of their </a:t>
            </a:r>
            <a:r>
              <a:rPr lang="en-US" b="0" i="0" dirty="0" err="1">
                <a:solidFill>
                  <a:srgbClr val="000000"/>
                </a:solidFill>
                <a:effectLst/>
                <a:latin typeface="inter-regular"/>
              </a:rPr>
              <a:t>hashcode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HashSet is the best approach for search operations.</a:t>
            </a:r>
          </a:p>
          <a:p>
            <a:pPr algn="just">
              <a:buFont typeface="Arial" panose="020B0604020202020204" pitchFamily="34" charset="0"/>
              <a:buChar char="•"/>
            </a:pPr>
            <a:r>
              <a:rPr lang="en-US" b="0" i="0" dirty="0">
                <a:solidFill>
                  <a:srgbClr val="000000"/>
                </a:solidFill>
                <a:effectLst/>
                <a:latin typeface="inter-regular"/>
              </a:rPr>
              <a:t>The initial default capacity of HashSet is 16, and the load factor is 0.75.</a:t>
            </a:r>
          </a:p>
          <a:p>
            <a:endParaRPr lang="en-US" dirty="0"/>
          </a:p>
        </p:txBody>
      </p:sp>
    </p:spTree>
    <p:extLst>
      <p:ext uri="{BB962C8B-B14F-4D97-AF65-F5344CB8AC3E}">
        <p14:creationId xmlns:p14="http://schemas.microsoft.com/office/powerpoint/2010/main" val="3745639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8D13-34BD-6E72-4027-26EDA8F0A495}"/>
              </a:ext>
            </a:extLst>
          </p:cNvPr>
          <p:cNvSpPr>
            <a:spLocks noGrp="1"/>
          </p:cNvSpPr>
          <p:nvPr>
            <p:ph type="title"/>
          </p:nvPr>
        </p:nvSpPr>
        <p:spPr/>
        <p:txBody>
          <a:bodyPr/>
          <a:lstStyle/>
          <a:p>
            <a:r>
              <a:rPr lang="en-US" dirty="0"/>
              <a:t>DIAGRAMATIC REPRESENTATION</a:t>
            </a:r>
          </a:p>
        </p:txBody>
      </p:sp>
      <p:pic>
        <p:nvPicPr>
          <p:cNvPr id="6146" name="Picture 2" descr="Java HashSet class hierarchy">
            <a:extLst>
              <a:ext uri="{FF2B5EF4-FFF2-40B4-BE49-F238E27FC236}">
                <a16:creationId xmlns:a16="http://schemas.microsoft.com/office/drawing/2014/main" id="{E42FE88B-08B2-3AFA-7AE2-6100BE59AC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4661" y="1705999"/>
            <a:ext cx="3803374" cy="419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99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9ECD-9A5A-ADC6-2305-4E2144651282}"/>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84FE2EB8-8099-4EE6-BD04-3CC868F7E700}"/>
              </a:ext>
            </a:extLst>
          </p:cNvPr>
          <p:cNvSpPr>
            <a:spLocks noGrp="1"/>
          </p:cNvSpPr>
          <p:nvPr>
            <p:ph idx="1"/>
          </p:nvPr>
        </p:nvSpPr>
        <p:spPr/>
        <p:txBody>
          <a:bodyPr/>
          <a:lstStyle/>
          <a:p>
            <a:endParaRPr lang="en-US" b="1" i="0" dirty="0">
              <a:solidFill>
                <a:srgbClr val="006699"/>
              </a:solidFill>
              <a:effectLst/>
              <a:latin typeface="inter-regular"/>
            </a:endParaRPr>
          </a:p>
          <a:p>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HashSet&lt;E&gt; </a:t>
            </a:r>
            <a:r>
              <a:rPr lang="en-US" b="1" i="0" dirty="0">
                <a:solidFill>
                  <a:srgbClr val="006699"/>
                </a:solidFill>
                <a:effectLst/>
                <a:latin typeface="inter-regular"/>
              </a:rPr>
              <a:t>extends</a:t>
            </a:r>
            <a:r>
              <a:rPr lang="en-US" b="0" i="0" dirty="0">
                <a:solidFill>
                  <a:srgbClr val="000000"/>
                </a:solidFill>
                <a:effectLst/>
                <a:latin typeface="inter-regular"/>
              </a:rPr>
              <a:t> AbstractSet&lt;E&gt; </a:t>
            </a:r>
            <a:r>
              <a:rPr lang="en-US" b="1" i="0" dirty="0">
                <a:solidFill>
                  <a:srgbClr val="006699"/>
                </a:solidFill>
                <a:effectLst/>
                <a:latin typeface="inter-regular"/>
              </a:rPr>
              <a:t>implements</a:t>
            </a:r>
            <a:r>
              <a:rPr lang="en-US" b="0" i="0" dirty="0">
                <a:solidFill>
                  <a:srgbClr val="000000"/>
                </a:solidFill>
                <a:effectLst/>
                <a:latin typeface="inter-regular"/>
              </a:rPr>
              <a:t> Set&lt;E&gt;, Cloneable, Serializable </a:t>
            </a:r>
            <a:endParaRPr lang="en-US" dirty="0"/>
          </a:p>
        </p:txBody>
      </p:sp>
    </p:spTree>
    <p:extLst>
      <p:ext uri="{BB962C8B-B14F-4D97-AF65-F5344CB8AC3E}">
        <p14:creationId xmlns:p14="http://schemas.microsoft.com/office/powerpoint/2010/main" val="1598471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B215-8963-7A32-BA6A-C0A26FF09E5E}"/>
              </a:ext>
            </a:extLst>
          </p:cNvPr>
          <p:cNvSpPr>
            <a:spLocks noGrp="1"/>
          </p:cNvSpPr>
          <p:nvPr>
            <p:ph type="title"/>
          </p:nvPr>
        </p:nvSpPr>
        <p:spPr/>
        <p:txBody>
          <a:bodyPr/>
          <a:lstStyle/>
          <a:p>
            <a:r>
              <a:rPr lang="en-US" dirty="0"/>
              <a:t>ACTIVITY- 6</a:t>
            </a:r>
          </a:p>
        </p:txBody>
      </p:sp>
      <p:sp>
        <p:nvSpPr>
          <p:cNvPr id="3" name="Content Placeholder 2">
            <a:extLst>
              <a:ext uri="{FF2B5EF4-FFF2-40B4-BE49-F238E27FC236}">
                <a16:creationId xmlns:a16="http://schemas.microsoft.com/office/drawing/2014/main" id="{9855BBC1-1F54-9CCF-BC71-419BEBE8479B}"/>
              </a:ext>
            </a:extLst>
          </p:cNvPr>
          <p:cNvSpPr>
            <a:spLocks noGrp="1"/>
          </p:cNvSpPr>
          <p:nvPr>
            <p:ph idx="1"/>
          </p:nvPr>
        </p:nvSpPr>
        <p:spPr>
          <a:xfrm>
            <a:off x="677334" y="1417983"/>
            <a:ext cx="8596668" cy="4623379"/>
          </a:xfrm>
        </p:spPr>
        <p:txBody>
          <a:bodyPr>
            <a:noAutofit/>
          </a:bodyPr>
          <a:lstStyle/>
          <a:p>
            <a:pPr algn="just">
              <a:buFont typeface="+mj-lt"/>
              <a:buAutoNum type="arabicPeriod"/>
            </a:pPr>
            <a:r>
              <a:rPr lang="en-US" sz="1400" b="1" i="0" dirty="0">
                <a:solidFill>
                  <a:srgbClr val="006699"/>
                </a:solidFill>
                <a:effectLst/>
                <a:latin typeface="inter-regular"/>
              </a:rPr>
              <a:t>import</a:t>
            </a:r>
            <a:r>
              <a:rPr lang="en-US" sz="1400" b="0" i="0" dirty="0">
                <a:solidFill>
                  <a:srgbClr val="000000"/>
                </a:solidFill>
                <a:effectLst/>
                <a:latin typeface="inter-regular"/>
              </a:rPr>
              <a:t> java.util.*;  </a:t>
            </a:r>
          </a:p>
          <a:p>
            <a:pPr algn="just">
              <a:buFont typeface="+mj-lt"/>
              <a:buAutoNum type="arabicPeriod"/>
            </a:pPr>
            <a:r>
              <a:rPr lang="en-US" sz="1400" b="1" i="0" dirty="0">
                <a:solidFill>
                  <a:srgbClr val="006699"/>
                </a:solidFill>
                <a:effectLst/>
                <a:latin typeface="inter-regular"/>
              </a:rPr>
              <a:t>class</a:t>
            </a:r>
            <a:r>
              <a:rPr lang="en-US" sz="1400" b="0" i="0" dirty="0">
                <a:solidFill>
                  <a:srgbClr val="000000"/>
                </a:solidFill>
                <a:effectLst/>
                <a:latin typeface="inter-regular"/>
              </a:rPr>
              <a:t> HashSet1{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args[]){  </a:t>
            </a:r>
          </a:p>
          <a:p>
            <a:pPr algn="just">
              <a:buFont typeface="+mj-lt"/>
              <a:buAutoNum type="arabicPeriod"/>
            </a:pPr>
            <a:r>
              <a:rPr lang="en-US" sz="1400" b="0" i="0" dirty="0">
                <a:solidFill>
                  <a:srgbClr val="000000"/>
                </a:solidFill>
                <a:effectLst/>
                <a:latin typeface="inter-regular"/>
              </a:rPr>
              <a:t>  </a:t>
            </a:r>
            <a:r>
              <a:rPr lang="en-US" sz="1400" b="0" i="0" dirty="0">
                <a:solidFill>
                  <a:srgbClr val="008200"/>
                </a:solidFill>
                <a:effectLst/>
                <a:latin typeface="inter-regular"/>
              </a:rPr>
              <a:t>//Creating HashSet and adding elements</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HashSet&lt;String&gt; set=</a:t>
            </a:r>
            <a:r>
              <a:rPr lang="en-US" sz="1400" b="1" i="0" dirty="0">
                <a:solidFill>
                  <a:srgbClr val="006699"/>
                </a:solidFill>
                <a:effectLst/>
                <a:latin typeface="inter-regular"/>
              </a:rPr>
              <a:t>new</a:t>
            </a:r>
            <a:r>
              <a:rPr lang="en-US" sz="1400" b="0" i="0" dirty="0">
                <a:solidFill>
                  <a:srgbClr val="000000"/>
                </a:solidFill>
                <a:effectLst/>
                <a:latin typeface="inter-regular"/>
              </a:rPr>
              <a:t> HashSet();  </a:t>
            </a:r>
          </a:p>
          <a:p>
            <a:pPr algn="just">
              <a:buFont typeface="+mj-lt"/>
              <a:buAutoNum type="arabicPeriod"/>
            </a:pPr>
            <a:r>
              <a:rPr lang="en-US" sz="1400" b="0" i="0" dirty="0">
                <a:solidFill>
                  <a:srgbClr val="000000"/>
                </a:solidFill>
                <a:effectLst/>
                <a:latin typeface="inter-regular"/>
              </a:rPr>
              <a:t>           set.add(</a:t>
            </a:r>
            <a:r>
              <a:rPr lang="en-US" sz="1400" b="0" i="0" dirty="0">
                <a:solidFill>
                  <a:srgbClr val="0000FF"/>
                </a:solidFill>
                <a:effectLst/>
                <a:latin typeface="inter-regular"/>
              </a:rPr>
              <a:t>"One"</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set.add(</a:t>
            </a:r>
            <a:r>
              <a:rPr lang="en-US" sz="1400" b="0" i="0" dirty="0">
                <a:solidFill>
                  <a:srgbClr val="0000FF"/>
                </a:solidFill>
                <a:effectLst/>
                <a:latin typeface="inter-regular"/>
              </a:rPr>
              <a:t>"Two"</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set.add(</a:t>
            </a:r>
            <a:r>
              <a:rPr lang="en-US" sz="1400" b="0" i="0" dirty="0">
                <a:solidFill>
                  <a:srgbClr val="0000FF"/>
                </a:solidFill>
                <a:effectLst/>
                <a:latin typeface="inter-regular"/>
              </a:rPr>
              <a:t>"Three"</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set.add(</a:t>
            </a:r>
            <a:r>
              <a:rPr lang="en-US" sz="1400" b="0" i="0" dirty="0">
                <a:solidFill>
                  <a:srgbClr val="0000FF"/>
                </a:solidFill>
                <a:effectLst/>
                <a:latin typeface="inter-regular"/>
              </a:rPr>
              <a:t>"Four"</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set.add(</a:t>
            </a:r>
            <a:r>
              <a:rPr lang="en-US" sz="1400" b="0" i="0" dirty="0">
                <a:solidFill>
                  <a:srgbClr val="0000FF"/>
                </a:solidFill>
                <a:effectLst/>
                <a:latin typeface="inter-regular"/>
              </a:rPr>
              <a:t>"Five"</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Iterator&lt;String&gt; </a:t>
            </a:r>
            <a:r>
              <a:rPr lang="en-US" sz="1400" b="0" i="0" dirty="0" err="1">
                <a:solidFill>
                  <a:srgbClr val="000000"/>
                </a:solidFill>
                <a:effectLst/>
                <a:latin typeface="inter-regular"/>
              </a:rPr>
              <a:t>i</a:t>
            </a:r>
            <a:r>
              <a:rPr lang="en-US" sz="1400" b="0" i="0" dirty="0">
                <a:solidFill>
                  <a:srgbClr val="000000"/>
                </a:solidFill>
                <a:effectLst/>
                <a:latin typeface="inter-regular"/>
              </a:rPr>
              <a:t>=set.iterator();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while</a:t>
            </a:r>
            <a:r>
              <a:rPr lang="en-US" sz="1400" b="0" i="0" dirty="0">
                <a:solidFill>
                  <a:srgbClr val="000000"/>
                </a:solidFill>
                <a:effectLst/>
                <a:latin typeface="inter-regular"/>
              </a:rPr>
              <a:t>(i.hasNext())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System.out.println(i.next());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a:t>
            </a:r>
          </a:p>
          <a:p>
            <a:endParaRPr lang="en-US" sz="1400" dirty="0"/>
          </a:p>
        </p:txBody>
      </p:sp>
    </p:spTree>
    <p:extLst>
      <p:ext uri="{BB962C8B-B14F-4D97-AF65-F5344CB8AC3E}">
        <p14:creationId xmlns:p14="http://schemas.microsoft.com/office/powerpoint/2010/main" val="93940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B7B4-A479-3408-7930-90101D3A79A1}"/>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083A6FDB-C81B-CF75-28E4-88BA4FCAEE99}"/>
              </a:ext>
            </a:extLst>
          </p:cNvPr>
          <p:cNvSpPr>
            <a:spLocks noGrp="1"/>
          </p:cNvSpPr>
          <p:nvPr>
            <p:ph idx="1"/>
          </p:nvPr>
        </p:nvSpPr>
        <p:spPr/>
        <p:txBody>
          <a:bodyPr/>
          <a:lstStyle/>
          <a:p>
            <a:r>
              <a:rPr lang="en-US" dirty="0"/>
              <a:t>Five</a:t>
            </a:r>
          </a:p>
          <a:p>
            <a:r>
              <a:rPr lang="en-US" dirty="0"/>
              <a:t>One</a:t>
            </a:r>
          </a:p>
          <a:p>
            <a:r>
              <a:rPr lang="en-US" dirty="0"/>
              <a:t>Four</a:t>
            </a:r>
          </a:p>
          <a:p>
            <a:r>
              <a:rPr lang="en-US" dirty="0"/>
              <a:t>Two</a:t>
            </a:r>
          </a:p>
          <a:p>
            <a:r>
              <a:rPr lang="en-US" dirty="0"/>
              <a:t>Three</a:t>
            </a:r>
          </a:p>
        </p:txBody>
      </p:sp>
    </p:spTree>
    <p:extLst>
      <p:ext uri="{BB962C8B-B14F-4D97-AF65-F5344CB8AC3E}">
        <p14:creationId xmlns:p14="http://schemas.microsoft.com/office/powerpoint/2010/main" val="2135910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02C8-9278-5FC6-C8C3-F3505CF73896}"/>
              </a:ext>
            </a:extLst>
          </p:cNvPr>
          <p:cNvSpPr>
            <a:spLocks noGrp="1"/>
          </p:cNvSpPr>
          <p:nvPr>
            <p:ph type="title"/>
          </p:nvPr>
        </p:nvSpPr>
        <p:spPr/>
        <p:txBody>
          <a:bodyPr/>
          <a:lstStyle/>
          <a:p>
            <a:r>
              <a:rPr lang="en-US" dirty="0"/>
              <a:t>ACTIVITY-7</a:t>
            </a:r>
          </a:p>
        </p:txBody>
      </p:sp>
      <p:sp>
        <p:nvSpPr>
          <p:cNvPr id="3" name="Content Placeholder 2">
            <a:extLst>
              <a:ext uri="{FF2B5EF4-FFF2-40B4-BE49-F238E27FC236}">
                <a16:creationId xmlns:a16="http://schemas.microsoft.com/office/drawing/2014/main" id="{C0235E53-9254-63AA-324F-3DA8D366883E}"/>
              </a:ext>
            </a:extLst>
          </p:cNvPr>
          <p:cNvSpPr>
            <a:spLocks noGrp="1"/>
          </p:cNvSpPr>
          <p:nvPr>
            <p:ph idx="1"/>
          </p:nvPr>
        </p:nvSpPr>
        <p:spPr>
          <a:xfrm>
            <a:off x="677334" y="1431235"/>
            <a:ext cx="8596668" cy="4610127"/>
          </a:xfrm>
        </p:spPr>
        <p:txBody>
          <a:bodyPr>
            <a:noAutofit/>
          </a:bodyPr>
          <a:lstStyle/>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java.util.*;  </a:t>
            </a:r>
          </a:p>
          <a:p>
            <a:pPr algn="just">
              <a:buFont typeface="+mj-lt"/>
              <a:buAutoNum type="arabicPeriod"/>
            </a:pPr>
            <a:r>
              <a:rPr lang="en-US" sz="1600" b="1" i="0" dirty="0">
                <a:solidFill>
                  <a:srgbClr val="006699"/>
                </a:solidFill>
                <a:effectLst/>
                <a:latin typeface="inter-regular"/>
              </a:rPr>
              <a:t>class</a:t>
            </a:r>
            <a:r>
              <a:rPr lang="en-US" sz="1600" b="0" i="0" dirty="0">
                <a:solidFill>
                  <a:srgbClr val="000000"/>
                </a:solidFill>
                <a:effectLst/>
                <a:latin typeface="inter-regular"/>
              </a:rPr>
              <a:t> HashSet2{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args[]){  </a:t>
            </a:r>
          </a:p>
          <a:p>
            <a:pPr algn="just">
              <a:buFont typeface="+mj-lt"/>
              <a:buAutoNum type="arabicPeriod"/>
            </a:pPr>
            <a:r>
              <a:rPr lang="en-US" sz="1600" b="0" i="0" dirty="0">
                <a:solidFill>
                  <a:srgbClr val="000000"/>
                </a:solidFill>
                <a:effectLst/>
                <a:latin typeface="inter-regular"/>
              </a:rPr>
              <a:t>  </a:t>
            </a:r>
            <a:r>
              <a:rPr lang="en-US" sz="1600" b="0" i="0" dirty="0">
                <a:solidFill>
                  <a:srgbClr val="008200"/>
                </a:solidFill>
                <a:effectLst/>
                <a:latin typeface="inter-regular"/>
              </a:rPr>
              <a:t>//Creating HashSet and adding elements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HashSet&lt;String&gt; set=</a:t>
            </a:r>
            <a:r>
              <a:rPr lang="en-US" sz="1600" b="1" i="0" dirty="0">
                <a:solidFill>
                  <a:srgbClr val="006699"/>
                </a:solidFill>
                <a:effectLst/>
                <a:latin typeface="inter-regular"/>
              </a:rPr>
              <a:t>new</a:t>
            </a:r>
            <a:r>
              <a:rPr lang="en-US" sz="1600" b="0" i="0" dirty="0">
                <a:solidFill>
                  <a:srgbClr val="000000"/>
                </a:solidFill>
                <a:effectLst/>
                <a:latin typeface="inter-regular"/>
              </a:rPr>
              <a:t> HashSet&lt;String&gt;();  </a:t>
            </a:r>
          </a:p>
          <a:p>
            <a:pPr algn="just">
              <a:buFont typeface="+mj-lt"/>
              <a:buAutoNum type="arabicPeriod"/>
            </a:pPr>
            <a:r>
              <a:rPr lang="en-US" sz="1600" b="0" i="0" dirty="0">
                <a:solidFill>
                  <a:srgbClr val="000000"/>
                </a:solidFill>
                <a:effectLst/>
                <a:latin typeface="inter-regular"/>
              </a:rPr>
              <a:t>  set.add(</a:t>
            </a:r>
            <a:r>
              <a:rPr lang="en-US" sz="1600" b="0" i="0" dirty="0">
                <a:solidFill>
                  <a:srgbClr val="0000FF"/>
                </a:solidFill>
                <a:effectLst/>
                <a:latin typeface="inter-regular"/>
              </a:rPr>
              <a:t>"Ravi"</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set.add(</a:t>
            </a:r>
            <a:r>
              <a:rPr lang="en-US" sz="1600" b="0" i="0" dirty="0">
                <a:solidFill>
                  <a:srgbClr val="0000FF"/>
                </a:solidFill>
                <a:effectLst/>
                <a:latin typeface="inter-regular"/>
              </a:rPr>
              <a:t>"Vijay"</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set.add(</a:t>
            </a:r>
            <a:r>
              <a:rPr lang="en-US" sz="1600" b="0" i="0" dirty="0">
                <a:solidFill>
                  <a:srgbClr val="0000FF"/>
                </a:solidFill>
                <a:effectLst/>
                <a:latin typeface="inter-regular"/>
              </a:rPr>
              <a:t>"Ravi"</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set.add(</a:t>
            </a:r>
            <a:r>
              <a:rPr lang="en-US" sz="1600" b="0" i="0" dirty="0">
                <a:solidFill>
                  <a:srgbClr val="0000FF"/>
                </a:solidFill>
                <a:effectLst/>
                <a:latin typeface="inter-regular"/>
              </a:rPr>
              <a:t>"Ajay"</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008200"/>
                </a:solidFill>
                <a:effectLst/>
                <a:latin typeface="inter-regular"/>
              </a:rPr>
              <a:t>//Traversing elements</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Iterator&lt;String&gt; itr=set.iterator();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while</a:t>
            </a:r>
            <a:r>
              <a:rPr lang="en-US" sz="1600" b="0" i="0" dirty="0">
                <a:solidFill>
                  <a:srgbClr val="000000"/>
                </a:solidFill>
                <a:effectLst/>
                <a:latin typeface="inter-regular"/>
              </a:rPr>
              <a:t>(itr.hasNext()){  </a:t>
            </a:r>
          </a:p>
          <a:p>
            <a:pPr algn="just">
              <a:buFont typeface="+mj-lt"/>
              <a:buAutoNum type="arabicPeriod"/>
            </a:pPr>
            <a:r>
              <a:rPr lang="en-US" sz="1600" b="0" i="0" dirty="0">
                <a:solidFill>
                  <a:srgbClr val="000000"/>
                </a:solidFill>
                <a:effectLst/>
                <a:latin typeface="inter-regular"/>
              </a:rPr>
              <a:t>   System.out.println(itr.next());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  </a:t>
            </a:r>
          </a:p>
          <a:p>
            <a:endParaRPr lang="en-US" sz="1600" dirty="0"/>
          </a:p>
        </p:txBody>
      </p:sp>
    </p:spTree>
    <p:extLst>
      <p:ext uri="{BB962C8B-B14F-4D97-AF65-F5344CB8AC3E}">
        <p14:creationId xmlns:p14="http://schemas.microsoft.com/office/powerpoint/2010/main" val="177073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776B-1959-E819-715F-271E394DA735}"/>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AA9C7766-EC1C-91CC-E21C-27ACDCD62D0D}"/>
              </a:ext>
            </a:extLst>
          </p:cNvPr>
          <p:cNvSpPr>
            <a:spLocks noGrp="1"/>
          </p:cNvSpPr>
          <p:nvPr>
            <p:ph idx="1"/>
          </p:nvPr>
        </p:nvSpPr>
        <p:spPr/>
        <p:txBody>
          <a:bodyPr/>
          <a:lstStyle/>
          <a:p>
            <a:pPr marL="0" indent="0">
              <a:buNone/>
            </a:pPr>
            <a:r>
              <a:rPr lang="en-US" dirty="0"/>
              <a:t>Ajay</a:t>
            </a:r>
          </a:p>
          <a:p>
            <a:pPr marL="0" indent="0">
              <a:buNone/>
            </a:pPr>
            <a:r>
              <a:rPr lang="en-US" dirty="0"/>
              <a:t>Vijay</a:t>
            </a:r>
          </a:p>
          <a:p>
            <a:pPr marL="0" indent="0">
              <a:buNone/>
            </a:pPr>
            <a:r>
              <a:rPr lang="en-US" dirty="0"/>
              <a:t>Ravi</a:t>
            </a:r>
          </a:p>
        </p:txBody>
      </p:sp>
    </p:spTree>
    <p:extLst>
      <p:ext uri="{BB962C8B-B14F-4D97-AF65-F5344CB8AC3E}">
        <p14:creationId xmlns:p14="http://schemas.microsoft.com/office/powerpoint/2010/main" val="1133679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0BC5-D291-89A4-F24D-3FC442EA7DDA}"/>
              </a:ext>
            </a:extLst>
          </p:cNvPr>
          <p:cNvSpPr>
            <a:spLocks noGrp="1"/>
          </p:cNvSpPr>
          <p:nvPr>
            <p:ph type="title"/>
          </p:nvPr>
        </p:nvSpPr>
        <p:spPr/>
        <p:txBody>
          <a:bodyPr/>
          <a:lstStyle/>
          <a:p>
            <a:r>
              <a:rPr lang="en-US" dirty="0"/>
              <a:t>HASHMAP</a:t>
            </a:r>
          </a:p>
        </p:txBody>
      </p:sp>
      <p:sp>
        <p:nvSpPr>
          <p:cNvPr id="3" name="Content Placeholder 2">
            <a:extLst>
              <a:ext uri="{FF2B5EF4-FFF2-40B4-BE49-F238E27FC236}">
                <a16:creationId xmlns:a16="http://schemas.microsoft.com/office/drawing/2014/main" id="{2E820174-F090-0F17-D341-B9C8FEA450D5}"/>
              </a:ext>
            </a:extLst>
          </p:cNvPr>
          <p:cNvSpPr>
            <a:spLocks noGrp="1"/>
          </p:cNvSpPr>
          <p:nvPr>
            <p:ph idx="1"/>
          </p:nvPr>
        </p:nvSpPr>
        <p:spPr/>
        <p:txBody>
          <a:bodyPr/>
          <a:lstStyle/>
          <a:p>
            <a:pPr algn="just">
              <a:lnSpc>
                <a:spcPct val="150000"/>
              </a:lnSpc>
            </a:pPr>
            <a:r>
              <a:rPr lang="en-US" b="0" i="0" dirty="0">
                <a:solidFill>
                  <a:srgbClr val="000000"/>
                </a:solidFill>
                <a:effectLst/>
                <a:latin typeface="inter-regular"/>
              </a:rPr>
              <a:t>Java HashMap contains values based on the key.</a:t>
            </a:r>
          </a:p>
          <a:p>
            <a:pPr algn="just">
              <a:lnSpc>
                <a:spcPct val="150000"/>
              </a:lnSpc>
            </a:pPr>
            <a:r>
              <a:rPr lang="en-US" b="0" i="0" dirty="0">
                <a:solidFill>
                  <a:srgbClr val="000000"/>
                </a:solidFill>
                <a:effectLst/>
                <a:latin typeface="inter-regular"/>
              </a:rPr>
              <a:t>Java HashMap contains only unique keys.</a:t>
            </a:r>
          </a:p>
          <a:p>
            <a:pPr algn="just">
              <a:lnSpc>
                <a:spcPct val="150000"/>
              </a:lnSpc>
            </a:pPr>
            <a:r>
              <a:rPr lang="en-US" b="0" i="0" dirty="0">
                <a:solidFill>
                  <a:srgbClr val="000000"/>
                </a:solidFill>
                <a:effectLst/>
                <a:latin typeface="inter-regular"/>
              </a:rPr>
              <a:t>Java HashMap may have one null key and multiple null values.</a:t>
            </a:r>
          </a:p>
          <a:p>
            <a:pPr algn="just">
              <a:lnSpc>
                <a:spcPct val="150000"/>
              </a:lnSpc>
            </a:pPr>
            <a:r>
              <a:rPr lang="en-US" b="0" i="0" dirty="0">
                <a:solidFill>
                  <a:srgbClr val="000000"/>
                </a:solidFill>
                <a:effectLst/>
                <a:latin typeface="inter-regular"/>
              </a:rPr>
              <a:t>Java HashMap is non synchronized.</a:t>
            </a:r>
          </a:p>
          <a:p>
            <a:pPr algn="just">
              <a:lnSpc>
                <a:spcPct val="150000"/>
              </a:lnSpc>
            </a:pPr>
            <a:r>
              <a:rPr lang="en-US" b="0" i="0" dirty="0">
                <a:solidFill>
                  <a:srgbClr val="000000"/>
                </a:solidFill>
                <a:effectLst/>
                <a:latin typeface="inter-regular"/>
              </a:rPr>
              <a:t>Java HashMap maintains no order.</a:t>
            </a:r>
          </a:p>
          <a:p>
            <a:pPr algn="just">
              <a:lnSpc>
                <a:spcPct val="150000"/>
              </a:lnSpc>
            </a:pPr>
            <a:r>
              <a:rPr lang="en-US" b="0" i="0" dirty="0">
                <a:solidFill>
                  <a:srgbClr val="000000"/>
                </a:solidFill>
                <a:effectLst/>
                <a:latin typeface="inter-regular"/>
              </a:rPr>
              <a:t>The initial default capacity of Java HashMap class is 16 with a load factor of 0.75.</a:t>
            </a:r>
          </a:p>
          <a:p>
            <a:pPr>
              <a:lnSpc>
                <a:spcPct val="150000"/>
              </a:lnSpc>
            </a:pPr>
            <a:endParaRPr lang="en-US" dirty="0"/>
          </a:p>
        </p:txBody>
      </p:sp>
    </p:spTree>
    <p:extLst>
      <p:ext uri="{BB962C8B-B14F-4D97-AF65-F5344CB8AC3E}">
        <p14:creationId xmlns:p14="http://schemas.microsoft.com/office/powerpoint/2010/main" val="191186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9F44-D254-9F5B-1C25-C66159ECD5F9}"/>
              </a:ext>
            </a:extLst>
          </p:cNvPr>
          <p:cNvSpPr>
            <a:spLocks noGrp="1"/>
          </p:cNvSpPr>
          <p:nvPr>
            <p:ph type="title"/>
          </p:nvPr>
        </p:nvSpPr>
        <p:spPr/>
        <p:txBody>
          <a:bodyPr/>
          <a:lstStyle/>
          <a:p>
            <a:r>
              <a:rPr lang="en-US" dirty="0"/>
              <a:t>COLLECTION FRAMEWORK</a:t>
            </a:r>
          </a:p>
        </p:txBody>
      </p:sp>
      <p:sp>
        <p:nvSpPr>
          <p:cNvPr id="3" name="Content Placeholder 2">
            <a:extLst>
              <a:ext uri="{FF2B5EF4-FFF2-40B4-BE49-F238E27FC236}">
                <a16:creationId xmlns:a16="http://schemas.microsoft.com/office/drawing/2014/main" id="{4D9EE5D8-0B01-A454-973D-8F558671AC03}"/>
              </a:ext>
            </a:extLst>
          </p:cNvPr>
          <p:cNvSpPr>
            <a:spLocks noGrp="1"/>
          </p:cNvSpPr>
          <p:nvPr>
            <p:ph idx="1"/>
          </p:nvPr>
        </p:nvSpPr>
        <p:spPr/>
        <p:txBody>
          <a:bodyPr/>
          <a:lstStyle/>
          <a:p>
            <a:r>
              <a:rPr lang="en-US" b="0" i="0" dirty="0">
                <a:solidFill>
                  <a:srgbClr val="000000"/>
                </a:solidFill>
                <a:effectLst/>
              </a:rPr>
              <a:t>A framework in java is a set of several classes and interfaces which provide a ready-made architecture.</a:t>
            </a:r>
          </a:p>
          <a:p>
            <a:r>
              <a:rPr lang="en-US" dirty="0">
                <a:solidFill>
                  <a:srgbClr val="000000"/>
                </a:solidFill>
              </a:rPr>
              <a:t>A </a:t>
            </a:r>
            <a:r>
              <a:rPr lang="en-US" b="0" i="0" dirty="0">
                <a:solidFill>
                  <a:srgbClr val="000000"/>
                </a:solidFill>
                <a:effectLst/>
              </a:rPr>
              <a:t>collections framework is a class library to handle groups of objects.</a:t>
            </a:r>
          </a:p>
          <a:p>
            <a:r>
              <a:rPr lang="en-US" b="0" i="0" dirty="0">
                <a:solidFill>
                  <a:srgbClr val="000000"/>
                </a:solidFill>
                <a:effectLst/>
              </a:rPr>
              <a:t> It is present in java. util package.</a:t>
            </a:r>
          </a:p>
          <a:p>
            <a:r>
              <a:rPr lang="en-US" b="0" i="0" dirty="0">
                <a:solidFill>
                  <a:srgbClr val="000000"/>
                </a:solidFill>
                <a:effectLst/>
              </a:rPr>
              <a:t> It allows us to store, retrieve, and update a group of objects.</a:t>
            </a:r>
            <a:endParaRPr lang="en-US" dirty="0"/>
          </a:p>
        </p:txBody>
      </p:sp>
    </p:spTree>
    <p:extLst>
      <p:ext uri="{BB962C8B-B14F-4D97-AF65-F5344CB8AC3E}">
        <p14:creationId xmlns:p14="http://schemas.microsoft.com/office/powerpoint/2010/main" val="219379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6A23-70BD-2B70-AAA5-DE3ED067BCD5}"/>
              </a:ext>
            </a:extLst>
          </p:cNvPr>
          <p:cNvSpPr>
            <a:spLocks noGrp="1"/>
          </p:cNvSpPr>
          <p:nvPr>
            <p:ph type="title"/>
          </p:nvPr>
        </p:nvSpPr>
        <p:spPr/>
        <p:txBody>
          <a:bodyPr/>
          <a:lstStyle/>
          <a:p>
            <a:r>
              <a:rPr lang="en-US" dirty="0"/>
              <a:t>DIAGRAMATIC REPRESENTATION</a:t>
            </a:r>
          </a:p>
        </p:txBody>
      </p:sp>
      <p:pic>
        <p:nvPicPr>
          <p:cNvPr id="7170" name="Picture 2" descr="Java HashMap class hierarchy">
            <a:extLst>
              <a:ext uri="{FF2B5EF4-FFF2-40B4-BE49-F238E27FC236}">
                <a16:creationId xmlns:a16="http://schemas.microsoft.com/office/drawing/2014/main" id="{996CEA69-7556-D138-6E7A-9FCC45905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5722" y="2160105"/>
            <a:ext cx="3498574" cy="352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03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4D67-1E40-F951-6852-4FE0B168229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44FC47CA-3D73-41D9-E238-4E7C0D2AD081}"/>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K</a:t>
            </a:r>
            <a:r>
              <a:rPr lang="en-US" b="0" i="0" dirty="0">
                <a:solidFill>
                  <a:srgbClr val="000000"/>
                </a:solidFill>
                <a:effectLst/>
                <a:latin typeface="inter-regular"/>
              </a:rPr>
              <a:t>: It is the type of keys maintained by this map.</a:t>
            </a:r>
          </a:p>
          <a:p>
            <a:pPr algn="just">
              <a:buFont typeface="Arial" panose="020B0604020202020204" pitchFamily="34" charset="0"/>
              <a:buChar char="•"/>
            </a:pPr>
            <a:r>
              <a:rPr lang="en-US" b="1" i="0" dirty="0">
                <a:solidFill>
                  <a:srgbClr val="000000"/>
                </a:solidFill>
                <a:effectLst/>
                <a:latin typeface="inter-bold"/>
              </a:rPr>
              <a:t>V</a:t>
            </a:r>
            <a:r>
              <a:rPr lang="en-US" b="0" i="0" dirty="0">
                <a:solidFill>
                  <a:srgbClr val="000000"/>
                </a:solidFill>
                <a:effectLst/>
                <a:latin typeface="inter-regular"/>
              </a:rPr>
              <a:t>: It is the type of mapped values.</a:t>
            </a:r>
          </a:p>
          <a:p>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HashMap&lt;K,V&gt; </a:t>
            </a:r>
            <a:r>
              <a:rPr lang="en-US" b="1" i="0" dirty="0">
                <a:solidFill>
                  <a:srgbClr val="006699"/>
                </a:solidFill>
                <a:effectLst/>
                <a:latin typeface="inter-regular"/>
              </a:rPr>
              <a:t>extends</a:t>
            </a:r>
            <a:r>
              <a:rPr lang="en-US" b="0" i="0" dirty="0">
                <a:solidFill>
                  <a:srgbClr val="000000"/>
                </a:solidFill>
                <a:effectLst/>
                <a:latin typeface="inter-regular"/>
              </a:rPr>
              <a:t> </a:t>
            </a:r>
            <a:r>
              <a:rPr lang="en-US" b="0" i="0" dirty="0" err="1">
                <a:solidFill>
                  <a:srgbClr val="000000"/>
                </a:solidFill>
                <a:effectLst/>
                <a:latin typeface="inter-regular"/>
              </a:rPr>
              <a:t>AbstractMap</a:t>
            </a:r>
            <a:r>
              <a:rPr lang="en-US" b="0" i="0" dirty="0">
                <a:solidFill>
                  <a:srgbClr val="000000"/>
                </a:solidFill>
                <a:effectLst/>
                <a:latin typeface="inter-regular"/>
              </a:rPr>
              <a:t>&lt;K,V&gt; </a:t>
            </a:r>
            <a:r>
              <a:rPr lang="en-US" b="1" i="0" dirty="0">
                <a:solidFill>
                  <a:srgbClr val="006699"/>
                </a:solidFill>
                <a:effectLst/>
                <a:latin typeface="inter-regular"/>
              </a:rPr>
              <a:t>implements</a:t>
            </a:r>
            <a:r>
              <a:rPr lang="en-US" b="0" i="0" dirty="0">
                <a:solidFill>
                  <a:srgbClr val="000000"/>
                </a:solidFill>
                <a:effectLst/>
                <a:latin typeface="inter-regular"/>
              </a:rPr>
              <a:t> Map&lt;K,V&gt;, Cloneable, Serializable </a:t>
            </a:r>
            <a:endParaRPr lang="en-US" dirty="0"/>
          </a:p>
        </p:txBody>
      </p:sp>
    </p:spTree>
    <p:extLst>
      <p:ext uri="{BB962C8B-B14F-4D97-AF65-F5344CB8AC3E}">
        <p14:creationId xmlns:p14="http://schemas.microsoft.com/office/powerpoint/2010/main" val="2519167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55A9-D878-DE04-03A0-CEF2A9E48672}"/>
              </a:ext>
            </a:extLst>
          </p:cNvPr>
          <p:cNvSpPr>
            <a:spLocks noGrp="1"/>
          </p:cNvSpPr>
          <p:nvPr>
            <p:ph type="title"/>
          </p:nvPr>
        </p:nvSpPr>
        <p:spPr/>
        <p:txBody>
          <a:bodyPr/>
          <a:lstStyle/>
          <a:p>
            <a:r>
              <a:rPr lang="en-US" dirty="0"/>
              <a:t>ACTIVITY-8</a:t>
            </a:r>
          </a:p>
        </p:txBody>
      </p:sp>
      <p:sp>
        <p:nvSpPr>
          <p:cNvPr id="3" name="Content Placeholder 2">
            <a:extLst>
              <a:ext uri="{FF2B5EF4-FFF2-40B4-BE49-F238E27FC236}">
                <a16:creationId xmlns:a16="http://schemas.microsoft.com/office/drawing/2014/main" id="{2CDD7457-E0DB-3C5A-DDC6-94DDD9E049E8}"/>
              </a:ext>
            </a:extLst>
          </p:cNvPr>
          <p:cNvSpPr>
            <a:spLocks noGrp="1"/>
          </p:cNvSpPr>
          <p:nvPr>
            <p:ph idx="1"/>
          </p:nvPr>
        </p:nvSpPr>
        <p:spPr>
          <a:xfrm>
            <a:off x="821634" y="1616765"/>
            <a:ext cx="8452367" cy="4424598"/>
          </a:xfrm>
        </p:spPr>
        <p:txBody>
          <a:bodyPr>
            <a:noAutofit/>
          </a:bodyPr>
          <a:lstStyle/>
          <a:p>
            <a:pPr algn="just">
              <a:buFont typeface="+mj-lt"/>
              <a:buAutoNum type="arabicPeriod"/>
            </a:pPr>
            <a:r>
              <a:rPr lang="en-US" sz="1400" b="1" i="0" dirty="0">
                <a:solidFill>
                  <a:srgbClr val="006699"/>
                </a:solidFill>
                <a:effectLst/>
                <a:latin typeface="inter-regular"/>
              </a:rPr>
              <a:t>import</a:t>
            </a:r>
            <a:r>
              <a:rPr lang="en-US" sz="1400" b="0" i="0" dirty="0">
                <a:solidFill>
                  <a:srgbClr val="000000"/>
                </a:solidFill>
                <a:effectLst/>
                <a:latin typeface="inter-regular"/>
              </a:rPr>
              <a:t> java.util.*;  </a:t>
            </a:r>
          </a:p>
          <a:p>
            <a:pPr algn="just">
              <a:buFont typeface="+mj-lt"/>
              <a:buAutoNum type="arabicPeriod"/>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HashMapExample1{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args[]){  </a:t>
            </a:r>
          </a:p>
          <a:p>
            <a:pPr algn="just">
              <a:buFont typeface="+mj-lt"/>
              <a:buAutoNum type="arabicPeriod"/>
            </a:pPr>
            <a:r>
              <a:rPr lang="en-US" sz="1400" b="0" i="0" dirty="0">
                <a:solidFill>
                  <a:srgbClr val="000000"/>
                </a:solidFill>
                <a:effectLst/>
                <a:latin typeface="inter-regular"/>
              </a:rPr>
              <a:t>   HashMap&lt;Integer, String&gt; map=</a:t>
            </a:r>
            <a:r>
              <a:rPr lang="en-US" sz="1400" b="1" i="0" dirty="0">
                <a:solidFill>
                  <a:srgbClr val="006699"/>
                </a:solidFill>
                <a:effectLst/>
                <a:latin typeface="inter-regular"/>
              </a:rPr>
              <a:t>new</a:t>
            </a:r>
            <a:r>
              <a:rPr lang="en-US" sz="1400" b="0" i="0" dirty="0">
                <a:solidFill>
                  <a:srgbClr val="000000"/>
                </a:solidFill>
                <a:effectLst/>
                <a:latin typeface="inter-regular"/>
              </a:rPr>
              <a:t> HashMap&lt;Integer, String&gt;();</a:t>
            </a:r>
            <a:r>
              <a:rPr lang="en-US" sz="1400" b="0" i="0" dirty="0">
                <a:solidFill>
                  <a:srgbClr val="008200"/>
                </a:solidFill>
                <a:effectLst/>
                <a:latin typeface="inter-regular"/>
              </a:rPr>
              <a:t>//Creating HashMap  </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map. put(</a:t>
            </a:r>
            <a:r>
              <a:rPr lang="en-US" sz="1400" b="0" i="0" dirty="0">
                <a:solidFill>
                  <a:srgbClr val="C00000"/>
                </a:solidFill>
                <a:effectLst/>
                <a:latin typeface="inter-regular"/>
              </a:rPr>
              <a:t>1</a:t>
            </a:r>
            <a:r>
              <a:rPr lang="en-US" sz="1400" b="0" i="0" dirty="0">
                <a:solidFill>
                  <a:srgbClr val="000000"/>
                </a:solidFill>
                <a:effectLst/>
                <a:latin typeface="inter-regular"/>
              </a:rPr>
              <a:t>,</a:t>
            </a:r>
            <a:r>
              <a:rPr lang="en-US" sz="1400" b="0" i="0" dirty="0">
                <a:solidFill>
                  <a:srgbClr val="0000FF"/>
                </a:solidFill>
                <a:effectLst/>
                <a:latin typeface="inter-regular"/>
              </a:rPr>
              <a:t>"Mango"</a:t>
            </a:r>
            <a:r>
              <a:rPr lang="en-US" sz="1400" b="0" i="0" dirty="0">
                <a:solidFill>
                  <a:srgbClr val="000000"/>
                </a:solidFill>
                <a:effectLst/>
                <a:latin typeface="inter-regular"/>
              </a:rPr>
              <a:t>);  </a:t>
            </a:r>
            <a:r>
              <a:rPr lang="en-US" sz="1400" b="0" i="0" dirty="0">
                <a:solidFill>
                  <a:srgbClr val="008200"/>
                </a:solidFill>
                <a:effectLst/>
                <a:latin typeface="inter-regular"/>
              </a:rPr>
              <a:t>//Put elements in Map</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t>
            </a:r>
            <a:r>
              <a:rPr lang="en-US" sz="1400" b="0" i="0" dirty="0" err="1">
                <a:solidFill>
                  <a:srgbClr val="000000"/>
                </a:solidFill>
                <a:effectLst/>
                <a:latin typeface="inter-regular"/>
              </a:rPr>
              <a:t>map.put</a:t>
            </a:r>
            <a:r>
              <a:rPr lang="en-US" sz="1400" b="0" i="0" dirty="0">
                <a:solidFill>
                  <a:srgbClr val="000000"/>
                </a:solidFill>
                <a:effectLst/>
                <a:latin typeface="inter-regular"/>
              </a:rPr>
              <a:t>(</a:t>
            </a:r>
            <a:r>
              <a:rPr lang="en-US" sz="1400" b="0" i="0" dirty="0">
                <a:solidFill>
                  <a:srgbClr val="C00000"/>
                </a:solidFill>
                <a:effectLst/>
                <a:latin typeface="inter-regular"/>
              </a:rPr>
              <a:t>2</a:t>
            </a:r>
            <a:r>
              <a:rPr lang="en-US" sz="1400" b="0" i="0" dirty="0">
                <a:solidFill>
                  <a:srgbClr val="000000"/>
                </a:solidFill>
                <a:effectLst/>
                <a:latin typeface="inter-regular"/>
              </a:rPr>
              <a:t>,</a:t>
            </a:r>
            <a:r>
              <a:rPr lang="en-US" sz="1400" b="0" i="0" dirty="0">
                <a:solidFill>
                  <a:srgbClr val="0000FF"/>
                </a:solidFill>
                <a:effectLst/>
                <a:latin typeface="inter-regular"/>
              </a:rPr>
              <a:t>"Apple"</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map.put(</a:t>
            </a:r>
            <a:r>
              <a:rPr lang="en-US" sz="1400" b="0" i="0" dirty="0">
                <a:solidFill>
                  <a:srgbClr val="C00000"/>
                </a:solidFill>
                <a:effectLst/>
                <a:latin typeface="inter-regular"/>
              </a:rPr>
              <a:t>3</a:t>
            </a:r>
            <a:r>
              <a:rPr lang="en-US" sz="1400" b="0" i="0" dirty="0">
                <a:solidFill>
                  <a:srgbClr val="000000"/>
                </a:solidFill>
                <a:effectLst/>
                <a:latin typeface="inter-regular"/>
              </a:rPr>
              <a:t>,</a:t>
            </a:r>
            <a:r>
              <a:rPr lang="en-US" sz="1400" b="0" i="0" dirty="0">
                <a:solidFill>
                  <a:srgbClr val="0000FF"/>
                </a:solidFill>
                <a:effectLst/>
                <a:latin typeface="inter-regular"/>
              </a:rPr>
              <a:t>"Banana"</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map.put(</a:t>
            </a:r>
            <a:r>
              <a:rPr lang="en-US" sz="1400" b="0" i="0" dirty="0">
                <a:solidFill>
                  <a:srgbClr val="C00000"/>
                </a:solidFill>
                <a:effectLst/>
                <a:latin typeface="inter-regular"/>
              </a:rPr>
              <a:t>4</a:t>
            </a:r>
            <a:r>
              <a:rPr lang="en-US" sz="1400" b="0" i="0" dirty="0">
                <a:solidFill>
                  <a:srgbClr val="000000"/>
                </a:solidFill>
                <a:effectLst/>
                <a:latin typeface="inter-regular"/>
              </a:rPr>
              <a:t>,</a:t>
            </a:r>
            <a:r>
              <a:rPr lang="en-US" sz="1400" b="0" i="0" dirty="0">
                <a:solidFill>
                  <a:srgbClr val="0000FF"/>
                </a:solidFill>
                <a:effectLst/>
                <a:latin typeface="inter-regular"/>
              </a:rPr>
              <a:t>"Grapes"</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System.out.println(</a:t>
            </a:r>
            <a:r>
              <a:rPr lang="en-US" sz="1400" b="0" i="0" dirty="0">
                <a:solidFill>
                  <a:srgbClr val="0000FF"/>
                </a:solidFill>
                <a:effectLst/>
                <a:latin typeface="inter-regular"/>
              </a:rPr>
              <a:t>"Iterating Hashmap..."</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for</a:t>
            </a:r>
            <a:r>
              <a:rPr lang="en-US" sz="1400" b="0" i="0" dirty="0">
                <a:solidFill>
                  <a:srgbClr val="000000"/>
                </a:solidFill>
                <a:effectLst/>
                <a:latin typeface="inter-regular"/>
              </a:rPr>
              <a:t>(Map. Entry m : map.entrySet()){    </a:t>
            </a:r>
          </a:p>
          <a:p>
            <a:pPr algn="just">
              <a:buFont typeface="+mj-lt"/>
              <a:buAutoNum type="arabicPeriod"/>
            </a:pPr>
            <a:r>
              <a:rPr lang="en-US" sz="1400" b="0" i="0" dirty="0">
                <a:solidFill>
                  <a:srgbClr val="000000"/>
                </a:solidFill>
                <a:effectLst/>
                <a:latin typeface="inter-regular"/>
              </a:rPr>
              <a:t>    System.out.println(m.getKey()+</a:t>
            </a:r>
            <a:r>
              <a:rPr lang="en-US" sz="1400" b="0" i="0" dirty="0">
                <a:solidFill>
                  <a:srgbClr val="0000FF"/>
                </a:solidFill>
                <a:effectLst/>
                <a:latin typeface="inter-regular"/>
              </a:rPr>
              <a:t>" "</a:t>
            </a:r>
            <a:r>
              <a:rPr lang="en-US" sz="1400" b="0" i="0" dirty="0">
                <a:solidFill>
                  <a:srgbClr val="000000"/>
                </a:solidFill>
                <a:effectLst/>
                <a:latin typeface="inter-regular"/>
              </a:rPr>
              <a:t>+m.getValue());    </a:t>
            </a:r>
          </a:p>
          <a:p>
            <a:pPr algn="just">
              <a:buFont typeface="+mj-lt"/>
              <a:buAutoNum type="arabicPeriod"/>
            </a:pPr>
            <a:r>
              <a:rPr lang="en-US" sz="1400" b="0" i="0" dirty="0">
                <a:solidFill>
                  <a:srgbClr val="000000"/>
                </a:solidFill>
                <a:effectLst/>
                <a:latin typeface="inter-regular"/>
              </a:rPr>
              <a:t>   }  </a:t>
            </a:r>
          </a:p>
          <a:p>
            <a:pPr algn="just">
              <a:buFont typeface="+mj-lt"/>
              <a:buAutoNum type="arabicPeriod"/>
            </a:pP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t>
            </a:r>
          </a:p>
          <a:p>
            <a:endParaRPr lang="en-US" sz="1400" dirty="0"/>
          </a:p>
        </p:txBody>
      </p:sp>
    </p:spTree>
    <p:extLst>
      <p:ext uri="{BB962C8B-B14F-4D97-AF65-F5344CB8AC3E}">
        <p14:creationId xmlns:p14="http://schemas.microsoft.com/office/powerpoint/2010/main" val="2821646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5076-E93D-B0E8-268B-6046BF05FF8C}"/>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5FB36BD4-C8D6-3CEC-4C18-4B190DC298E5}"/>
              </a:ext>
            </a:extLst>
          </p:cNvPr>
          <p:cNvSpPr>
            <a:spLocks noGrp="1"/>
          </p:cNvSpPr>
          <p:nvPr>
            <p:ph idx="1"/>
          </p:nvPr>
        </p:nvSpPr>
        <p:spPr/>
        <p:txBody>
          <a:bodyPr/>
          <a:lstStyle/>
          <a:p>
            <a:r>
              <a:rPr lang="en-US" dirty="0"/>
              <a:t>Iterating HashMap…..</a:t>
            </a:r>
          </a:p>
          <a:p>
            <a:r>
              <a:rPr lang="en-US" dirty="0"/>
              <a:t>Mango</a:t>
            </a:r>
          </a:p>
          <a:p>
            <a:r>
              <a:rPr lang="en-US" dirty="0"/>
              <a:t>Apple</a:t>
            </a:r>
          </a:p>
          <a:p>
            <a:r>
              <a:rPr lang="en-US" dirty="0"/>
              <a:t>Banana</a:t>
            </a:r>
          </a:p>
          <a:p>
            <a:r>
              <a:rPr lang="en-US" dirty="0"/>
              <a:t>Grapes</a:t>
            </a:r>
          </a:p>
        </p:txBody>
      </p:sp>
    </p:spTree>
    <p:extLst>
      <p:ext uri="{BB962C8B-B14F-4D97-AF65-F5344CB8AC3E}">
        <p14:creationId xmlns:p14="http://schemas.microsoft.com/office/powerpoint/2010/main" val="3452258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A824-E644-94D2-1F0A-65934EA94E56}"/>
              </a:ext>
            </a:extLst>
          </p:cNvPr>
          <p:cNvSpPr>
            <a:spLocks noGrp="1"/>
          </p:cNvSpPr>
          <p:nvPr>
            <p:ph type="title"/>
          </p:nvPr>
        </p:nvSpPr>
        <p:spPr/>
        <p:txBody>
          <a:bodyPr/>
          <a:lstStyle/>
          <a:p>
            <a:r>
              <a:rPr lang="en-US" dirty="0"/>
              <a:t>ACTIVITY-9</a:t>
            </a:r>
          </a:p>
        </p:txBody>
      </p:sp>
      <p:sp>
        <p:nvSpPr>
          <p:cNvPr id="3" name="Content Placeholder 2">
            <a:extLst>
              <a:ext uri="{FF2B5EF4-FFF2-40B4-BE49-F238E27FC236}">
                <a16:creationId xmlns:a16="http://schemas.microsoft.com/office/drawing/2014/main" id="{794E127B-A60A-323B-7EE2-657CB7CDC6B9}"/>
              </a:ext>
            </a:extLst>
          </p:cNvPr>
          <p:cNvSpPr>
            <a:spLocks noGrp="1"/>
          </p:cNvSpPr>
          <p:nvPr>
            <p:ph idx="1"/>
          </p:nvPr>
        </p:nvSpPr>
        <p:spPr/>
        <p:txBody>
          <a:bodyPr>
            <a:noAutofit/>
          </a:bodyPr>
          <a:lstStyle/>
          <a:p>
            <a:pPr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java.util.*;  </a:t>
            </a:r>
          </a:p>
          <a:p>
            <a:pPr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HashMapExample2{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args[]){  </a:t>
            </a:r>
          </a:p>
          <a:p>
            <a:pPr algn="just">
              <a:buFont typeface="+mj-lt"/>
              <a:buAutoNum type="arabicPeriod"/>
            </a:pPr>
            <a:r>
              <a:rPr lang="en-US" sz="1600" b="0" i="0" dirty="0">
                <a:solidFill>
                  <a:srgbClr val="000000"/>
                </a:solidFill>
                <a:effectLst/>
                <a:latin typeface="inter-regular"/>
              </a:rPr>
              <a:t>   HashMap&lt;Integer, String&gt; map=</a:t>
            </a:r>
            <a:r>
              <a:rPr lang="en-US" sz="1600" b="1" i="0" dirty="0">
                <a:solidFill>
                  <a:srgbClr val="006699"/>
                </a:solidFill>
                <a:effectLst/>
                <a:latin typeface="inter-regular"/>
              </a:rPr>
              <a:t>new</a:t>
            </a:r>
            <a:r>
              <a:rPr lang="en-US" sz="1600" b="0" i="0" dirty="0">
                <a:solidFill>
                  <a:srgbClr val="000000"/>
                </a:solidFill>
                <a:effectLst/>
                <a:latin typeface="inter-regular"/>
              </a:rPr>
              <a:t> HashMap&lt;Integer, String&gt;();</a:t>
            </a:r>
            <a:r>
              <a:rPr lang="en-US" sz="1600" b="0" i="0" dirty="0">
                <a:solidFill>
                  <a:srgbClr val="008200"/>
                </a:solidFill>
                <a:effectLst/>
                <a:latin typeface="inter-regular"/>
              </a:rPr>
              <a:t>//Creating HashMap  </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map.put(</a:t>
            </a:r>
            <a:r>
              <a:rPr lang="en-US" sz="1600" b="0" i="0" dirty="0">
                <a:solidFill>
                  <a:srgbClr val="C00000"/>
                </a:solidFill>
                <a:effectLst/>
                <a:latin typeface="inter-regular"/>
              </a:rPr>
              <a:t>1</a:t>
            </a:r>
            <a:r>
              <a:rPr lang="en-US" sz="1600" b="0" i="0" dirty="0">
                <a:solidFill>
                  <a:srgbClr val="000000"/>
                </a:solidFill>
                <a:effectLst/>
                <a:latin typeface="inter-regular"/>
              </a:rPr>
              <a:t>,</a:t>
            </a:r>
            <a:r>
              <a:rPr lang="en-US" sz="1600" b="0" i="0" dirty="0">
                <a:solidFill>
                  <a:srgbClr val="0000FF"/>
                </a:solidFill>
                <a:effectLst/>
                <a:latin typeface="inter-regular"/>
              </a:rPr>
              <a:t>"Mango"</a:t>
            </a:r>
            <a:r>
              <a:rPr lang="en-US" sz="1600" b="0" i="0" dirty="0">
                <a:solidFill>
                  <a:srgbClr val="000000"/>
                </a:solidFill>
                <a:effectLst/>
                <a:latin typeface="inter-regular"/>
              </a:rPr>
              <a:t>);  </a:t>
            </a:r>
            <a:r>
              <a:rPr lang="en-US" sz="1600" b="0" i="0" dirty="0">
                <a:solidFill>
                  <a:srgbClr val="008200"/>
                </a:solidFill>
                <a:effectLst/>
                <a:latin typeface="inter-regular"/>
              </a:rPr>
              <a:t>//Put elements in Map</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map.put(</a:t>
            </a:r>
            <a:r>
              <a:rPr lang="en-US" sz="1600" b="0" i="0" dirty="0">
                <a:solidFill>
                  <a:srgbClr val="C00000"/>
                </a:solidFill>
                <a:effectLst/>
                <a:latin typeface="inter-regular"/>
              </a:rPr>
              <a:t>2</a:t>
            </a:r>
            <a:r>
              <a:rPr lang="en-US" sz="1600" b="0" i="0" dirty="0">
                <a:solidFill>
                  <a:srgbClr val="000000"/>
                </a:solidFill>
                <a:effectLst/>
                <a:latin typeface="inter-regular"/>
              </a:rPr>
              <a:t>,</a:t>
            </a:r>
            <a:r>
              <a:rPr lang="en-US" sz="1600" b="0" i="0" dirty="0">
                <a:solidFill>
                  <a:srgbClr val="0000FF"/>
                </a:solidFill>
                <a:effectLst/>
                <a:latin typeface="inter-regular"/>
              </a:rPr>
              <a:t>"Apple"</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map.put(</a:t>
            </a:r>
            <a:r>
              <a:rPr lang="en-US" sz="1600" b="0" i="0" dirty="0">
                <a:solidFill>
                  <a:srgbClr val="C00000"/>
                </a:solidFill>
                <a:effectLst/>
                <a:latin typeface="inter-regular"/>
              </a:rPr>
              <a:t>3</a:t>
            </a:r>
            <a:r>
              <a:rPr lang="en-US" sz="1600" b="0" i="0" dirty="0">
                <a:solidFill>
                  <a:srgbClr val="000000"/>
                </a:solidFill>
                <a:effectLst/>
                <a:latin typeface="inter-regular"/>
              </a:rPr>
              <a:t>,</a:t>
            </a:r>
            <a:r>
              <a:rPr lang="en-US" sz="1600" b="0" i="0" dirty="0">
                <a:solidFill>
                  <a:srgbClr val="0000FF"/>
                </a:solidFill>
                <a:effectLst/>
                <a:latin typeface="inter-regular"/>
              </a:rPr>
              <a:t>"Banana"</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map.put(</a:t>
            </a:r>
            <a:r>
              <a:rPr lang="en-US" sz="1600" b="0" i="0" dirty="0">
                <a:solidFill>
                  <a:srgbClr val="C00000"/>
                </a:solidFill>
                <a:effectLst/>
                <a:latin typeface="inter-regular"/>
              </a:rPr>
              <a:t>1</a:t>
            </a:r>
            <a:r>
              <a:rPr lang="en-US" sz="1600" b="0" i="0" dirty="0">
                <a:solidFill>
                  <a:srgbClr val="000000"/>
                </a:solidFill>
                <a:effectLst/>
                <a:latin typeface="inter-regular"/>
              </a:rPr>
              <a:t>,</a:t>
            </a:r>
            <a:r>
              <a:rPr lang="en-US" sz="1600" b="0" i="0" dirty="0">
                <a:solidFill>
                  <a:srgbClr val="0000FF"/>
                </a:solidFill>
                <a:effectLst/>
                <a:latin typeface="inter-regular"/>
              </a:rPr>
              <a:t>"Grapes"</a:t>
            </a:r>
            <a:r>
              <a:rPr lang="en-US" sz="1600" b="0" i="0" dirty="0">
                <a:solidFill>
                  <a:srgbClr val="000000"/>
                </a:solidFill>
                <a:effectLst/>
                <a:latin typeface="inter-regular"/>
              </a:rPr>
              <a:t>); </a:t>
            </a:r>
            <a:r>
              <a:rPr lang="en-US" sz="1600" b="0" i="0" dirty="0">
                <a:solidFill>
                  <a:srgbClr val="008200"/>
                </a:solidFill>
                <a:effectLst/>
                <a:latin typeface="inter-regular"/>
              </a:rPr>
              <a:t>//trying duplicate key</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System.out.println(</a:t>
            </a:r>
            <a:r>
              <a:rPr lang="en-US" sz="1600" b="0" i="0" dirty="0">
                <a:solidFill>
                  <a:srgbClr val="0000FF"/>
                </a:solidFill>
                <a:effectLst/>
                <a:latin typeface="inter-regular"/>
              </a:rPr>
              <a:t>"Iterating Hashmap..."</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1" i="0" dirty="0">
                <a:solidFill>
                  <a:srgbClr val="006699"/>
                </a:solidFill>
                <a:effectLst/>
                <a:latin typeface="inter-regular"/>
              </a:rPr>
              <a:t>for</a:t>
            </a:r>
            <a:r>
              <a:rPr lang="en-US" sz="1600" b="0" i="0" dirty="0">
                <a:solidFill>
                  <a:srgbClr val="000000"/>
                </a:solidFill>
                <a:effectLst/>
                <a:latin typeface="inter-regular"/>
              </a:rPr>
              <a:t>(Map. Entry m : map.entrySet()){    </a:t>
            </a:r>
          </a:p>
          <a:p>
            <a:pPr algn="just">
              <a:buFont typeface="+mj-lt"/>
              <a:buAutoNum type="arabicPeriod"/>
            </a:pPr>
            <a:r>
              <a:rPr lang="en-US" sz="1600" b="0" i="0" dirty="0">
                <a:solidFill>
                  <a:srgbClr val="000000"/>
                </a:solidFill>
                <a:effectLst/>
                <a:latin typeface="inter-regular"/>
              </a:rPr>
              <a:t>    System.out.println(m.getKey()+</a:t>
            </a:r>
            <a:r>
              <a:rPr lang="en-US" sz="1600" b="0" i="0" dirty="0">
                <a:solidFill>
                  <a:srgbClr val="0000FF"/>
                </a:solidFill>
                <a:effectLst/>
                <a:latin typeface="inter-regular"/>
              </a:rPr>
              <a:t>" "</a:t>
            </a:r>
            <a:r>
              <a:rPr lang="en-US" sz="1600" b="0" i="0" dirty="0">
                <a:solidFill>
                  <a:srgbClr val="000000"/>
                </a:solidFill>
                <a:effectLst/>
                <a:latin typeface="inter-regular"/>
              </a:rPr>
              <a:t>+m.getValue());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endParaRPr lang="en-US" sz="1600" dirty="0"/>
          </a:p>
        </p:txBody>
      </p:sp>
    </p:spTree>
    <p:extLst>
      <p:ext uri="{BB962C8B-B14F-4D97-AF65-F5344CB8AC3E}">
        <p14:creationId xmlns:p14="http://schemas.microsoft.com/office/powerpoint/2010/main" val="3332972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DF23-71AC-E8CF-A2ED-79FF6F63E1E1}"/>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3E5C8C-174D-452C-59FB-ACB8BC5C7D76}"/>
              </a:ext>
            </a:extLst>
          </p:cNvPr>
          <p:cNvSpPr>
            <a:spLocks noGrp="1"/>
          </p:cNvSpPr>
          <p:nvPr>
            <p:ph idx="1"/>
          </p:nvPr>
        </p:nvSpPr>
        <p:spPr/>
        <p:txBody>
          <a:bodyPr/>
          <a:lstStyle/>
          <a:p>
            <a:r>
              <a:rPr lang="en-US" dirty="0"/>
              <a:t>Iterating Hashmap….</a:t>
            </a:r>
          </a:p>
          <a:p>
            <a:r>
              <a:rPr lang="en-US" dirty="0"/>
              <a:t>1.Grapes</a:t>
            </a:r>
          </a:p>
          <a:p>
            <a:r>
              <a:rPr lang="en-US" dirty="0"/>
              <a:t>2.Apple</a:t>
            </a:r>
          </a:p>
          <a:p>
            <a:r>
              <a:rPr lang="en-US" dirty="0"/>
              <a:t>3.Banana</a:t>
            </a:r>
          </a:p>
        </p:txBody>
      </p:sp>
    </p:spTree>
    <p:extLst>
      <p:ext uri="{BB962C8B-B14F-4D97-AF65-F5344CB8AC3E}">
        <p14:creationId xmlns:p14="http://schemas.microsoft.com/office/powerpoint/2010/main" val="1138253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AE3D-4C8E-0F9C-B22C-CBB815499D6A}"/>
              </a:ext>
            </a:extLst>
          </p:cNvPr>
          <p:cNvSpPr>
            <a:spLocks noGrp="1"/>
          </p:cNvSpPr>
          <p:nvPr>
            <p:ph type="title"/>
          </p:nvPr>
        </p:nvSpPr>
        <p:spPr>
          <a:xfrm>
            <a:off x="617308" y="231911"/>
            <a:ext cx="8603685" cy="1106559"/>
          </a:xfrm>
        </p:spPr>
        <p:txBody>
          <a:bodyPr>
            <a:normAutofit fontScale="90000"/>
          </a:bodyPr>
          <a:lstStyle/>
          <a:p>
            <a:r>
              <a:rPr lang="en-US" dirty="0"/>
              <a:t>DIFFERENCE BETWEEN SET,MAP AND LIST INTERFACE</a:t>
            </a:r>
          </a:p>
        </p:txBody>
      </p:sp>
      <p:graphicFrame>
        <p:nvGraphicFramePr>
          <p:cNvPr id="4" name="Content Placeholder 3">
            <a:extLst>
              <a:ext uri="{FF2B5EF4-FFF2-40B4-BE49-F238E27FC236}">
                <a16:creationId xmlns:a16="http://schemas.microsoft.com/office/drawing/2014/main" id="{CB6328DC-F9CD-0351-BAC4-7C31D4698B95}"/>
              </a:ext>
            </a:extLst>
          </p:cNvPr>
          <p:cNvGraphicFramePr>
            <a:graphicFrameLocks noGrp="1"/>
          </p:cNvGraphicFramePr>
          <p:nvPr>
            <p:ph idx="1"/>
            <p:extLst>
              <p:ext uri="{D42A27DB-BD31-4B8C-83A1-F6EECF244321}">
                <p14:modId xmlns:p14="http://schemas.microsoft.com/office/powerpoint/2010/main" val="1492530069"/>
              </p:ext>
            </p:extLst>
          </p:nvPr>
        </p:nvGraphicFramePr>
        <p:xfrm>
          <a:off x="617309" y="1338470"/>
          <a:ext cx="7909944" cy="5287619"/>
        </p:xfrm>
        <a:graphic>
          <a:graphicData uri="http://schemas.openxmlformats.org/drawingml/2006/table">
            <a:tbl>
              <a:tblPr/>
              <a:tblGrid>
                <a:gridCol w="2636648">
                  <a:extLst>
                    <a:ext uri="{9D8B030D-6E8A-4147-A177-3AD203B41FA5}">
                      <a16:colId xmlns:a16="http://schemas.microsoft.com/office/drawing/2014/main" val="348655081"/>
                    </a:ext>
                  </a:extLst>
                </a:gridCol>
                <a:gridCol w="2636648">
                  <a:extLst>
                    <a:ext uri="{9D8B030D-6E8A-4147-A177-3AD203B41FA5}">
                      <a16:colId xmlns:a16="http://schemas.microsoft.com/office/drawing/2014/main" val="1017029447"/>
                    </a:ext>
                  </a:extLst>
                </a:gridCol>
                <a:gridCol w="2636648">
                  <a:extLst>
                    <a:ext uri="{9D8B030D-6E8A-4147-A177-3AD203B41FA5}">
                      <a16:colId xmlns:a16="http://schemas.microsoft.com/office/drawing/2014/main" val="769542898"/>
                    </a:ext>
                  </a:extLst>
                </a:gridCol>
              </a:tblGrid>
              <a:tr h="379287">
                <a:tc>
                  <a:txBody>
                    <a:bodyPr/>
                    <a:lstStyle/>
                    <a:p>
                      <a:pPr algn="ctr" fontAlgn="base"/>
                      <a:r>
                        <a:rPr lang="en-US" sz="1000" b="0" u="sng">
                          <a:effectLst/>
                          <a:hlinkClick r:id="rId2"/>
                        </a:rPr>
                        <a:t>List</a:t>
                      </a:r>
                      <a:endParaRPr lang="en-US" sz="1000" b="0">
                        <a:effectLst/>
                      </a:endParaRPr>
                    </a:p>
                  </a:txBody>
                  <a:tcPr marL="64864" marR="64864" marT="64864" marB="64864" anchor="ctr">
                    <a:lnL>
                      <a:noFill/>
                    </a:lnL>
                    <a:lnR>
                      <a:noFill/>
                    </a:lnR>
                    <a:lnT>
                      <a:noFill/>
                    </a:lnT>
                    <a:lnB>
                      <a:noFill/>
                    </a:lnB>
                    <a:solidFill>
                      <a:srgbClr val="FFFFFF"/>
                    </a:solidFill>
                  </a:tcPr>
                </a:tc>
                <a:tc>
                  <a:txBody>
                    <a:bodyPr/>
                    <a:lstStyle/>
                    <a:p>
                      <a:pPr algn="ctr" fontAlgn="base"/>
                      <a:r>
                        <a:rPr lang="en-US" sz="1000" b="0" u="sng">
                          <a:effectLst/>
                          <a:hlinkClick r:id="rId3"/>
                        </a:rPr>
                        <a:t>Set</a:t>
                      </a:r>
                      <a:endParaRPr lang="en-US" sz="1000" b="0">
                        <a:effectLst/>
                      </a:endParaRPr>
                    </a:p>
                  </a:txBody>
                  <a:tcPr marL="64864" marR="64864" marT="64864" marB="64864" anchor="ctr">
                    <a:lnL>
                      <a:noFill/>
                    </a:lnL>
                    <a:lnR>
                      <a:noFill/>
                    </a:lnR>
                    <a:lnT>
                      <a:noFill/>
                    </a:lnT>
                    <a:lnB>
                      <a:noFill/>
                    </a:lnB>
                    <a:solidFill>
                      <a:srgbClr val="FFFFFF"/>
                    </a:solidFill>
                  </a:tcPr>
                </a:tc>
                <a:tc>
                  <a:txBody>
                    <a:bodyPr/>
                    <a:lstStyle/>
                    <a:p>
                      <a:pPr algn="ctr" fontAlgn="base"/>
                      <a:r>
                        <a:rPr lang="en-US" sz="1000" b="0" u="sng">
                          <a:effectLst/>
                          <a:hlinkClick r:id="rId4"/>
                        </a:rPr>
                        <a:t>Map</a:t>
                      </a:r>
                      <a:endParaRPr lang="en-US" sz="1000" b="0">
                        <a:effectLst/>
                      </a:endParaRPr>
                    </a:p>
                  </a:txBody>
                  <a:tcPr marL="64864" marR="64864" marT="64864" marB="64864" anchor="ctr">
                    <a:lnL>
                      <a:noFill/>
                    </a:lnL>
                    <a:lnR>
                      <a:noFill/>
                    </a:lnR>
                    <a:lnT>
                      <a:noFill/>
                    </a:lnT>
                    <a:lnB>
                      <a:noFill/>
                    </a:lnB>
                    <a:solidFill>
                      <a:srgbClr val="FFFFFF"/>
                    </a:solidFill>
                  </a:tcPr>
                </a:tc>
                <a:extLst>
                  <a:ext uri="{0D108BD9-81ED-4DB2-BD59-A6C34878D82A}">
                    <a16:rowId xmlns:a16="http://schemas.microsoft.com/office/drawing/2014/main" val="171288687"/>
                  </a:ext>
                </a:extLst>
              </a:tr>
              <a:tr h="592967">
                <a:tc>
                  <a:txBody>
                    <a:bodyPr/>
                    <a:lstStyle/>
                    <a:p>
                      <a:pPr algn="just" fontAlgn="base"/>
                      <a:r>
                        <a:rPr lang="en-US" sz="1200" b="0" dirty="0">
                          <a:effectLst/>
                        </a:rPr>
                        <a:t>The list interface allows duplicate elements</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dirty="0">
                          <a:effectLst/>
                        </a:rPr>
                        <a:t>Set does not allow duplicate elements.</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The map does not allow duplicate elements</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4252489895"/>
                  </a:ext>
                </a:extLst>
              </a:tr>
              <a:tr h="612952">
                <a:tc>
                  <a:txBody>
                    <a:bodyPr/>
                    <a:lstStyle/>
                    <a:p>
                      <a:pPr algn="just" fontAlgn="base"/>
                      <a:r>
                        <a:rPr lang="en-US" sz="1200" b="0" dirty="0">
                          <a:effectLst/>
                        </a:rPr>
                        <a:t>The list maintains insertion order.</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Set do not maintain any insertion order. </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The map also does not maintain any insertion order. </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1605869459"/>
                  </a:ext>
                </a:extLst>
              </a:tr>
              <a:tr h="612952">
                <a:tc>
                  <a:txBody>
                    <a:bodyPr/>
                    <a:lstStyle/>
                    <a:p>
                      <a:pPr algn="just" fontAlgn="base"/>
                      <a:r>
                        <a:rPr lang="en-US" sz="1200" b="0" dirty="0">
                          <a:effectLst/>
                        </a:rPr>
                        <a:t>We can add any number of null values.</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But in set almost only one null value.</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The map allows a single null key at most and any number of null values.</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553901061"/>
                  </a:ext>
                </a:extLst>
              </a:tr>
              <a:tr h="941771">
                <a:tc>
                  <a:txBody>
                    <a:bodyPr/>
                    <a:lstStyle/>
                    <a:p>
                      <a:pPr algn="just" fontAlgn="base"/>
                      <a:r>
                        <a:rPr lang="en-US" sz="1200" b="0" dirty="0">
                          <a:effectLst/>
                        </a:rPr>
                        <a:t>List implementation classes are </a:t>
                      </a:r>
                      <a:r>
                        <a:rPr lang="en-US" sz="1200" b="0" u="sng" dirty="0">
                          <a:effectLst/>
                          <a:hlinkClick r:id="rId5"/>
                        </a:rPr>
                        <a:t>Array List</a:t>
                      </a:r>
                      <a:r>
                        <a:rPr lang="en-US" sz="1200" b="0" dirty="0">
                          <a:effectLst/>
                        </a:rPr>
                        <a:t>, </a:t>
                      </a:r>
                      <a:r>
                        <a:rPr lang="en-US" sz="1200" b="0" u="sng" dirty="0">
                          <a:effectLst/>
                          <a:hlinkClick r:id="rId6"/>
                        </a:rPr>
                        <a:t>LinkedList</a:t>
                      </a:r>
                      <a:r>
                        <a:rPr lang="en-US" sz="1200" b="0" dirty="0">
                          <a:effectLst/>
                        </a:rPr>
                        <a:t>.</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dirty="0">
                          <a:effectLst/>
                        </a:rPr>
                        <a:t>Set implementation classes are </a:t>
                      </a:r>
                      <a:r>
                        <a:rPr lang="en-US" sz="1200" b="0" u="sng" dirty="0">
                          <a:effectLst/>
                          <a:hlinkClick r:id="rId7"/>
                        </a:rPr>
                        <a:t>HashSet</a:t>
                      </a:r>
                      <a:r>
                        <a:rPr lang="en-US" sz="1200" b="0" dirty="0">
                          <a:effectLst/>
                        </a:rPr>
                        <a:t>, </a:t>
                      </a:r>
                      <a:r>
                        <a:rPr lang="en-US" sz="1200" b="0" u="sng" dirty="0">
                          <a:effectLst/>
                          <a:hlinkClick r:id="rId8"/>
                        </a:rPr>
                        <a:t>LinkedHashSet</a:t>
                      </a:r>
                      <a:r>
                        <a:rPr lang="en-US" sz="1200" b="0" dirty="0">
                          <a:effectLst/>
                        </a:rPr>
                        <a:t>, and </a:t>
                      </a:r>
                      <a:r>
                        <a:rPr lang="en-US" sz="1200" b="0" u="sng" dirty="0">
                          <a:effectLst/>
                          <a:hlinkClick r:id="rId9"/>
                        </a:rPr>
                        <a:t>TreeSet</a:t>
                      </a:r>
                      <a:r>
                        <a:rPr lang="en-US" sz="1200" b="0" dirty="0">
                          <a:effectLst/>
                        </a:rPr>
                        <a:t>. </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Map implementation classes are </a:t>
                      </a:r>
                      <a:r>
                        <a:rPr lang="en-US" sz="1200" b="0" u="sng">
                          <a:effectLst/>
                          <a:hlinkClick r:id="rId10"/>
                        </a:rPr>
                        <a:t>HashMap</a:t>
                      </a:r>
                      <a:r>
                        <a:rPr lang="en-US" sz="1200" b="0">
                          <a:effectLst/>
                        </a:rPr>
                        <a:t>, </a:t>
                      </a:r>
                      <a:r>
                        <a:rPr lang="en-US" sz="1200" b="0" u="sng">
                          <a:effectLst/>
                          <a:hlinkClick r:id="rId11"/>
                        </a:rPr>
                        <a:t>HashTable</a:t>
                      </a:r>
                      <a:r>
                        <a:rPr lang="en-US" sz="1200" b="0">
                          <a:effectLst/>
                        </a:rPr>
                        <a:t>, </a:t>
                      </a:r>
                      <a:r>
                        <a:rPr lang="en-US" sz="1200" b="0" u="sng">
                          <a:effectLst/>
                          <a:hlinkClick r:id="rId12"/>
                        </a:rPr>
                        <a:t>TreeMap</a:t>
                      </a:r>
                      <a:r>
                        <a:rPr lang="en-US" sz="1200" b="0">
                          <a:effectLst/>
                        </a:rPr>
                        <a:t>, </a:t>
                      </a:r>
                      <a:r>
                        <a:rPr lang="en-US" sz="1200" b="0" u="sng">
                          <a:effectLst/>
                          <a:hlinkClick r:id="rId13"/>
                        </a:rPr>
                        <a:t>ConcurrentHashMap</a:t>
                      </a:r>
                      <a:r>
                        <a:rPr lang="en-US" sz="1200" b="0">
                          <a:effectLst/>
                        </a:rPr>
                        <a:t>, and </a:t>
                      </a:r>
                      <a:r>
                        <a:rPr lang="en-US" sz="1200" b="0" u="sng">
                          <a:effectLst/>
                          <a:hlinkClick r:id="rId14"/>
                        </a:rPr>
                        <a:t>LinkedHashMap</a:t>
                      </a:r>
                      <a:r>
                        <a:rPr lang="en-US" sz="1200" b="0">
                          <a:effectLst/>
                        </a:rPr>
                        <a:t>.</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3075438886"/>
                  </a:ext>
                </a:extLst>
              </a:tr>
              <a:tr h="767369">
                <a:tc>
                  <a:txBody>
                    <a:bodyPr/>
                    <a:lstStyle/>
                    <a:p>
                      <a:pPr algn="just" fontAlgn="base"/>
                      <a:r>
                        <a:rPr lang="en-US" sz="1200" b="0">
                          <a:effectLst/>
                        </a:rPr>
                        <a:t>The list provides get() method to get the element at a specified index.</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Set does not provide get method to get the elements at a specified index</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dirty="0">
                          <a:effectLst/>
                        </a:rPr>
                        <a:t>The map does not  provide get method to get the elements at a specified index</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2946729308"/>
                  </a:ext>
                </a:extLst>
              </a:tr>
              <a:tr h="767369">
                <a:tc>
                  <a:txBody>
                    <a:bodyPr/>
                    <a:lstStyle/>
                    <a:p>
                      <a:pPr algn="just" fontAlgn="base"/>
                      <a:r>
                        <a:rPr lang="en-US" sz="1200" b="0">
                          <a:effectLst/>
                        </a:rPr>
                        <a:t>If you need to access the elements frequently by using the index then we can use the list</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If you want to create a collection of unique elements then we can use set</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dirty="0">
                          <a:effectLst/>
                        </a:rPr>
                        <a:t>If you want to store the data in the form of key/value pair then we can use the map.</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125745295"/>
                  </a:ext>
                </a:extLst>
              </a:tr>
              <a:tr h="612952">
                <a:tc>
                  <a:txBody>
                    <a:bodyPr/>
                    <a:lstStyle/>
                    <a:p>
                      <a:pPr algn="just" fontAlgn="base"/>
                      <a:r>
                        <a:rPr lang="en-US" sz="1200" b="0">
                          <a:effectLst/>
                        </a:rPr>
                        <a:t>To traverse the list elements by using Listlterator.</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a:effectLst/>
                        </a:rPr>
                        <a:t>Iterator can be used traverse the set elements</a:t>
                      </a:r>
                    </a:p>
                  </a:txBody>
                  <a:tcPr marL="64864" marR="64864" marT="90809" marB="90809" anchor="ctr">
                    <a:lnL>
                      <a:noFill/>
                    </a:lnL>
                    <a:lnR>
                      <a:noFill/>
                    </a:lnR>
                    <a:lnT>
                      <a:noFill/>
                    </a:lnT>
                    <a:lnB>
                      <a:noFill/>
                    </a:lnB>
                    <a:solidFill>
                      <a:srgbClr val="FFFFFF"/>
                    </a:solidFill>
                  </a:tcPr>
                </a:tc>
                <a:tc>
                  <a:txBody>
                    <a:bodyPr/>
                    <a:lstStyle/>
                    <a:p>
                      <a:pPr algn="just" fontAlgn="base"/>
                      <a:r>
                        <a:rPr lang="en-US" sz="1200" b="0" dirty="0">
                          <a:effectLst/>
                        </a:rPr>
                        <a:t>Through keyset, value, and entry set.</a:t>
                      </a:r>
                    </a:p>
                  </a:txBody>
                  <a:tcPr marL="64864" marR="64864" marT="90809" marB="90809" anchor="ctr">
                    <a:lnL>
                      <a:noFill/>
                    </a:lnL>
                    <a:lnR>
                      <a:noFill/>
                    </a:lnR>
                    <a:lnT>
                      <a:noFill/>
                    </a:lnT>
                    <a:lnB>
                      <a:noFill/>
                    </a:lnB>
                    <a:solidFill>
                      <a:srgbClr val="FFFFFF"/>
                    </a:solidFill>
                  </a:tcPr>
                </a:tc>
                <a:extLst>
                  <a:ext uri="{0D108BD9-81ED-4DB2-BD59-A6C34878D82A}">
                    <a16:rowId xmlns:a16="http://schemas.microsoft.com/office/drawing/2014/main" val="1293946990"/>
                  </a:ext>
                </a:extLst>
              </a:tr>
            </a:tbl>
          </a:graphicData>
        </a:graphic>
      </p:graphicFrame>
    </p:spTree>
    <p:extLst>
      <p:ext uri="{BB962C8B-B14F-4D97-AF65-F5344CB8AC3E}">
        <p14:creationId xmlns:p14="http://schemas.microsoft.com/office/powerpoint/2010/main" val="387850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5AB2-2DD3-9078-AC4E-70958A9F1964}"/>
              </a:ext>
            </a:extLst>
          </p:cNvPr>
          <p:cNvSpPr>
            <a:spLocks noGrp="1"/>
          </p:cNvSpPr>
          <p:nvPr>
            <p:ph type="title"/>
          </p:nvPr>
        </p:nvSpPr>
        <p:spPr/>
        <p:txBody>
          <a:bodyPr/>
          <a:lstStyle/>
          <a:p>
            <a:r>
              <a:rPr lang="en-US" dirty="0"/>
              <a:t>SELF STUDY TOPICS</a:t>
            </a:r>
          </a:p>
        </p:txBody>
      </p:sp>
      <p:sp>
        <p:nvSpPr>
          <p:cNvPr id="3" name="Content Placeholder 2">
            <a:extLst>
              <a:ext uri="{FF2B5EF4-FFF2-40B4-BE49-F238E27FC236}">
                <a16:creationId xmlns:a16="http://schemas.microsoft.com/office/drawing/2014/main" id="{DC3633A6-6106-A433-4F4E-6ACD46BAB969}"/>
              </a:ext>
            </a:extLst>
          </p:cNvPr>
          <p:cNvSpPr>
            <a:spLocks noGrp="1"/>
          </p:cNvSpPr>
          <p:nvPr>
            <p:ph idx="1"/>
          </p:nvPr>
        </p:nvSpPr>
        <p:spPr/>
        <p:txBody>
          <a:bodyPr/>
          <a:lstStyle/>
          <a:p>
            <a:r>
              <a:rPr lang="en-US" dirty="0"/>
              <a:t>Sort method for objects of user defined class.</a:t>
            </a:r>
          </a:p>
          <a:p>
            <a:r>
              <a:rPr lang="en-US" dirty="0"/>
              <a:t>How to implement equal and comparable and comparator interface.</a:t>
            </a:r>
          </a:p>
          <a:p>
            <a:r>
              <a:rPr lang="en-US" dirty="0" err="1"/>
              <a:t>TreeMap</a:t>
            </a:r>
            <a:r>
              <a:rPr lang="en-US" dirty="0"/>
              <a:t> ,TreeSet working for custom objects. </a:t>
            </a:r>
          </a:p>
          <a:p>
            <a:endParaRPr lang="en-US" dirty="0"/>
          </a:p>
        </p:txBody>
      </p:sp>
    </p:spTree>
    <p:extLst>
      <p:ext uri="{BB962C8B-B14F-4D97-AF65-F5344CB8AC3E}">
        <p14:creationId xmlns:p14="http://schemas.microsoft.com/office/powerpoint/2010/main" val="1036531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1921-1636-C5CA-EE35-EDD1242D9EE9}"/>
              </a:ext>
            </a:extLst>
          </p:cNvPr>
          <p:cNvSpPr>
            <a:spLocks noGrp="1"/>
          </p:cNvSpPr>
          <p:nvPr>
            <p:ph type="title"/>
          </p:nvPr>
        </p:nvSpPr>
        <p:spPr/>
        <p:txBody>
          <a:bodyPr/>
          <a:lstStyle/>
          <a:p>
            <a:r>
              <a:rPr lang="en-US" dirty="0"/>
              <a:t>PROGRAMMING QUESTIONS</a:t>
            </a:r>
          </a:p>
        </p:txBody>
      </p:sp>
      <p:sp>
        <p:nvSpPr>
          <p:cNvPr id="3" name="Content Placeholder 2">
            <a:extLst>
              <a:ext uri="{FF2B5EF4-FFF2-40B4-BE49-F238E27FC236}">
                <a16:creationId xmlns:a16="http://schemas.microsoft.com/office/drawing/2014/main" id="{E574DF6E-8CD3-101E-4024-22F91B011F0C}"/>
              </a:ext>
            </a:extLst>
          </p:cNvPr>
          <p:cNvSpPr>
            <a:spLocks noGrp="1"/>
          </p:cNvSpPr>
          <p:nvPr>
            <p:ph idx="1"/>
          </p:nvPr>
        </p:nvSpPr>
        <p:spPr/>
        <p:txBody>
          <a:bodyPr/>
          <a:lstStyle/>
          <a:p>
            <a:endParaRPr lang="en-US" dirty="0"/>
          </a:p>
          <a:p>
            <a:r>
              <a:rPr lang="en-US" dirty="0"/>
              <a:t>Everything around duplicates and finding unique.</a:t>
            </a:r>
          </a:p>
        </p:txBody>
      </p:sp>
    </p:spTree>
    <p:extLst>
      <p:ext uri="{BB962C8B-B14F-4D97-AF65-F5344CB8AC3E}">
        <p14:creationId xmlns:p14="http://schemas.microsoft.com/office/powerpoint/2010/main" val="313347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D514-3E15-3BC6-20FC-052A81C9406B}"/>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C4AF7772-610E-5F77-DD01-42074B37294B}"/>
              </a:ext>
            </a:extLst>
          </p:cNvPr>
          <p:cNvSpPr>
            <a:spLocks noGrp="1"/>
          </p:cNvSpPr>
          <p:nvPr>
            <p:ph idx="1"/>
          </p:nvPr>
        </p:nvSpPr>
        <p:spPr>
          <a:xfrm>
            <a:off x="238538" y="2067339"/>
            <a:ext cx="8918713" cy="3974023"/>
          </a:xfrm>
        </p:spPr>
        <p:txBody>
          <a:bodyPr/>
          <a:lstStyle/>
          <a:p>
            <a:pPr algn="just">
              <a:buFont typeface="+mj-lt"/>
              <a:buAutoNum type="arabicPeriod"/>
            </a:pPr>
            <a:r>
              <a:rPr lang="en-US" b="0" i="0" dirty="0">
                <a:solidFill>
                  <a:srgbClr val="000000"/>
                </a:solidFill>
                <a:effectLst/>
                <a:latin typeface="inter-regular"/>
              </a:rPr>
              <a:t>By storing all the elements to the HashMap's key.</a:t>
            </a:r>
          </a:p>
          <a:p>
            <a:pPr algn="just">
              <a:buFont typeface="+mj-lt"/>
              <a:buAutoNum type="arabicPeriod"/>
            </a:pPr>
            <a:r>
              <a:rPr lang="en-US" b="0" i="0" dirty="0">
                <a:solidFill>
                  <a:srgbClr val="000000"/>
                </a:solidFill>
                <a:effectLst/>
                <a:latin typeface="inter-regular"/>
              </a:rPr>
              <a:t>By using nested loop.</a:t>
            </a:r>
          </a:p>
          <a:p>
            <a:pPr algn="just">
              <a:buFont typeface="+mj-lt"/>
              <a:buAutoNum type="arabicPeriod"/>
            </a:pPr>
            <a:r>
              <a:rPr lang="en-US" b="0" i="0" dirty="0">
                <a:solidFill>
                  <a:srgbClr val="000000"/>
                </a:solidFill>
                <a:effectLst/>
                <a:latin typeface="inter-regular"/>
              </a:rPr>
              <a:t>By using sorting.</a:t>
            </a:r>
          </a:p>
          <a:p>
            <a:pPr algn="just">
              <a:buFont typeface="+mj-lt"/>
              <a:buAutoNum type="arabicPeriod"/>
            </a:pPr>
            <a:r>
              <a:rPr lang="en-US" b="0" i="0" dirty="0">
                <a:solidFill>
                  <a:srgbClr val="000000"/>
                </a:solidFill>
                <a:effectLst/>
                <a:latin typeface="inter-regular"/>
              </a:rPr>
              <a:t>By using hashing.</a:t>
            </a:r>
          </a:p>
          <a:p>
            <a:endParaRPr lang="en-US" dirty="0"/>
          </a:p>
        </p:txBody>
      </p:sp>
      <p:pic>
        <p:nvPicPr>
          <p:cNvPr id="9218" name="Picture 2" descr="Find unique elements in array Java">
            <a:extLst>
              <a:ext uri="{FF2B5EF4-FFF2-40B4-BE49-F238E27FC236}">
                <a16:creationId xmlns:a16="http://schemas.microsoft.com/office/drawing/2014/main" id="{E0C95957-0951-096C-08AA-E38EDC58B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750" y="3038864"/>
            <a:ext cx="6109252" cy="267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9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D912-8F4F-4010-3A7E-1F95C4275192}"/>
              </a:ext>
            </a:extLst>
          </p:cNvPr>
          <p:cNvSpPr>
            <a:spLocks noGrp="1"/>
          </p:cNvSpPr>
          <p:nvPr>
            <p:ph type="title"/>
          </p:nvPr>
        </p:nvSpPr>
        <p:spPr>
          <a:xfrm>
            <a:off x="677334" y="609599"/>
            <a:ext cx="8596668" cy="1444487"/>
          </a:xfrm>
        </p:spPr>
        <p:txBody>
          <a:bodyPr/>
          <a:lstStyle/>
          <a:p>
            <a:r>
              <a:rPr lang="en-US" dirty="0"/>
              <a:t>NEED OF COLLECTION FRAMEWORK</a:t>
            </a:r>
          </a:p>
        </p:txBody>
      </p:sp>
      <p:sp>
        <p:nvSpPr>
          <p:cNvPr id="3" name="Content Placeholder 2">
            <a:extLst>
              <a:ext uri="{FF2B5EF4-FFF2-40B4-BE49-F238E27FC236}">
                <a16:creationId xmlns:a16="http://schemas.microsoft.com/office/drawing/2014/main" id="{126FEEF1-DD19-A236-3FE8-2A1A1B19339B}"/>
              </a:ext>
            </a:extLst>
          </p:cNvPr>
          <p:cNvSpPr>
            <a:spLocks noGrp="1"/>
          </p:cNvSpPr>
          <p:nvPr>
            <p:ph idx="1"/>
          </p:nvPr>
        </p:nvSpPr>
        <p:spPr/>
        <p:txBody>
          <a:bodyPr/>
          <a:lstStyle/>
          <a:p>
            <a:pPr fontAlgn="base"/>
            <a:r>
              <a:rPr lang="en-US" i="0" dirty="0">
                <a:solidFill>
                  <a:srgbClr val="000000"/>
                </a:solidFill>
                <a:effectLst/>
              </a:rPr>
              <a:t>Reduced programming efforts.</a:t>
            </a:r>
          </a:p>
          <a:p>
            <a:pPr fontAlgn="base"/>
            <a:r>
              <a:rPr lang="en-US" i="0" dirty="0">
                <a:solidFill>
                  <a:srgbClr val="000000"/>
                </a:solidFill>
                <a:effectLst/>
              </a:rPr>
              <a:t>Consistent methods and API.</a:t>
            </a:r>
          </a:p>
          <a:p>
            <a:pPr fontAlgn="base"/>
            <a:r>
              <a:rPr lang="en-US" i="0" dirty="0">
                <a:solidFill>
                  <a:srgbClr val="000000"/>
                </a:solidFill>
                <a:effectLst/>
              </a:rPr>
              <a:t>Increase speed and accuracy.</a:t>
            </a:r>
          </a:p>
          <a:p>
            <a:pPr fontAlgn="base"/>
            <a:r>
              <a:rPr lang="en-US" i="0" dirty="0">
                <a:solidFill>
                  <a:srgbClr val="000000"/>
                </a:solidFill>
                <a:effectLst/>
              </a:rPr>
              <a:t>Facilitates software reuse.</a:t>
            </a:r>
          </a:p>
          <a:p>
            <a:pPr fontAlgn="base"/>
            <a:r>
              <a:rPr lang="en-US" i="0" dirty="0">
                <a:solidFill>
                  <a:srgbClr val="000000"/>
                </a:solidFill>
                <a:effectLst/>
              </a:rPr>
              <a:t>Interoperability (ability to exchange and use information)among unrelated APIs.</a:t>
            </a:r>
          </a:p>
          <a:p>
            <a:pPr fontAlgn="base"/>
            <a:r>
              <a:rPr lang="en-US" i="0" dirty="0">
                <a:solidFill>
                  <a:srgbClr val="000000"/>
                </a:solidFill>
                <a:effectLst/>
              </a:rPr>
              <a:t>Fewer efforts to design new APIs.</a:t>
            </a:r>
          </a:p>
          <a:p>
            <a:endParaRPr lang="en-US" dirty="0"/>
          </a:p>
        </p:txBody>
      </p:sp>
    </p:spTree>
    <p:extLst>
      <p:ext uri="{BB962C8B-B14F-4D97-AF65-F5344CB8AC3E}">
        <p14:creationId xmlns:p14="http://schemas.microsoft.com/office/powerpoint/2010/main" val="1844147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D1C0-EEEA-95F1-A7A4-F5BA7CFB0676}"/>
              </a:ext>
            </a:extLst>
          </p:cNvPr>
          <p:cNvSpPr>
            <a:spLocks noGrp="1"/>
          </p:cNvSpPr>
          <p:nvPr>
            <p:ph type="title"/>
          </p:nvPr>
        </p:nvSpPr>
        <p:spPr/>
        <p:txBody>
          <a:bodyPr/>
          <a:lstStyle/>
          <a:p>
            <a:r>
              <a:rPr lang="en-US" dirty="0"/>
              <a:t>QUESTION-2</a:t>
            </a:r>
          </a:p>
        </p:txBody>
      </p:sp>
      <p:sp>
        <p:nvSpPr>
          <p:cNvPr id="3" name="Content Placeholder 2">
            <a:extLst>
              <a:ext uri="{FF2B5EF4-FFF2-40B4-BE49-F238E27FC236}">
                <a16:creationId xmlns:a16="http://schemas.microsoft.com/office/drawing/2014/main" id="{E93E1CE7-BE4B-3B23-BECC-07C3A296D48F}"/>
              </a:ext>
            </a:extLst>
          </p:cNvPr>
          <p:cNvSpPr>
            <a:spLocks noGrp="1"/>
          </p:cNvSpPr>
          <p:nvPr>
            <p:ph idx="1"/>
          </p:nvPr>
        </p:nvSpPr>
        <p:spPr/>
        <p:txBody>
          <a:bodyPr/>
          <a:lstStyle/>
          <a:p>
            <a:endParaRPr lang="en-US" dirty="0"/>
          </a:p>
          <a:p>
            <a:r>
              <a:rPr lang="en-US" dirty="0"/>
              <a:t>Everything around dynamically generated values that are to be stored.</a:t>
            </a:r>
          </a:p>
        </p:txBody>
      </p:sp>
    </p:spTree>
    <p:extLst>
      <p:ext uri="{BB962C8B-B14F-4D97-AF65-F5344CB8AC3E}">
        <p14:creationId xmlns:p14="http://schemas.microsoft.com/office/powerpoint/2010/main" val="928177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AE59-2270-035B-0531-361F8B777917}"/>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2AC326BE-53B9-C0A0-8F78-FE6E2E9F946F}"/>
              </a:ext>
            </a:extLst>
          </p:cNvPr>
          <p:cNvSpPr>
            <a:spLocks noGrp="1"/>
          </p:cNvSpPr>
          <p:nvPr>
            <p:ph idx="1"/>
          </p:nvPr>
        </p:nvSpPr>
        <p:spPr/>
        <p:txBody>
          <a:bodyPr/>
          <a:lstStyle/>
          <a:p>
            <a:r>
              <a:rPr lang="en-US" dirty="0"/>
              <a:t>Use the ArrayList for these question.</a:t>
            </a:r>
          </a:p>
          <a:p>
            <a:r>
              <a:rPr lang="en-US" dirty="0"/>
              <a:t>Add the elements by using add() method.</a:t>
            </a:r>
          </a:p>
          <a:p>
            <a:r>
              <a:rPr lang="en-US" dirty="0"/>
              <a:t>Then store the value.</a:t>
            </a:r>
          </a:p>
          <a:p>
            <a:r>
              <a:rPr lang="en-US" dirty="0"/>
              <a:t>Using iterator you can print these stored value.</a:t>
            </a:r>
          </a:p>
        </p:txBody>
      </p:sp>
    </p:spTree>
    <p:extLst>
      <p:ext uri="{BB962C8B-B14F-4D97-AF65-F5344CB8AC3E}">
        <p14:creationId xmlns:p14="http://schemas.microsoft.com/office/powerpoint/2010/main" val="193421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5789-2982-20D5-DC36-74F07170D8C8}"/>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3C0DA896-96A9-396F-95A7-BD832AA72A6E}"/>
              </a:ext>
            </a:extLst>
          </p:cNvPr>
          <p:cNvSpPr>
            <a:spLocks noGrp="1"/>
          </p:cNvSpPr>
          <p:nvPr>
            <p:ph idx="1"/>
          </p:nvPr>
        </p:nvSpPr>
        <p:spPr/>
        <p:txBody>
          <a:bodyPr/>
          <a:lstStyle/>
          <a:p>
            <a:r>
              <a:rPr lang="en-US" dirty="0"/>
              <a:t>Everything around storing values where data length isn’t available front.</a:t>
            </a:r>
          </a:p>
          <a:p>
            <a:endParaRPr lang="en-US" dirty="0"/>
          </a:p>
          <a:p>
            <a:r>
              <a:rPr lang="en-US" dirty="0"/>
              <a:t>Practice questions like these </a:t>
            </a:r>
            <a:r>
              <a:rPr lang="en-US"/>
              <a:t>based on </a:t>
            </a:r>
            <a:r>
              <a:rPr lang="en-US" dirty="0"/>
              <a:t>collection framework.</a:t>
            </a:r>
          </a:p>
        </p:txBody>
      </p:sp>
    </p:spTree>
    <p:extLst>
      <p:ext uri="{BB962C8B-B14F-4D97-AF65-F5344CB8AC3E}">
        <p14:creationId xmlns:p14="http://schemas.microsoft.com/office/powerpoint/2010/main" val="1648891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B8E9-2722-4D6D-869C-183EFBFBC6B5}"/>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DACA13C9-898B-301D-C26F-925D2F67514C}"/>
              </a:ext>
            </a:extLst>
          </p:cNvPr>
          <p:cNvSpPr>
            <a:spLocks noGrp="1"/>
          </p:cNvSpPr>
          <p:nvPr>
            <p:ph idx="1"/>
          </p:nvPr>
        </p:nvSpPr>
        <p:spPr/>
        <p:txBody>
          <a:bodyPr/>
          <a:lstStyle/>
          <a:p>
            <a:r>
              <a:rPr lang="en-US" b="1" i="0" dirty="0">
                <a:solidFill>
                  <a:srgbClr val="4A4A4A"/>
                </a:solidFill>
                <a:effectLst/>
              </a:rPr>
              <a:t>What do you understand by Collection Framework in Java?</a:t>
            </a:r>
            <a:endParaRPr lang="en-US" b="0" i="0" dirty="0">
              <a:solidFill>
                <a:srgbClr val="4A4A4A"/>
              </a:solidFill>
              <a:effectLst/>
            </a:endParaRPr>
          </a:p>
          <a:p>
            <a:r>
              <a:rPr lang="en-US" b="1" i="0" dirty="0">
                <a:solidFill>
                  <a:srgbClr val="4A4A4A"/>
                </a:solidFill>
                <a:effectLst/>
              </a:rPr>
              <a:t> Describe the Collection hierarchy in Java.</a:t>
            </a:r>
          </a:p>
          <a:p>
            <a:r>
              <a:rPr lang="en-US" b="1" i="0" dirty="0">
                <a:solidFill>
                  <a:srgbClr val="4A4A4A"/>
                </a:solidFill>
                <a:effectLst/>
              </a:rPr>
              <a:t>List down the primary interfaces provided by Java Collections Framework?(LIST,SET,QUEUE)</a:t>
            </a:r>
            <a:endParaRPr lang="en-US" b="0" i="0" dirty="0">
              <a:solidFill>
                <a:srgbClr val="4A4A4A"/>
              </a:solidFill>
              <a:effectLst/>
            </a:endParaRPr>
          </a:p>
          <a:p>
            <a:r>
              <a:rPr lang="en-US" b="1" i="0" dirty="0">
                <a:solidFill>
                  <a:srgbClr val="4A4A4A"/>
                </a:solidFill>
                <a:effectLst/>
              </a:rPr>
              <a:t>Why Collection doesn’t extend the Cloneable and Serializable interfaces?</a:t>
            </a:r>
            <a:endParaRPr lang="en-US" b="0" i="0" dirty="0">
              <a:solidFill>
                <a:srgbClr val="4A4A4A"/>
              </a:solidFill>
              <a:effectLst/>
            </a:endParaRPr>
          </a:p>
          <a:p>
            <a:r>
              <a:rPr lang="en-US" b="1" i="0" dirty="0">
                <a:solidFill>
                  <a:srgbClr val="4A4A4A"/>
                </a:solidFill>
                <a:effectLst/>
                <a:latin typeface="Open Sans" panose="020B0606030504020204" pitchFamily="34" charset="0"/>
              </a:rPr>
              <a:t>Why Collection doesn’t extend the Cloneable and Serializable interfaces?</a:t>
            </a:r>
            <a:endParaRPr lang="en-US" b="0" i="0" dirty="0">
              <a:solidFill>
                <a:srgbClr val="4A4A4A"/>
              </a:solidFill>
              <a:effectLst/>
              <a:latin typeface="Open Sans" panose="020B0606030504020204" pitchFamily="34" charset="0"/>
            </a:endParaRPr>
          </a:p>
          <a:p>
            <a:r>
              <a:rPr lang="en-US" b="1" i="0" dirty="0">
                <a:solidFill>
                  <a:srgbClr val="4A4A4A"/>
                </a:solidFill>
                <a:effectLst/>
                <a:latin typeface="Open Sans" panose="020B0606030504020204" pitchFamily="34" charset="0"/>
              </a:rPr>
              <a:t> How the Collection objects are sorted in Java?</a:t>
            </a:r>
          </a:p>
          <a:p>
            <a:r>
              <a:rPr lang="en-US" b="1" dirty="0">
                <a:solidFill>
                  <a:srgbClr val="4A4A4A"/>
                </a:solidFill>
                <a:latin typeface="Open Sans" panose="020B0606030504020204" pitchFamily="34" charset="0"/>
              </a:rPr>
              <a:t>Refer J10B1 and 9</a:t>
            </a:r>
            <a:r>
              <a:rPr lang="en-US" b="1" baseline="30000" dirty="0">
                <a:solidFill>
                  <a:srgbClr val="4A4A4A"/>
                </a:solidFill>
                <a:latin typeface="Open Sans" panose="020B0606030504020204" pitchFamily="34" charset="0"/>
              </a:rPr>
              <a:t>th</a:t>
            </a:r>
            <a:r>
              <a:rPr lang="en-US" b="1" dirty="0">
                <a:solidFill>
                  <a:srgbClr val="4A4A4A"/>
                </a:solidFill>
                <a:latin typeface="Open Sans" panose="020B0606030504020204" pitchFamily="34" charset="0"/>
              </a:rPr>
              <a:t> module for questions and answers.</a:t>
            </a:r>
            <a:endParaRPr lang="en-US" b="0" i="0" dirty="0">
              <a:solidFill>
                <a:srgbClr val="4A4A4A"/>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210429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AD33-3FA5-9F5A-9F08-B201E0B88F60}"/>
              </a:ext>
            </a:extLst>
          </p:cNvPr>
          <p:cNvSpPr>
            <a:spLocks noGrp="1"/>
          </p:cNvSpPr>
          <p:nvPr>
            <p:ph type="title"/>
          </p:nvPr>
        </p:nvSpPr>
        <p:spPr/>
        <p:txBody>
          <a:bodyPr/>
          <a:lstStyle/>
          <a:p>
            <a:r>
              <a:rPr lang="en-US" dirty="0"/>
              <a:t>ANSWER SLIDES</a:t>
            </a:r>
          </a:p>
        </p:txBody>
      </p:sp>
      <p:sp>
        <p:nvSpPr>
          <p:cNvPr id="3" name="Content Placeholder 2">
            <a:extLst>
              <a:ext uri="{FF2B5EF4-FFF2-40B4-BE49-F238E27FC236}">
                <a16:creationId xmlns:a16="http://schemas.microsoft.com/office/drawing/2014/main" id="{47164DD8-198B-4D93-AA21-4348DAB50E4A}"/>
              </a:ext>
            </a:extLst>
          </p:cNvPr>
          <p:cNvSpPr>
            <a:spLocks noGrp="1"/>
          </p:cNvSpPr>
          <p:nvPr>
            <p:ph idx="1"/>
          </p:nvPr>
        </p:nvSpPr>
        <p:spPr/>
        <p:txBody>
          <a:bodyPr/>
          <a:lstStyle/>
          <a:p>
            <a:r>
              <a:rPr lang="en-US" dirty="0"/>
              <a:t>REFER SLIDE</a:t>
            </a:r>
          </a:p>
          <a:p>
            <a:r>
              <a:rPr lang="en-US" dirty="0"/>
              <a:t>REFER SLIDE </a:t>
            </a:r>
          </a:p>
          <a:p>
            <a:r>
              <a:rPr lang="en-US" dirty="0"/>
              <a:t>REFER SLIDE</a:t>
            </a:r>
          </a:p>
          <a:p>
            <a:r>
              <a:rPr lang="en-US" b="0" i="0" dirty="0">
                <a:solidFill>
                  <a:srgbClr val="4A4A4A"/>
                </a:solidFill>
                <a:effectLst/>
                <a:latin typeface="Open Sans" panose="020B0606030504020204" pitchFamily="34" charset="0"/>
              </a:rPr>
              <a:t>.The Collection interface in Java specifies a group of objects called elements. The maintainability and ordering of elements is completely dependent on the concrete implementations provided by each of the Collection. Thus, there is no use of extending the Cloneable and Serializable interfaces.</a:t>
            </a:r>
            <a:endParaRPr lang="en-US" dirty="0"/>
          </a:p>
          <a:p>
            <a:endParaRPr lang="en-US" dirty="0"/>
          </a:p>
        </p:txBody>
      </p:sp>
    </p:spTree>
    <p:extLst>
      <p:ext uri="{BB962C8B-B14F-4D97-AF65-F5344CB8AC3E}">
        <p14:creationId xmlns:p14="http://schemas.microsoft.com/office/powerpoint/2010/main" val="3634543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D60A-DBC7-E660-2913-73C4B7FD1C0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0B3E5BC-CA39-B968-7F2F-687D453E36E6}"/>
              </a:ext>
            </a:extLst>
          </p:cNvPr>
          <p:cNvSpPr>
            <a:spLocks noGrp="1"/>
          </p:cNvSpPr>
          <p:nvPr>
            <p:ph idx="1"/>
          </p:nvPr>
        </p:nvSpPr>
        <p:spPr/>
        <p:txBody>
          <a:bodyPr>
            <a:noAutofit/>
          </a:bodyPr>
          <a:lstStyle/>
          <a:p>
            <a:endParaRPr lang="en-US" sz="1400" dirty="0"/>
          </a:p>
          <a:p>
            <a:pPr algn="just"/>
            <a:r>
              <a:rPr lang="en-US" sz="1400" b="0" i="0" dirty="0">
                <a:solidFill>
                  <a:srgbClr val="4A4A4A"/>
                </a:solidFill>
                <a:effectLst/>
                <a:latin typeface="Open Sans" panose="020B0606030504020204" pitchFamily="34" charset="0"/>
              </a:rPr>
              <a:t>Iterator in Java is an interface of the Collection framework present in java.util package. It is a Cursor in Java which is used to iterate a collection of objects. Below are a few other major functionalities provided by the Iterator interface:</a:t>
            </a:r>
          </a:p>
          <a:p>
            <a:pPr algn="just">
              <a:buFont typeface="Arial" panose="020B0604020202020204" pitchFamily="34" charset="0"/>
              <a:buChar char="•"/>
            </a:pPr>
            <a:r>
              <a:rPr lang="en-US" sz="1400" b="0" i="0" dirty="0">
                <a:solidFill>
                  <a:srgbClr val="4A4A4A"/>
                </a:solidFill>
                <a:effectLst/>
                <a:latin typeface="Open Sans" panose="020B0606030504020204" pitchFamily="34" charset="0"/>
              </a:rPr>
              <a:t>Traverse a collection object elements one by one</a:t>
            </a:r>
          </a:p>
          <a:p>
            <a:pPr algn="just">
              <a:buFont typeface="Arial" panose="020B0604020202020204" pitchFamily="34" charset="0"/>
              <a:buChar char="•"/>
            </a:pPr>
            <a:r>
              <a:rPr lang="en-US" sz="1400" b="0" i="0" dirty="0">
                <a:solidFill>
                  <a:srgbClr val="4A4A4A"/>
                </a:solidFill>
                <a:effectLst/>
                <a:latin typeface="Open Sans" panose="020B0606030504020204" pitchFamily="34" charset="0"/>
              </a:rPr>
              <a:t>Known as Universal Java Cursor as it is applicable for all the classes of the Collection framework</a:t>
            </a:r>
          </a:p>
          <a:p>
            <a:pPr algn="just">
              <a:buFont typeface="Arial" panose="020B0604020202020204" pitchFamily="34" charset="0"/>
              <a:buChar char="•"/>
            </a:pPr>
            <a:r>
              <a:rPr lang="en-US" sz="1400" b="0" i="0" dirty="0">
                <a:solidFill>
                  <a:srgbClr val="4A4A4A"/>
                </a:solidFill>
                <a:effectLst/>
                <a:latin typeface="Open Sans" panose="020B0606030504020204" pitchFamily="34" charset="0"/>
              </a:rPr>
              <a:t>Supports READ and REMOVE Operations.</a:t>
            </a:r>
          </a:p>
          <a:p>
            <a:pPr algn="just">
              <a:buFont typeface="Arial" panose="020B0604020202020204" pitchFamily="34" charset="0"/>
              <a:buChar char="•"/>
            </a:pPr>
            <a:r>
              <a:rPr lang="en-US" sz="1400" b="0" i="0" dirty="0">
                <a:solidFill>
                  <a:srgbClr val="4A4A4A"/>
                </a:solidFill>
                <a:effectLst/>
                <a:latin typeface="Open Sans" panose="020B0606030504020204" pitchFamily="34" charset="0"/>
              </a:rPr>
              <a:t>Iterator method names are easy to implement</a:t>
            </a:r>
            <a:endParaRPr lang="en-US" sz="1400" dirty="0"/>
          </a:p>
          <a:p>
            <a:r>
              <a:rPr lang="en-US" sz="1400" b="0" i="0" dirty="0">
                <a:solidFill>
                  <a:srgbClr val="4A4A4A"/>
                </a:solidFill>
                <a:effectLst/>
                <a:latin typeface="Open Sans" panose="020B0606030504020204" pitchFamily="34" charset="0"/>
              </a:rPr>
              <a:t>Sorting in Java Collections is implemented via </a:t>
            </a:r>
            <a:r>
              <a:rPr lang="en-US" sz="1400" b="0" i="0" u="none" strike="noStrike" dirty="0">
                <a:solidFill>
                  <a:srgbClr val="007BFF"/>
                </a:solidFill>
                <a:effectLst/>
                <a:latin typeface="Open Sans" panose="020B0606030504020204" pitchFamily="34" charset="0"/>
                <a:hlinkClick r:id="rId2"/>
              </a:rPr>
              <a:t>Comparable</a:t>
            </a:r>
            <a:r>
              <a:rPr lang="en-US" sz="1400" b="0" i="0" dirty="0">
                <a:solidFill>
                  <a:srgbClr val="4A4A4A"/>
                </a:solidFill>
                <a:effectLst/>
                <a:latin typeface="Open Sans" panose="020B0606030504020204" pitchFamily="34" charset="0"/>
              </a:rPr>
              <a:t> and </a:t>
            </a:r>
            <a:r>
              <a:rPr lang="en-US" sz="1400" b="0" i="0" u="none" strike="noStrike" dirty="0">
                <a:solidFill>
                  <a:srgbClr val="007BFF"/>
                </a:solidFill>
                <a:effectLst/>
                <a:latin typeface="Open Sans" panose="020B0606030504020204" pitchFamily="34" charset="0"/>
                <a:hlinkClick r:id="rId3"/>
              </a:rPr>
              <a:t>Comparator</a:t>
            </a:r>
            <a:r>
              <a:rPr lang="en-US" sz="1400" b="0" i="0" dirty="0">
                <a:solidFill>
                  <a:srgbClr val="4A4A4A"/>
                </a:solidFill>
                <a:effectLst/>
                <a:latin typeface="Open Sans" panose="020B0606030504020204" pitchFamily="34" charset="0"/>
              </a:rPr>
              <a:t> interfaces. When </a:t>
            </a:r>
            <a:r>
              <a:rPr lang="en-US" sz="1400" b="0" i="0" dirty="0" err="1">
                <a:solidFill>
                  <a:srgbClr val="4A4A4A"/>
                </a:solidFill>
                <a:effectLst/>
                <a:latin typeface="Open Sans" panose="020B0606030504020204" pitchFamily="34" charset="0"/>
              </a:rPr>
              <a:t>Collections.sort</a:t>
            </a:r>
            <a:r>
              <a:rPr lang="en-US" sz="1400" b="0" i="0" dirty="0">
                <a:solidFill>
                  <a:srgbClr val="4A4A4A"/>
                </a:solidFill>
                <a:effectLst/>
                <a:latin typeface="Open Sans" panose="020B0606030504020204" pitchFamily="34" charset="0"/>
              </a:rPr>
              <a:t>()  method is used the elements get sorted based on the natural order that is specified in the </a:t>
            </a:r>
            <a:r>
              <a:rPr lang="en-US" sz="1400" b="0" i="0" dirty="0" err="1">
                <a:solidFill>
                  <a:srgbClr val="4A4A4A"/>
                </a:solidFill>
                <a:effectLst/>
                <a:latin typeface="Open Sans" panose="020B0606030504020204" pitchFamily="34" charset="0"/>
              </a:rPr>
              <a:t>compareTo</a:t>
            </a:r>
            <a:r>
              <a:rPr lang="en-US" sz="1400" b="0" i="0" dirty="0">
                <a:solidFill>
                  <a:srgbClr val="4A4A4A"/>
                </a:solidFill>
                <a:effectLst/>
                <a:latin typeface="Open Sans" panose="020B0606030504020204" pitchFamily="34" charset="0"/>
              </a:rPr>
              <a:t>() method. On the other hand when </a:t>
            </a:r>
            <a:r>
              <a:rPr lang="en-US" sz="1400" b="0" i="0" dirty="0" err="1">
                <a:solidFill>
                  <a:srgbClr val="4A4A4A"/>
                </a:solidFill>
                <a:effectLst/>
                <a:latin typeface="Open Sans" panose="020B0606030504020204" pitchFamily="34" charset="0"/>
              </a:rPr>
              <a:t>Collections.sort</a:t>
            </a:r>
            <a:r>
              <a:rPr lang="en-US" sz="1400" b="0" i="0" dirty="0">
                <a:solidFill>
                  <a:srgbClr val="4A4A4A"/>
                </a:solidFill>
                <a:effectLst/>
                <a:latin typeface="Open Sans" panose="020B0606030504020204" pitchFamily="34" charset="0"/>
              </a:rPr>
              <a:t>(Comparator) method is used it sorts the objects based on compare() method of the Comparator interface</a:t>
            </a:r>
            <a:endParaRPr lang="en-US" sz="1400" dirty="0"/>
          </a:p>
        </p:txBody>
      </p:sp>
    </p:spTree>
    <p:extLst>
      <p:ext uri="{BB962C8B-B14F-4D97-AF65-F5344CB8AC3E}">
        <p14:creationId xmlns:p14="http://schemas.microsoft.com/office/powerpoint/2010/main" val="1585352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2065C-C1F4-F02B-F82D-262226CFDB12}"/>
              </a:ext>
            </a:extLst>
          </p:cNvPr>
          <p:cNvSpPr/>
          <p:nvPr/>
        </p:nvSpPr>
        <p:spPr>
          <a:xfrm>
            <a:off x="2782957" y="2967335"/>
            <a:ext cx="575807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a:t>
            </a:r>
            <a:endParaRPr lang="en-US" sz="5400" b="1" cap="none" spc="0" dirty="0">
              <a:ln/>
              <a:solidFill>
                <a:schemeClr val="accent3"/>
              </a:solidFill>
              <a:effectLst/>
            </a:endParaRPr>
          </a:p>
        </p:txBody>
      </p:sp>
    </p:spTree>
    <p:extLst>
      <p:ext uri="{BB962C8B-B14F-4D97-AF65-F5344CB8AC3E}">
        <p14:creationId xmlns:p14="http://schemas.microsoft.com/office/powerpoint/2010/main" val="307121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725E-C005-8AC8-8EC9-6F6A4492A5CE}"/>
              </a:ext>
            </a:extLst>
          </p:cNvPr>
          <p:cNvSpPr>
            <a:spLocks noGrp="1"/>
          </p:cNvSpPr>
          <p:nvPr>
            <p:ph type="title"/>
          </p:nvPr>
        </p:nvSpPr>
        <p:spPr/>
        <p:txBody>
          <a:bodyPr/>
          <a:lstStyle/>
          <a:p>
            <a:r>
              <a:rPr lang="en-US" dirty="0"/>
              <a:t>JAVA COLLECTION FRAMEWORK HIERARCHY</a:t>
            </a:r>
          </a:p>
        </p:txBody>
      </p:sp>
      <p:sp>
        <p:nvSpPr>
          <p:cNvPr id="4" name="Content Placeholder 3">
            <a:extLst>
              <a:ext uri="{FF2B5EF4-FFF2-40B4-BE49-F238E27FC236}">
                <a16:creationId xmlns:a16="http://schemas.microsoft.com/office/drawing/2014/main" id="{4031D8F5-332D-3CCB-4C47-61E6AD19B3D4}"/>
              </a:ext>
            </a:extLst>
          </p:cNvPr>
          <p:cNvSpPr>
            <a:spLocks noGrp="1"/>
          </p:cNvSpPr>
          <p:nvPr>
            <p:ph idx="1"/>
          </p:nvPr>
        </p:nvSpPr>
        <p:spPr/>
        <p:txBody>
          <a:bodyPr>
            <a:normAutofit lnSpcReduction="10000"/>
          </a:bodyPr>
          <a:lstStyle/>
          <a:p>
            <a:r>
              <a:rPr lang="en-US" b="1" i="0" dirty="0">
                <a:solidFill>
                  <a:srgbClr val="000000"/>
                </a:solidFill>
                <a:effectLst/>
              </a:rPr>
              <a:t>The hierarchy of the entire collection framework consists of</a:t>
            </a:r>
          </a:p>
          <a:p>
            <a:r>
              <a:rPr lang="en-US" b="1" i="0" dirty="0">
                <a:solidFill>
                  <a:srgbClr val="000000"/>
                </a:solidFill>
                <a:effectLst/>
              </a:rPr>
              <a:t> four core interfaces such as </a:t>
            </a:r>
          </a:p>
          <a:p>
            <a:r>
              <a:rPr lang="en-US" b="1" i="0" dirty="0">
                <a:solidFill>
                  <a:srgbClr val="000000"/>
                </a:solidFill>
                <a:effectLst/>
              </a:rPr>
              <a:t>Collection, </a:t>
            </a:r>
          </a:p>
          <a:p>
            <a:r>
              <a:rPr lang="en-US" b="1" i="0" dirty="0">
                <a:solidFill>
                  <a:srgbClr val="000000"/>
                </a:solidFill>
                <a:effectLst/>
              </a:rPr>
              <a:t>List, </a:t>
            </a:r>
          </a:p>
          <a:p>
            <a:r>
              <a:rPr lang="en-US" b="1" i="0" dirty="0">
                <a:solidFill>
                  <a:srgbClr val="000000"/>
                </a:solidFill>
                <a:effectLst/>
              </a:rPr>
              <a:t>Set, </a:t>
            </a:r>
          </a:p>
          <a:p>
            <a:r>
              <a:rPr lang="en-US" b="1" i="0" dirty="0">
                <a:solidFill>
                  <a:srgbClr val="000000"/>
                </a:solidFill>
                <a:effectLst/>
              </a:rPr>
              <a:t>Map,</a:t>
            </a:r>
          </a:p>
          <a:p>
            <a:r>
              <a:rPr lang="en-US" b="1" i="0" dirty="0">
                <a:solidFill>
                  <a:srgbClr val="000000"/>
                </a:solidFill>
                <a:effectLst/>
              </a:rPr>
              <a:t>and two specialized interfaces named </a:t>
            </a:r>
          </a:p>
          <a:p>
            <a:r>
              <a:rPr lang="en-US" b="1" i="0" dirty="0">
                <a:solidFill>
                  <a:srgbClr val="000000"/>
                </a:solidFill>
                <a:effectLst/>
              </a:rPr>
              <a:t>SortedSet </a:t>
            </a:r>
          </a:p>
          <a:p>
            <a:r>
              <a:rPr lang="en-US" b="1" i="0" dirty="0">
                <a:solidFill>
                  <a:srgbClr val="000000"/>
                </a:solidFill>
                <a:effectLst/>
              </a:rPr>
              <a:t>SortedMap </a:t>
            </a:r>
          </a:p>
          <a:p>
            <a:r>
              <a:rPr lang="en-US" b="1" i="0" dirty="0">
                <a:solidFill>
                  <a:srgbClr val="000000"/>
                </a:solidFill>
                <a:effectLst/>
              </a:rPr>
              <a:t>for sorting.</a:t>
            </a:r>
            <a:endParaRPr lang="en-US" dirty="0"/>
          </a:p>
        </p:txBody>
      </p:sp>
    </p:spTree>
    <p:extLst>
      <p:ext uri="{BB962C8B-B14F-4D97-AF65-F5344CB8AC3E}">
        <p14:creationId xmlns:p14="http://schemas.microsoft.com/office/powerpoint/2010/main" val="311779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7C33FBA-1FE9-D8C3-4A86-EA2A8820D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71" y="495331"/>
            <a:ext cx="8295861" cy="5617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A7ED-B3C6-4BC9-A9B0-DCDDD1A095CD}"/>
              </a:ext>
            </a:extLst>
          </p:cNvPr>
          <p:cNvSpPr>
            <a:spLocks noGrp="1"/>
          </p:cNvSpPr>
          <p:nvPr>
            <p:ph type="title"/>
          </p:nvPr>
        </p:nvSpPr>
        <p:spPr/>
        <p:txBody>
          <a:bodyPr/>
          <a:lstStyle/>
          <a:p>
            <a:r>
              <a:rPr lang="en-US" dirty="0"/>
              <a:t>EXPLAINATION</a:t>
            </a:r>
          </a:p>
        </p:txBody>
      </p:sp>
      <p:sp>
        <p:nvSpPr>
          <p:cNvPr id="3" name="Content Placeholder 2">
            <a:extLst>
              <a:ext uri="{FF2B5EF4-FFF2-40B4-BE49-F238E27FC236}">
                <a16:creationId xmlns:a16="http://schemas.microsoft.com/office/drawing/2014/main" id="{D34A689F-249A-7668-3024-D54B8B81F7DC}"/>
              </a:ext>
            </a:extLst>
          </p:cNvPr>
          <p:cNvSpPr>
            <a:spLocks noGrp="1"/>
          </p:cNvSpPr>
          <p:nvPr>
            <p:ph idx="1"/>
          </p:nvPr>
        </p:nvSpPr>
        <p:spPr/>
        <p:txBody>
          <a:bodyPr/>
          <a:lstStyle/>
          <a:p>
            <a:pPr algn="l"/>
            <a:r>
              <a:rPr lang="en-US" b="1" i="0" dirty="0">
                <a:solidFill>
                  <a:srgbClr val="000000"/>
                </a:solidFill>
                <a:effectLst/>
              </a:rPr>
              <a:t>Extends:</a:t>
            </a:r>
          </a:p>
          <a:p>
            <a:pPr algn="l"/>
            <a:r>
              <a:rPr lang="en-US" b="0" i="0" dirty="0">
                <a:solidFill>
                  <a:srgbClr val="000000"/>
                </a:solidFill>
                <a:effectLst/>
              </a:rPr>
              <a:t>Extends is a keyword that is used for developing inheritance between two classes and two interfaces.</a:t>
            </a:r>
          </a:p>
          <a:p>
            <a:pPr algn="l"/>
            <a:endParaRPr lang="en-US" b="0" i="0" dirty="0">
              <a:solidFill>
                <a:srgbClr val="000000"/>
              </a:solidFill>
              <a:effectLst/>
            </a:endParaRPr>
          </a:p>
          <a:p>
            <a:pPr algn="l"/>
            <a:r>
              <a:rPr lang="en-US" b="1" i="0" dirty="0">
                <a:solidFill>
                  <a:srgbClr val="000000"/>
                </a:solidFill>
                <a:effectLst/>
              </a:rPr>
              <a:t>Implements:</a:t>
            </a:r>
          </a:p>
          <a:p>
            <a:pPr algn="l"/>
            <a:r>
              <a:rPr lang="en-US" b="0" i="0" dirty="0">
                <a:solidFill>
                  <a:srgbClr val="000000"/>
                </a:solidFill>
                <a:effectLst/>
              </a:rPr>
              <a:t>Implements is a keyword used for developing inheritance between class and interface.</a:t>
            </a:r>
          </a:p>
          <a:p>
            <a:endParaRPr lang="en-US" dirty="0"/>
          </a:p>
        </p:txBody>
      </p:sp>
    </p:spTree>
    <p:extLst>
      <p:ext uri="{BB962C8B-B14F-4D97-AF65-F5344CB8AC3E}">
        <p14:creationId xmlns:p14="http://schemas.microsoft.com/office/powerpoint/2010/main" val="4029058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521</TotalTime>
  <Words>3284</Words>
  <Application>Microsoft Office PowerPoint</Application>
  <PresentationFormat>Widescreen</PresentationFormat>
  <Paragraphs>427</Paragraphs>
  <Slides>66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66</vt:i4>
      </vt:variant>
    </vt:vector>
  </HeadingPairs>
  <TitlesOfParts>
    <vt:vector size="80" baseType="lpstr">
      <vt:lpstr>-apple-system</vt:lpstr>
      <vt:lpstr>Arial</vt:lpstr>
      <vt:lpstr>Arial</vt:lpstr>
      <vt:lpstr>Courier New</vt:lpstr>
      <vt:lpstr>erdana</vt:lpstr>
      <vt:lpstr>inter-bold</vt:lpstr>
      <vt:lpstr>inter-regular</vt:lpstr>
      <vt:lpstr>Monaco</vt:lpstr>
      <vt:lpstr>Open Sans</vt:lpstr>
      <vt:lpstr>system-ui</vt:lpstr>
      <vt:lpstr>Trebuchet MS</vt:lpstr>
      <vt:lpstr>urw-din</vt:lpstr>
      <vt:lpstr>Wingdings 3</vt:lpstr>
      <vt:lpstr>Facet</vt:lpstr>
      <vt:lpstr>OOPS 6 </vt:lpstr>
      <vt:lpstr>COLLECTIONS</vt:lpstr>
      <vt:lpstr>REAL TIME EXAMPLE</vt:lpstr>
      <vt:lpstr>DIAGRAMATIC REPRESENTATION</vt:lpstr>
      <vt:lpstr>COLLECTION FRAMEWORK</vt:lpstr>
      <vt:lpstr>NEED OF COLLECTION FRAMEWORK</vt:lpstr>
      <vt:lpstr>JAVA COLLECTION FRAMEWORK HIERARCHY</vt:lpstr>
      <vt:lpstr>PowerPoint Presentation</vt:lpstr>
      <vt:lpstr>EXPLAINATION</vt:lpstr>
      <vt:lpstr>COLLECTION INTERFACE</vt:lpstr>
      <vt:lpstr>Continue…</vt:lpstr>
      <vt:lpstr>LIST INTERFACE</vt:lpstr>
      <vt:lpstr>SET INTERFACE</vt:lpstr>
      <vt:lpstr>SORTED SET INTERFACE</vt:lpstr>
      <vt:lpstr>QUEUE INTERFACE</vt:lpstr>
      <vt:lpstr>DEQUE INTERFACE</vt:lpstr>
      <vt:lpstr>HIERARCHY OF DEQUE INTERFACE</vt:lpstr>
      <vt:lpstr>MAP INTERFACE</vt:lpstr>
      <vt:lpstr>HIERARCHY OF MAP INTERFACE</vt:lpstr>
      <vt:lpstr>COLLECTION CLASS</vt:lpstr>
      <vt:lpstr>PowerPoint Presentation</vt:lpstr>
      <vt:lpstr>LINK FOR METHODS IN COLLECTION FRAMEWORK</vt:lpstr>
      <vt:lpstr>CONCRETE COLLECTIONS</vt:lpstr>
      <vt:lpstr>CONCRETE COLLECTION IN JAVA LIBRARY</vt:lpstr>
      <vt:lpstr>ARRAYLIST</vt:lpstr>
      <vt:lpstr>DIAGRAMATIC REPRESENTATION</vt:lpstr>
      <vt:lpstr>SYNTAX</vt:lpstr>
      <vt:lpstr>ACTIVITY 1</vt:lpstr>
      <vt:lpstr>OUTPUT </vt:lpstr>
      <vt:lpstr>ACTIVITY-2</vt:lpstr>
      <vt:lpstr>OUTPUT</vt:lpstr>
      <vt:lpstr>ACTIVITY-3</vt:lpstr>
      <vt:lpstr>OUTPUT</vt:lpstr>
      <vt:lpstr>Ways to iterate the elements of the collection in Java </vt:lpstr>
      <vt:lpstr>LINKEDLIST</vt:lpstr>
      <vt:lpstr>DIAGRAMATIC REPRESENTATION</vt:lpstr>
      <vt:lpstr>LINKED LIST CLASS DECLARATION</vt:lpstr>
      <vt:lpstr>ACTIVITY-4</vt:lpstr>
      <vt:lpstr>OUTPUT</vt:lpstr>
      <vt:lpstr>ACTIVITY-5</vt:lpstr>
      <vt:lpstr>OUTPUT</vt:lpstr>
      <vt:lpstr>HASHSET</vt:lpstr>
      <vt:lpstr>DIAGRAMATIC REPRESENTATION</vt:lpstr>
      <vt:lpstr>SYNTAX</vt:lpstr>
      <vt:lpstr>ACTIVITY- 6</vt:lpstr>
      <vt:lpstr>OUTPUT</vt:lpstr>
      <vt:lpstr>ACTIVITY-7</vt:lpstr>
      <vt:lpstr>OUTPUT</vt:lpstr>
      <vt:lpstr>HASHMAP</vt:lpstr>
      <vt:lpstr>DIAGRAMATIC REPRESENTATION</vt:lpstr>
      <vt:lpstr>SYNTAX</vt:lpstr>
      <vt:lpstr>ACTIVITY-8</vt:lpstr>
      <vt:lpstr>OUTPUT</vt:lpstr>
      <vt:lpstr>ACTIVITY-9</vt:lpstr>
      <vt:lpstr>OUTPUT</vt:lpstr>
      <vt:lpstr>DIFFERENCE BETWEEN SET,MAP AND LIST INTERFACE</vt:lpstr>
      <vt:lpstr>SELF STUDY TOPICS</vt:lpstr>
      <vt:lpstr>PROGRAMMING QUESTIONS</vt:lpstr>
      <vt:lpstr>ALGORITHM</vt:lpstr>
      <vt:lpstr>QUESTION-2</vt:lpstr>
      <vt:lpstr>ALGORITHM</vt:lpstr>
      <vt:lpstr>ASSIGNMENT</vt:lpstr>
      <vt:lpstr>INTERVIEW QUESTIONS</vt:lpstr>
      <vt:lpstr>ANSWER SLIDES</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6 </dc:title>
  <dc:creator>Anuradha Sahu</dc:creator>
  <cp:lastModifiedBy>Anuradha Sahu</cp:lastModifiedBy>
  <cp:revision>82</cp:revision>
  <dcterms:created xsi:type="dcterms:W3CDTF">2022-08-26T12:36:26Z</dcterms:created>
  <dcterms:modified xsi:type="dcterms:W3CDTF">2022-12-17T05:21:23Z</dcterms:modified>
</cp:coreProperties>
</file>