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7" r:id="rId30"/>
    <p:sldId id="285" r:id="rId3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 d="1"/>
        <a:sy n="1" d="1"/>
      </p:scale>
      <p:origin x="0" y="0"/>
    </p:cViewPr>
  </p:notesTextViewPr>
  <p:sorterViewPr>
    <p:cViewPr>
      <p:scale>
        <a:sx n="90" d="100"/>
        <a:sy n="90" d="100"/>
      </p:scale>
      <p:origin x="0" y="35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E4509B5-278A-4F85-836A-8900C76D9162}" type="datetimeFigureOut">
              <a:rPr lang="en-US" smtClean="0"/>
              <a:pPr/>
              <a:t>4/9/2014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39BB44-FEE5-4BD5-A48A-B00A0CADA1F0}"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E4509B5-278A-4F85-836A-8900C76D9162}"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E4509B5-278A-4F85-836A-8900C76D9162}"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E4509B5-278A-4F85-836A-8900C76D9162}"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1E4509B5-278A-4F85-836A-8900C76D9162}"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9BB44-FEE5-4BD5-A48A-B00A0CADA1F0}"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E4509B5-278A-4F85-836A-8900C76D9162}"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1E4509B5-278A-4F85-836A-8900C76D9162}" type="datetimeFigureOut">
              <a:rPr lang="en-US" smtClean="0"/>
              <a:pPr/>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E4509B5-278A-4F85-836A-8900C76D9162}" type="datetimeFigureOut">
              <a:rPr lang="en-US" smtClean="0"/>
              <a:pPr/>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509B5-278A-4F85-836A-8900C76D9162}" type="datetimeFigureOut">
              <a:rPr lang="en-US" smtClean="0"/>
              <a:pPr/>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E4509B5-278A-4F85-836A-8900C76D9162}"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9BB44-FEE5-4BD5-A48A-B00A0CADA1F0}"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1E4509B5-278A-4F85-836A-8900C76D9162}"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39BB44-FEE5-4BD5-A48A-B00A0CADA1F0}" type="slidenum">
              <a:rPr lang="en-US" smtClean="0"/>
              <a:pPr/>
              <a:t>‹nr.›</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4509B5-278A-4F85-836A-8900C76D9162}" type="datetimeFigureOut">
              <a:rPr lang="en-US" smtClean="0"/>
              <a:pPr/>
              <a:t>4/9/2014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39BB44-FEE5-4BD5-A48A-B00A0CADA1F0}" type="slidenum">
              <a:rPr lang="en-US" smtClean="0"/>
              <a:pPr/>
              <a:t>‹nr.›</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ink.springer.com/search?facet-author=%22Stefano+Battiston%22" TargetMode="External"/><Relationship Id="rId2" Type="http://schemas.openxmlformats.org/officeDocument/2006/relationships/hyperlink" Target="http://link.springer.com/search?facet-author=%22Nicol%C3%B2+Musmeci%22" TargetMode="External"/><Relationship Id="rId1" Type="http://schemas.openxmlformats.org/officeDocument/2006/relationships/slideLayout" Target="../slideLayouts/slideLayout2.xml"/><Relationship Id="rId6" Type="http://schemas.openxmlformats.org/officeDocument/2006/relationships/hyperlink" Target="http://link.springer.com/search?facet-author=%22Andrea+Gabrielli%22" TargetMode="External"/><Relationship Id="rId5" Type="http://schemas.openxmlformats.org/officeDocument/2006/relationships/hyperlink" Target="http://link.springer.com/search?facet-author=%22Michelangelo+Puliga%22" TargetMode="External"/><Relationship Id="rId4" Type="http://schemas.openxmlformats.org/officeDocument/2006/relationships/hyperlink" Target="http://link.springer.com/search?facet-author=%22Guido+Caldarelli%2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n-US" dirty="0" smtClean="0"/>
              <a:t>Estimation of networks of bilateral exposures with incomplete data</a:t>
            </a:r>
            <a:endParaRPr lang="en-US" dirty="0"/>
          </a:p>
        </p:txBody>
      </p:sp>
      <p:sp>
        <p:nvSpPr>
          <p:cNvPr id="3" name="2 Subtítulo"/>
          <p:cNvSpPr>
            <a:spLocks noGrp="1"/>
          </p:cNvSpPr>
          <p:nvPr>
            <p:ph type="subTitle" idx="1"/>
          </p:nvPr>
        </p:nvSpPr>
        <p:spPr/>
        <p:txBody>
          <a:bodyPr/>
          <a:lstStyle/>
          <a:p>
            <a:r>
              <a:rPr lang="en-US" dirty="0" smtClean="0"/>
              <a:t>Prepared by the subgroup on Networks of the </a:t>
            </a:r>
            <a:r>
              <a:rPr lang="en-US" dirty="0" smtClean="0"/>
              <a:t>LST</a:t>
            </a:r>
          </a:p>
          <a:p>
            <a:endParaRPr lang="en-US" dirty="0" smtClean="0"/>
          </a:p>
          <a:p>
            <a:r>
              <a:rPr lang="en-US" dirty="0" err="1" smtClean="0"/>
              <a:t>Serafín</a:t>
            </a:r>
            <a:r>
              <a:rPr lang="en-US" dirty="0" smtClean="0"/>
              <a:t> Martinez-Jaramillo</a:t>
            </a:r>
            <a:endParaRPr lang="en-US" dirty="0"/>
          </a:p>
        </p:txBody>
      </p:sp>
    </p:spTree>
    <p:extLst>
      <p:ext uri="{BB962C8B-B14F-4D97-AF65-F5344CB8AC3E}">
        <p14:creationId xmlns:p14="http://schemas.microsoft.com/office/powerpoint/2010/main" xmlns="" val="1444724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2630"/>
            <a:ext cx="8229600" cy="850106"/>
          </a:xfrm>
        </p:spPr>
        <p:txBody>
          <a:bodyPr/>
          <a:lstStyle/>
          <a:p>
            <a:r>
              <a:rPr lang="en-US" dirty="0" smtClean="0"/>
              <a:t>Second approach I</a:t>
            </a:r>
            <a:endParaRPr lang="en-US" dirty="0"/>
          </a:p>
        </p:txBody>
      </p:sp>
      <p:sp>
        <p:nvSpPr>
          <p:cNvPr id="3" name="2 Marcador de contenido"/>
          <p:cNvSpPr>
            <a:spLocks noGrp="1"/>
          </p:cNvSpPr>
          <p:nvPr>
            <p:ph idx="1"/>
          </p:nvPr>
        </p:nvSpPr>
        <p:spPr/>
        <p:txBody>
          <a:bodyPr>
            <a:normAutofit/>
          </a:bodyPr>
          <a:lstStyle/>
          <a:p>
            <a:r>
              <a:rPr lang="en-US" dirty="0" err="1"/>
              <a:t>Mastromatteo</a:t>
            </a:r>
            <a:r>
              <a:rPr lang="en-US" dirty="0"/>
              <a:t>, I., </a:t>
            </a:r>
            <a:r>
              <a:rPr lang="en-US" dirty="0" err="1"/>
              <a:t>Zarinelli</a:t>
            </a:r>
            <a:r>
              <a:rPr lang="en-US" dirty="0"/>
              <a:t>, E., </a:t>
            </a:r>
            <a:r>
              <a:rPr lang="en-US" dirty="0" err="1"/>
              <a:t>Marsili</a:t>
            </a:r>
            <a:r>
              <a:rPr lang="en-US" dirty="0"/>
              <a:t>, M., (2012) </a:t>
            </a:r>
            <a:r>
              <a:rPr lang="en-US" sz="1400" dirty="0"/>
              <a:t>“Reconstruction of Financial Networks for Robust Estimation of Systemic Risk”, Journal of Statistical Mechanics Theory and Experiment 03/2012; March 2012</a:t>
            </a:r>
            <a:r>
              <a:rPr lang="en-US" sz="1400" dirty="0" smtClean="0"/>
              <a:t>.</a:t>
            </a:r>
            <a:endParaRPr lang="en-US" dirty="0" smtClean="0"/>
          </a:p>
          <a:p>
            <a:r>
              <a:rPr lang="en-US" dirty="0" smtClean="0"/>
              <a:t>Explores </a:t>
            </a:r>
            <a:r>
              <a:rPr lang="en-US" dirty="0"/>
              <a:t>the space of possible network structures producing worst-case configurations in terms of contagion risk. </a:t>
            </a:r>
            <a:r>
              <a:rPr lang="en-US" dirty="0" smtClean="0"/>
              <a:t>Tested </a:t>
            </a:r>
            <a:r>
              <a:rPr lang="en-US" dirty="0"/>
              <a:t>on simulated data encoding some features of real financial </a:t>
            </a:r>
            <a:r>
              <a:rPr lang="en-US" dirty="0" smtClean="0"/>
              <a:t>networks</a:t>
            </a:r>
          </a:p>
          <a:p>
            <a:r>
              <a:rPr lang="en-US" dirty="0" smtClean="0"/>
              <a:t>D</a:t>
            </a:r>
            <a:r>
              <a:rPr lang="en-US" dirty="0" smtClean="0"/>
              <a:t>espite </a:t>
            </a:r>
            <a:r>
              <a:rPr lang="en-US" dirty="0"/>
              <a:t>the huge size of the search space, the algorithm is able to sample </a:t>
            </a:r>
            <a:r>
              <a:rPr lang="en-US" dirty="0" smtClean="0"/>
              <a:t>in </a:t>
            </a:r>
            <a:r>
              <a:rPr lang="en-US" dirty="0"/>
              <a:t>a time which scales </a:t>
            </a:r>
            <a:r>
              <a:rPr lang="en-US" dirty="0" err="1"/>
              <a:t>quadratically</a:t>
            </a:r>
            <a:r>
              <a:rPr lang="en-US" dirty="0"/>
              <a:t> in relation to the number of unknown entries of the exposures matrix. </a:t>
            </a:r>
          </a:p>
        </p:txBody>
      </p:sp>
    </p:spTree>
    <p:extLst>
      <p:ext uri="{BB962C8B-B14F-4D97-AF65-F5344CB8AC3E}">
        <p14:creationId xmlns:p14="http://schemas.microsoft.com/office/powerpoint/2010/main" xmlns="" val="2682708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0106"/>
          </a:xfrm>
        </p:spPr>
        <p:txBody>
          <a:bodyPr/>
          <a:lstStyle/>
          <a:p>
            <a:r>
              <a:rPr lang="en-US" dirty="0" smtClean="0"/>
              <a:t>Second approach II</a:t>
            </a:r>
            <a:endParaRPr lang="en-US" dirty="0"/>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p:txBody>
              <a:bodyPr/>
              <a:lstStyle/>
              <a:p>
                <a:r>
                  <a:rPr lang="en-US" dirty="0"/>
                  <a:t>The authors define a system of </a:t>
                </a:r>
                <a:r>
                  <a:rPr lang="en-US" i="1" dirty="0"/>
                  <a:t>N</a:t>
                </a:r>
                <a:r>
                  <a:rPr lang="en-US" dirty="0"/>
                  <a:t> banks and a liability matrix, </a:t>
                </a:r>
                <a:r>
                  <a:rPr lang="en-US" i="1" dirty="0">
                    <a:latin typeface="Times New Roman" panose="02020603050405020304" pitchFamily="18" charset="0"/>
                    <a:cs typeface="Times New Roman" panose="02020603050405020304" pitchFamily="18" charset="0"/>
                  </a:rPr>
                  <a:t>L</a:t>
                </a:r>
                <a:r>
                  <a:rPr lang="en-US" dirty="0"/>
                  <a:t>, in which each element </a:t>
                </a:r>
                <a14:m>
                  <m:oMath xmlns:m="http://schemas.openxmlformats.org/officeDocument/2006/math">
                    <m:sSub>
                      <m:sSubPr>
                        <m:ctrlPr>
                          <a:rPr lang="es-MX" i="1"/>
                        </m:ctrlPr>
                      </m:sSubPr>
                      <m:e>
                        <m:r>
                          <a:rPr lang="es-MX" i="1"/>
                          <m:t>𝐿</m:t>
                        </m:r>
                      </m:e>
                      <m:sub>
                        <m:r>
                          <a:rPr lang="es-MX" i="1"/>
                          <m:t>𝑖𝑗</m:t>
                        </m:r>
                      </m:sub>
                    </m:sSub>
                  </m:oMath>
                </a14:m>
                <a:r>
                  <a:rPr lang="en-US" dirty="0"/>
                  <a:t> denotes the loan from bank </a:t>
                </a:r>
                <a:r>
                  <a:rPr lang="en-US" i="1" dirty="0" err="1">
                    <a:latin typeface="Times New Roman" panose="02020603050405020304" pitchFamily="18" charset="0"/>
                    <a:cs typeface="Times New Roman" panose="02020603050405020304" pitchFamily="18" charset="0"/>
                  </a:rPr>
                  <a:t>i</a:t>
                </a:r>
                <a:r>
                  <a:rPr lang="en-US" dirty="0"/>
                  <a:t> to bank </a:t>
                </a:r>
                <a:r>
                  <a:rPr lang="en-US" i="1" dirty="0">
                    <a:latin typeface="Times New Roman" panose="02020603050405020304" pitchFamily="18" charset="0"/>
                    <a:cs typeface="Times New Roman" panose="02020603050405020304" pitchFamily="18" charset="0"/>
                  </a:rPr>
                  <a:t>j</a:t>
                </a:r>
                <a:r>
                  <a:rPr lang="en-US" dirty="0"/>
                  <a:t>. </a:t>
                </a:r>
                <a:endParaRPr lang="en-US" dirty="0" smtClean="0"/>
              </a:p>
              <a:p>
                <a14:m>
                  <m:oMath xmlns:m="http://schemas.openxmlformats.org/officeDocument/2006/math">
                    <m:sSub>
                      <m:sSubPr>
                        <m:ctrlPr>
                          <a:rPr lang="es-MX" i="1"/>
                        </m:ctrlPr>
                      </m:sSubPr>
                      <m:e>
                        <m:r>
                          <a:rPr lang="es-MX" i="1"/>
                          <m:t>𝐿</m:t>
                        </m:r>
                      </m:e>
                      <m:sub>
                        <m:r>
                          <a:rPr lang="es-MX" i="1"/>
                          <m:t>𝑖𝑗</m:t>
                        </m:r>
                      </m:sub>
                    </m:sSub>
                    <m:r>
                      <a:rPr lang="en-US" i="1"/>
                      <m:t>≥0 ∀</m:t>
                    </m:r>
                    <m:r>
                      <a:rPr lang="es-MX" i="1"/>
                      <m:t>𝑖</m:t>
                    </m:r>
                    <m:r>
                      <a:rPr lang="en-US" i="1"/>
                      <m:t>,</m:t>
                    </m:r>
                    <m:r>
                      <a:rPr lang="es-MX" i="1"/>
                      <m:t>𝑗</m:t>
                    </m:r>
                    <m:r>
                      <a:rPr lang="es-MX" i="1"/>
                      <m:t> </m:t>
                    </m:r>
                    <m:r>
                      <a:rPr lang="es-MX" i="1"/>
                      <m:t>𝑎𝑛𝑑</m:t>
                    </m:r>
                    <m:r>
                      <a:rPr lang="es-MX" i="1"/>
                      <m:t> </m:t>
                    </m:r>
                    <m:sSub>
                      <m:sSubPr>
                        <m:ctrlPr>
                          <a:rPr lang="es-MX" i="1"/>
                        </m:ctrlPr>
                      </m:sSubPr>
                      <m:e>
                        <m:r>
                          <a:rPr lang="es-MX" i="1"/>
                          <m:t>𝐿</m:t>
                        </m:r>
                      </m:e>
                      <m:sub>
                        <m:r>
                          <a:rPr lang="es-MX" i="1"/>
                          <m:t>𝑖𝑖</m:t>
                        </m:r>
                      </m:sub>
                    </m:sSub>
                    <m:r>
                      <a:rPr lang="en-US" i="1"/>
                      <m:t>=0 ∀</m:t>
                    </m:r>
                    <m:r>
                      <a:rPr lang="es-MX" i="1"/>
                      <m:t>𝑖</m:t>
                    </m:r>
                  </m:oMath>
                </a14:m>
                <a:r>
                  <a:rPr lang="en-US" dirty="0"/>
                  <a:t>. </a:t>
                </a:r>
                <a:endParaRPr lang="en-US" dirty="0" smtClean="0"/>
              </a:p>
              <a:p>
                <a:r>
                  <a:rPr lang="en-US" dirty="0" smtClean="0"/>
                  <a:t>The </a:t>
                </a:r>
                <a:r>
                  <a:rPr lang="en-US" dirty="0"/>
                  <a:t>expression </a:t>
                </a:r>
                <a14:m>
                  <m:oMath xmlns:m="http://schemas.openxmlformats.org/officeDocument/2006/math">
                    <m:sSubSup>
                      <m:sSubSupPr>
                        <m:ctrlPr>
                          <a:rPr lang="es-MX" i="1"/>
                        </m:ctrlPr>
                      </m:sSubSupPr>
                      <m:e>
                        <m:r>
                          <a:rPr lang="es-MX" i="1"/>
                          <m:t>𝐿</m:t>
                        </m:r>
                      </m:e>
                      <m:sub>
                        <m:r>
                          <a:rPr lang="es-MX" i="1"/>
                          <m:t>𝑖</m:t>
                        </m:r>
                      </m:sub>
                      <m:sup>
                        <m:r>
                          <a:rPr lang="en-US" i="1"/>
                          <m:t>→</m:t>
                        </m:r>
                      </m:sup>
                    </m:sSubSup>
                    <m:r>
                      <a:rPr lang="en-US" i="1"/>
                      <m:t>=</m:t>
                    </m:r>
                    <m:nary>
                      <m:naryPr>
                        <m:chr m:val="∑"/>
                        <m:limLoc m:val="subSup"/>
                        <m:supHide m:val="on"/>
                        <m:ctrlPr>
                          <a:rPr lang="es-MX" i="1"/>
                        </m:ctrlPr>
                      </m:naryPr>
                      <m:sub>
                        <m:r>
                          <a:rPr lang="es-MX" i="1"/>
                          <m:t>𝑗</m:t>
                        </m:r>
                      </m:sub>
                      <m:sup/>
                      <m:e>
                        <m:sSub>
                          <m:sSubPr>
                            <m:ctrlPr>
                              <a:rPr lang="es-MX" i="1"/>
                            </m:ctrlPr>
                          </m:sSubPr>
                          <m:e>
                            <m:r>
                              <a:rPr lang="es-MX" i="1"/>
                              <m:t>𝐿</m:t>
                            </m:r>
                          </m:e>
                          <m:sub>
                            <m:r>
                              <a:rPr lang="es-MX" i="1"/>
                              <m:t>𝑖𝑗</m:t>
                            </m:r>
                          </m:sub>
                        </m:sSub>
                      </m:e>
                    </m:nary>
                  </m:oMath>
                </a14:m>
                <a:r>
                  <a:rPr lang="en-US" dirty="0"/>
                  <a:t> denotes the total amount lent by bank </a:t>
                </a:r>
                <a:r>
                  <a:rPr lang="en-US" i="1" dirty="0" err="1">
                    <a:latin typeface="Times New Roman" panose="02020603050405020304" pitchFamily="18" charset="0"/>
                    <a:cs typeface="Times New Roman" panose="02020603050405020304" pitchFamily="18" charset="0"/>
                  </a:rPr>
                  <a:t>i</a:t>
                </a:r>
                <a:r>
                  <a:rPr lang="en-US" dirty="0"/>
                  <a:t> to the system, whereas </a:t>
                </a:r>
                <a14:m>
                  <m:oMath xmlns:m="http://schemas.openxmlformats.org/officeDocument/2006/math">
                    <m:sSubSup>
                      <m:sSubSupPr>
                        <m:ctrlPr>
                          <a:rPr lang="es-MX" i="1"/>
                        </m:ctrlPr>
                      </m:sSubSupPr>
                      <m:e>
                        <m:r>
                          <a:rPr lang="es-MX" i="1"/>
                          <m:t>𝐿</m:t>
                        </m:r>
                      </m:e>
                      <m:sub>
                        <m:r>
                          <a:rPr lang="es-MX" i="1"/>
                          <m:t>𝑗</m:t>
                        </m:r>
                      </m:sub>
                      <m:sup>
                        <m:r>
                          <a:rPr lang="en-US" i="1"/>
                          <m:t>←</m:t>
                        </m:r>
                      </m:sup>
                    </m:sSubSup>
                    <m:r>
                      <a:rPr lang="en-US" i="1"/>
                      <m:t>=</m:t>
                    </m:r>
                    <m:nary>
                      <m:naryPr>
                        <m:chr m:val="∑"/>
                        <m:limLoc m:val="subSup"/>
                        <m:supHide m:val="on"/>
                        <m:ctrlPr>
                          <a:rPr lang="es-MX" i="1"/>
                        </m:ctrlPr>
                      </m:naryPr>
                      <m:sub>
                        <m:r>
                          <a:rPr lang="es-MX" i="1"/>
                          <m:t>𝑖</m:t>
                        </m:r>
                      </m:sub>
                      <m:sup/>
                      <m:e>
                        <m:sSub>
                          <m:sSubPr>
                            <m:ctrlPr>
                              <a:rPr lang="es-MX" i="1"/>
                            </m:ctrlPr>
                          </m:sSubPr>
                          <m:e>
                            <m:r>
                              <a:rPr lang="es-MX" i="1"/>
                              <m:t>𝐿</m:t>
                            </m:r>
                          </m:e>
                          <m:sub>
                            <m:r>
                              <a:rPr lang="es-MX" i="1"/>
                              <m:t>𝑖𝑗</m:t>
                            </m:r>
                          </m:sub>
                        </m:sSub>
                      </m:e>
                    </m:nary>
                  </m:oMath>
                </a14:m>
                <a:r>
                  <a:rPr lang="en-US" dirty="0"/>
                  <a:t> denotes the total debt of bank </a:t>
                </a:r>
                <a:r>
                  <a:rPr lang="en-US" i="1" dirty="0">
                    <a:latin typeface="Times New Roman" panose="02020603050405020304" pitchFamily="18" charset="0"/>
                    <a:cs typeface="Times New Roman" panose="02020603050405020304" pitchFamily="18" charset="0"/>
                  </a:rPr>
                  <a:t>j</a:t>
                </a:r>
                <a:r>
                  <a:rPr lang="en-US" dirty="0"/>
                  <a:t> to the rest of the system. </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cstate="print"/>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xmlns="" val="306472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922114"/>
          </a:xfrm>
        </p:spPr>
        <p:txBody>
          <a:bodyPr/>
          <a:lstStyle/>
          <a:p>
            <a:r>
              <a:rPr lang="en-US" dirty="0" smtClean="0"/>
              <a:t>Second approach III</a:t>
            </a:r>
            <a:endParaRPr lang="en-US" dirty="0"/>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p:txBody>
              <a:bodyPr>
                <a:normAutofit fontScale="92500"/>
              </a:bodyPr>
              <a:lstStyle/>
              <a:p>
                <a:r>
                  <a:rPr lang="en-US" dirty="0"/>
                  <a:t>They propose an algorithm which, given the fraction </a:t>
                </a:r>
                <a:r>
                  <a:rPr lang="es-MX" dirty="0"/>
                  <a:t>λ </a:t>
                </a:r>
                <a:r>
                  <a:rPr lang="en-US" dirty="0"/>
                  <a:t>of entries expected to be zero,  reconstructs a sample of network structures compatible with this requirement and finds  an upper bound for the </a:t>
                </a:r>
                <a:r>
                  <a:rPr lang="en-US" dirty="0" err="1"/>
                  <a:t>sparsity</a:t>
                </a:r>
                <a:r>
                  <a:rPr lang="en-US" dirty="0"/>
                  <a:t>, </a:t>
                </a:r>
                <a14:m>
                  <m:oMath xmlns:m="http://schemas.openxmlformats.org/officeDocument/2006/math">
                    <m:sSub>
                      <m:sSubPr>
                        <m:ctrlPr>
                          <a:rPr lang="es-MX" i="1"/>
                        </m:ctrlPr>
                      </m:sSubPr>
                      <m:e>
                        <m:r>
                          <a:rPr lang="es-MX" i="1"/>
                          <m:t>𝜆</m:t>
                        </m:r>
                      </m:e>
                      <m:sub>
                        <m:r>
                          <a:rPr lang="es-MX" i="1"/>
                          <m:t>𝑚𝑎𝑥</m:t>
                        </m:r>
                      </m:sub>
                    </m:sSub>
                  </m:oMath>
                </a14:m>
                <a:r>
                  <a:rPr lang="en-US" dirty="0"/>
                  <a:t>. </a:t>
                </a:r>
                <a:endParaRPr lang="en-US" dirty="0" smtClean="0"/>
              </a:p>
              <a:p>
                <a:r>
                  <a:rPr lang="en-US" dirty="0"/>
                  <a:t>The algorithm </a:t>
                </a:r>
                <a:r>
                  <a:rPr lang="en-US" dirty="0" smtClean="0"/>
                  <a:t>samples, </a:t>
                </a:r>
                <a:r>
                  <a:rPr lang="en-US" dirty="0"/>
                  <a:t>for each given </a:t>
                </a:r>
                <a:r>
                  <a:rPr lang="es-MX" dirty="0"/>
                  <a:t>λ</a:t>
                </a:r>
                <a:r>
                  <a:rPr lang="en-US" dirty="0"/>
                  <a:t>, the space of all possible supports for the reconstructed liability matrix such that the constraints are not violated, and by evaluating the volume of such support space. </a:t>
                </a:r>
                <a:endParaRPr lang="en-US" dirty="0" smtClean="0"/>
              </a:p>
              <a:p>
                <a:r>
                  <a:rPr lang="en-US" dirty="0" smtClean="0"/>
                  <a:t>There </a:t>
                </a:r>
                <a:r>
                  <a:rPr lang="en-US" dirty="0"/>
                  <a:t>is a range of </a:t>
                </a:r>
                <a14:m>
                  <m:oMath xmlns:m="http://schemas.openxmlformats.org/officeDocument/2006/math">
                    <m:r>
                      <a:rPr lang="en-US" i="1"/>
                      <m:t>[</m:t>
                    </m:r>
                    <m:sSub>
                      <m:sSubPr>
                        <m:ctrlPr>
                          <a:rPr lang="es-MX" i="1"/>
                        </m:ctrlPr>
                      </m:sSubPr>
                      <m:e>
                        <m:r>
                          <a:rPr lang="es-MX" i="1"/>
                          <m:t>𝜆</m:t>
                        </m:r>
                      </m:e>
                      <m:sub>
                        <m:r>
                          <a:rPr lang="es-MX" i="1"/>
                          <m:t>𝑚𝑖𝑛</m:t>
                        </m:r>
                      </m:sub>
                    </m:sSub>
                    <m:r>
                      <a:rPr lang="en-US" i="1"/>
                      <m:t>,</m:t>
                    </m:r>
                    <m:sSub>
                      <m:sSubPr>
                        <m:ctrlPr>
                          <a:rPr lang="es-MX" i="1"/>
                        </m:ctrlPr>
                      </m:sSubPr>
                      <m:e>
                        <m:r>
                          <a:rPr lang="es-MX" i="1"/>
                          <m:t>𝜆</m:t>
                        </m:r>
                      </m:e>
                      <m:sub>
                        <m:r>
                          <a:rPr lang="es-MX" i="1"/>
                          <m:t>𝑚𝑎𝑥</m:t>
                        </m:r>
                      </m:sub>
                    </m:sSub>
                    <m:r>
                      <a:rPr lang="en-US" i="1"/>
                      <m:t>]</m:t>
                    </m:r>
                  </m:oMath>
                </a14:m>
                <a:r>
                  <a:rPr lang="en-US" dirty="0"/>
                  <a:t> of fractions compatible with the constraints, but the authors find a </a:t>
                </a:r>
                <a14:m>
                  <m:oMath xmlns:m="http://schemas.openxmlformats.org/officeDocument/2006/math">
                    <m:sSub>
                      <m:sSubPr>
                        <m:ctrlPr>
                          <a:rPr lang="es-MX" i="1"/>
                        </m:ctrlPr>
                      </m:sSubPr>
                      <m:e>
                        <m:r>
                          <a:rPr lang="es-MX" i="1"/>
                          <m:t>𝜆</m:t>
                        </m:r>
                      </m:e>
                      <m:sub>
                        <m:r>
                          <a:rPr lang="es-MX" i="1"/>
                          <m:t>𝑚𝑎𝑥</m:t>
                        </m:r>
                      </m:sub>
                    </m:sSub>
                  </m:oMath>
                </a14:m>
                <a:r>
                  <a:rPr lang="en-US" dirty="0"/>
                  <a:t> corresponding to the maximally sparse network.</a:t>
                </a:r>
                <a:endParaRPr lang="es-MX" dirty="0"/>
              </a:p>
              <a:p>
                <a:endParaRPr lang="en-US"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cstate="print"/>
                <a:stretch>
                  <a:fillRect l="-741" t="-1111" r="-963" b="-139"/>
                </a:stretch>
              </a:blipFill>
            </p:spPr>
            <p:txBody>
              <a:bodyPr/>
              <a:lstStyle/>
              <a:p>
                <a:r>
                  <a:rPr lang="en-US">
                    <a:noFill/>
                  </a:rPr>
                  <a:t> </a:t>
                </a:r>
              </a:p>
            </p:txBody>
          </p:sp>
        </mc:Fallback>
      </mc:AlternateContent>
    </p:spTree>
    <p:extLst>
      <p:ext uri="{BB962C8B-B14F-4D97-AF65-F5344CB8AC3E}">
        <p14:creationId xmlns:p14="http://schemas.microsoft.com/office/powerpoint/2010/main" xmlns="" val="27644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64096"/>
          </a:xfrm>
        </p:spPr>
        <p:txBody>
          <a:bodyPr/>
          <a:lstStyle/>
          <a:p>
            <a:r>
              <a:rPr lang="en-US" dirty="0" smtClean="0"/>
              <a:t>Third approach I</a:t>
            </a:r>
            <a:endParaRPr lang="en-US" dirty="0"/>
          </a:p>
        </p:txBody>
      </p:sp>
      <p:sp>
        <p:nvSpPr>
          <p:cNvPr id="3" name="2 Marcador de contenido"/>
          <p:cNvSpPr>
            <a:spLocks noGrp="1"/>
          </p:cNvSpPr>
          <p:nvPr>
            <p:ph idx="1"/>
          </p:nvPr>
        </p:nvSpPr>
        <p:spPr/>
        <p:txBody>
          <a:bodyPr>
            <a:normAutofit fontScale="92500" lnSpcReduction="10000"/>
          </a:bodyPr>
          <a:lstStyle/>
          <a:p>
            <a:r>
              <a:rPr lang="en-US" sz="2200" dirty="0" err="1">
                <a:hlinkClick r:id="rId2"/>
              </a:rPr>
              <a:t>Musmeci</a:t>
            </a:r>
            <a:r>
              <a:rPr lang="en-US" sz="2200" dirty="0"/>
              <a:t>, N., </a:t>
            </a:r>
            <a:r>
              <a:rPr lang="en-US" sz="2200" dirty="0">
                <a:hlinkClick r:id="rId3"/>
              </a:rPr>
              <a:t>S. Battiston</a:t>
            </a:r>
            <a:r>
              <a:rPr lang="en-US" sz="2200" dirty="0"/>
              <a:t>, </a:t>
            </a:r>
            <a:r>
              <a:rPr lang="en-US" sz="2200" dirty="0">
                <a:hlinkClick r:id="rId4"/>
              </a:rPr>
              <a:t>G. Caldarelli</a:t>
            </a:r>
            <a:r>
              <a:rPr lang="en-US" sz="2200" dirty="0"/>
              <a:t>, </a:t>
            </a:r>
            <a:r>
              <a:rPr lang="en-US" sz="2200" dirty="0">
                <a:hlinkClick r:id="rId5"/>
              </a:rPr>
              <a:t>M. </a:t>
            </a:r>
            <a:r>
              <a:rPr lang="en-US" sz="2200" dirty="0" err="1">
                <a:hlinkClick r:id="rId5"/>
              </a:rPr>
              <a:t>Puliga</a:t>
            </a:r>
            <a:r>
              <a:rPr lang="en-US" sz="2200" dirty="0"/>
              <a:t>, </a:t>
            </a:r>
            <a:r>
              <a:rPr lang="en-US" sz="2200" dirty="0">
                <a:hlinkClick r:id="rId6"/>
              </a:rPr>
              <a:t>A. </a:t>
            </a:r>
            <a:r>
              <a:rPr lang="en-US" sz="2200" dirty="0" err="1">
                <a:hlinkClick r:id="rId6"/>
              </a:rPr>
              <a:t>Gabrielli</a:t>
            </a:r>
            <a:r>
              <a:rPr lang="en-US" sz="2200" dirty="0"/>
              <a:t>,</a:t>
            </a:r>
            <a:r>
              <a:rPr lang="en-US" dirty="0"/>
              <a:t> </a:t>
            </a:r>
            <a:r>
              <a:rPr lang="en-US" sz="1600" dirty="0"/>
              <a:t>(2013) “Bootstrapping Topological Properties and Systemic Risk of Complex Networks Using the Fitness Model”</a:t>
            </a:r>
            <a:r>
              <a:rPr lang="en-US" sz="1600" b="1" dirty="0"/>
              <a:t>, </a:t>
            </a:r>
            <a:r>
              <a:rPr lang="en-US" sz="1600" dirty="0" smtClean="0"/>
              <a:t>Journal of Statistical Physics, May 2013, Volume 151, Issue 3-4</a:t>
            </a:r>
            <a:r>
              <a:rPr lang="en-US" sz="1600" dirty="0" smtClean="0"/>
              <a:t>,</a:t>
            </a:r>
            <a:r>
              <a:rPr lang="en-US" sz="1600" dirty="0" smtClean="0"/>
              <a:t> </a:t>
            </a:r>
            <a:r>
              <a:rPr lang="en-US" sz="1600" dirty="0"/>
              <a:t>720-734</a:t>
            </a:r>
            <a:r>
              <a:rPr lang="en-US" sz="1600" dirty="0" smtClean="0"/>
              <a:t>.</a:t>
            </a:r>
            <a:endParaRPr lang="en-US" dirty="0" smtClean="0"/>
          </a:p>
          <a:p>
            <a:r>
              <a:rPr lang="en-US" dirty="0" smtClean="0"/>
              <a:t>Method </a:t>
            </a:r>
            <a:r>
              <a:rPr lang="en-US" dirty="0"/>
              <a:t>to reconstruct global topological properties of complex networks from limited information in which they assume to know the links </a:t>
            </a:r>
            <a:r>
              <a:rPr lang="en-US" dirty="0" smtClean="0"/>
              <a:t>for </a:t>
            </a:r>
            <a:r>
              <a:rPr lang="en-US" dirty="0"/>
              <a:t>a subset of nodes and to know a non-topological </a:t>
            </a:r>
            <a:r>
              <a:rPr lang="en-US" dirty="0" smtClean="0"/>
              <a:t>quantity (fitness value) </a:t>
            </a:r>
            <a:r>
              <a:rPr lang="en-US" dirty="0"/>
              <a:t>for every node. </a:t>
            </a:r>
            <a:endParaRPr lang="en-US" dirty="0" smtClean="0"/>
          </a:p>
          <a:p>
            <a:r>
              <a:rPr lang="en-US" dirty="0" smtClean="0"/>
              <a:t>Degree </a:t>
            </a:r>
            <a:r>
              <a:rPr lang="en-US" dirty="0"/>
              <a:t>of subset of nodes in the </a:t>
            </a:r>
            <a:r>
              <a:rPr lang="en-US" dirty="0" smtClean="0"/>
              <a:t>network is assumed to be known.</a:t>
            </a:r>
          </a:p>
          <a:p>
            <a:r>
              <a:rPr lang="en-US" dirty="0" smtClean="0"/>
              <a:t>Then</a:t>
            </a:r>
            <a:r>
              <a:rPr lang="en-US" dirty="0"/>
              <a:t>, a fitness model is used, calibrated on the </a:t>
            </a:r>
            <a:r>
              <a:rPr lang="en-US" dirty="0" smtClean="0"/>
              <a:t>subset, </a:t>
            </a:r>
            <a:r>
              <a:rPr lang="en-US" dirty="0"/>
              <a:t>to generate different networks.  </a:t>
            </a:r>
            <a:r>
              <a:rPr lang="en-US" dirty="0" smtClean="0"/>
              <a:t>The paper, focus </a:t>
            </a:r>
            <a:r>
              <a:rPr lang="en-US" dirty="0"/>
              <a:t>on properties which are </a:t>
            </a:r>
            <a:r>
              <a:rPr lang="en-US" dirty="0" smtClean="0"/>
              <a:t>relevant </a:t>
            </a:r>
            <a:r>
              <a:rPr lang="en-US" dirty="0"/>
              <a:t>in contagion processes: density and the k-core structure. </a:t>
            </a:r>
          </a:p>
        </p:txBody>
      </p:sp>
    </p:spTree>
    <p:extLst>
      <p:ext uri="{BB962C8B-B14F-4D97-AF65-F5344CB8AC3E}">
        <p14:creationId xmlns:p14="http://schemas.microsoft.com/office/powerpoint/2010/main" xmlns="" val="1393507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lstStyle/>
          <a:p>
            <a:r>
              <a:rPr lang="en-US" dirty="0" smtClean="0"/>
              <a:t>Third approach II</a:t>
            </a:r>
            <a:endParaRPr lang="en-US" dirty="0"/>
          </a:p>
        </p:txBody>
      </p:sp>
      <p:sp>
        <p:nvSpPr>
          <p:cNvPr id="3" name="2 Marcador de contenido"/>
          <p:cNvSpPr>
            <a:spLocks noGrp="1"/>
          </p:cNvSpPr>
          <p:nvPr>
            <p:ph idx="1"/>
          </p:nvPr>
        </p:nvSpPr>
        <p:spPr/>
        <p:txBody>
          <a:bodyPr>
            <a:normAutofit lnSpcReduction="10000"/>
          </a:bodyPr>
          <a:lstStyle/>
          <a:p>
            <a:r>
              <a:rPr lang="en-US" dirty="0" err="1" smtClean="0"/>
              <a:t>Boostraping</a:t>
            </a:r>
            <a:r>
              <a:rPr lang="en-US" dirty="0" smtClean="0"/>
              <a:t> </a:t>
            </a:r>
            <a:r>
              <a:rPr lang="en-US" dirty="0"/>
              <a:t>Method (BM) which does not aim to reconstruct individual links but focus on estimating global properties. </a:t>
            </a:r>
            <a:endParaRPr lang="en-US" dirty="0" smtClean="0"/>
          </a:p>
          <a:p>
            <a:r>
              <a:rPr lang="en-US" dirty="0" smtClean="0"/>
              <a:t>This </a:t>
            </a:r>
            <a:r>
              <a:rPr lang="en-US" dirty="0"/>
              <a:t>method allocates the links between nodes on the basis of a fitness model, which generates network structures starting from non-topological variables associated with the </a:t>
            </a:r>
            <a:r>
              <a:rPr lang="en-US" dirty="0" smtClean="0"/>
              <a:t>nodes</a:t>
            </a:r>
            <a:r>
              <a:rPr lang="en-US" dirty="0"/>
              <a:t>. </a:t>
            </a:r>
            <a:endParaRPr lang="en-US" dirty="0" smtClean="0"/>
          </a:p>
          <a:p>
            <a:r>
              <a:rPr lang="en-US" dirty="0" smtClean="0"/>
              <a:t>Main result: information </a:t>
            </a:r>
            <a:r>
              <a:rPr lang="en-US" dirty="0"/>
              <a:t>on the degree of a relatively small fraction of the nodes is enough to estimate the density and k-core structure of the network, only if the fitness of all the nodes is known. </a:t>
            </a:r>
            <a:endParaRPr lang="es-MX" dirty="0"/>
          </a:p>
          <a:p>
            <a:endParaRPr lang="en-US" dirty="0"/>
          </a:p>
        </p:txBody>
      </p:sp>
    </p:spTree>
    <p:extLst>
      <p:ext uri="{BB962C8B-B14F-4D97-AF65-F5344CB8AC3E}">
        <p14:creationId xmlns:p14="http://schemas.microsoft.com/office/powerpoint/2010/main" xmlns="" val="3874650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normAutofit/>
          </a:bodyPr>
          <a:lstStyle/>
          <a:p>
            <a:r>
              <a:rPr lang="en-US" dirty="0" smtClean="0"/>
              <a:t>Fourth approach I</a:t>
            </a:r>
            <a:endParaRPr lang="en-US" dirty="0"/>
          </a:p>
        </p:txBody>
      </p:sp>
      <p:sp>
        <p:nvSpPr>
          <p:cNvPr id="3" name="2 Marcador de contenido"/>
          <p:cNvSpPr>
            <a:spLocks noGrp="1"/>
          </p:cNvSpPr>
          <p:nvPr>
            <p:ph idx="1"/>
          </p:nvPr>
        </p:nvSpPr>
        <p:spPr>
          <a:xfrm>
            <a:off x="457200" y="1935480"/>
            <a:ext cx="8229600" cy="4517856"/>
          </a:xfrm>
        </p:spPr>
        <p:txBody>
          <a:bodyPr>
            <a:normAutofit fontScale="92500" lnSpcReduction="20000"/>
          </a:bodyPr>
          <a:lstStyle/>
          <a:p>
            <a:r>
              <a:rPr lang="en-US" dirty="0" err="1"/>
              <a:t>Halaj</a:t>
            </a:r>
            <a:r>
              <a:rPr lang="en-US" dirty="0"/>
              <a:t>, G., C. </a:t>
            </a:r>
            <a:r>
              <a:rPr lang="en-US" dirty="0" err="1"/>
              <a:t>Kok</a:t>
            </a:r>
            <a:r>
              <a:rPr lang="en-US" dirty="0"/>
              <a:t> (2013)</a:t>
            </a:r>
            <a:r>
              <a:rPr lang="en-US" sz="1600" dirty="0"/>
              <a:t>. “Assessing Interbank contagion Using Simulated Networks”, Working Paper No. 1506, January 2013, European Central Bank.</a:t>
            </a:r>
            <a:endParaRPr lang="es-MX" dirty="0"/>
          </a:p>
          <a:p>
            <a:r>
              <a:rPr lang="en-US" dirty="0" smtClean="0"/>
              <a:t>Generate interbank </a:t>
            </a:r>
            <a:r>
              <a:rPr lang="en-US" dirty="0"/>
              <a:t>networks given </a:t>
            </a:r>
            <a:r>
              <a:rPr lang="en-US" dirty="0" smtClean="0"/>
              <a:t>incomplete </a:t>
            </a:r>
            <a:r>
              <a:rPr lang="en-US" dirty="0"/>
              <a:t>information on bilateral exposures at the European level. </a:t>
            </a:r>
            <a:endParaRPr lang="en-US" dirty="0" smtClean="0"/>
          </a:p>
          <a:p>
            <a:r>
              <a:rPr lang="en-US" dirty="0" smtClean="0"/>
              <a:t>Simulate </a:t>
            </a:r>
            <a:r>
              <a:rPr lang="en-US" dirty="0"/>
              <a:t>a </a:t>
            </a:r>
            <a:r>
              <a:rPr lang="en-US" dirty="0" smtClean="0"/>
              <a:t>large number </a:t>
            </a:r>
            <a:r>
              <a:rPr lang="en-US" dirty="0"/>
              <a:t>of interbank networks </a:t>
            </a:r>
            <a:r>
              <a:rPr lang="en-US" dirty="0" smtClean="0"/>
              <a:t>in </a:t>
            </a:r>
            <a:r>
              <a:rPr lang="en-US" dirty="0"/>
              <a:t>order to evaluate contagion effects in the European banking system. </a:t>
            </a:r>
            <a:endParaRPr lang="en-US" dirty="0" smtClean="0"/>
          </a:p>
          <a:p>
            <a:r>
              <a:rPr lang="en-US" dirty="0" smtClean="0"/>
              <a:t>The </a:t>
            </a:r>
            <a:r>
              <a:rPr lang="en-US" dirty="0"/>
              <a:t>simulation approach followed by the authors is related to the “Stochastic Block Modeling” of </a:t>
            </a:r>
            <a:r>
              <a:rPr lang="en-US" dirty="0" smtClean="0"/>
              <a:t>networks. </a:t>
            </a:r>
            <a:endParaRPr lang="en-US" dirty="0" smtClean="0"/>
          </a:p>
          <a:p>
            <a:r>
              <a:rPr lang="en-US" dirty="0" smtClean="0"/>
              <a:t>Link </a:t>
            </a:r>
            <a:r>
              <a:rPr lang="en-US" dirty="0"/>
              <a:t>prediction algorithms are used to construct the missing links between nodes in a network. </a:t>
            </a:r>
            <a:endParaRPr lang="en-US" dirty="0" smtClean="0"/>
          </a:p>
          <a:p>
            <a:r>
              <a:rPr lang="en-US" dirty="0" smtClean="0"/>
              <a:t>Allows </a:t>
            </a:r>
            <a:r>
              <a:rPr lang="en-US" dirty="0"/>
              <a:t>the authors for departing from ME and from considering only a few snapshots from real interbank networks</a:t>
            </a:r>
            <a:r>
              <a:rPr lang="en-US" dirty="0" smtClean="0"/>
              <a:t>.</a:t>
            </a:r>
          </a:p>
        </p:txBody>
      </p:sp>
    </p:spTree>
    <p:extLst>
      <p:ext uri="{BB962C8B-B14F-4D97-AF65-F5344CB8AC3E}">
        <p14:creationId xmlns:p14="http://schemas.microsoft.com/office/powerpoint/2010/main" xmlns="" val="2853396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normAutofit/>
          </a:bodyPr>
          <a:lstStyle/>
          <a:p>
            <a:r>
              <a:rPr lang="en-US" dirty="0" smtClean="0"/>
              <a:t>Fourth approach II</a:t>
            </a:r>
            <a:endParaRPr lang="en-US" dirty="0"/>
          </a:p>
        </p:txBody>
      </p:sp>
      <p:sp>
        <p:nvSpPr>
          <p:cNvPr id="3" name="2 Marcador de contenido"/>
          <p:cNvSpPr>
            <a:spLocks noGrp="1"/>
          </p:cNvSpPr>
          <p:nvPr>
            <p:ph idx="1"/>
          </p:nvPr>
        </p:nvSpPr>
        <p:spPr/>
        <p:txBody>
          <a:bodyPr>
            <a:normAutofit/>
          </a:bodyPr>
          <a:lstStyle/>
          <a:p>
            <a:pPr marL="0" indent="0">
              <a:buNone/>
            </a:pPr>
            <a:r>
              <a:rPr lang="en-US" dirty="0" err="1" smtClean="0"/>
              <a:t>Halaj</a:t>
            </a:r>
            <a:r>
              <a:rPr lang="en-US" dirty="0" smtClean="0"/>
              <a:t> </a:t>
            </a:r>
            <a:r>
              <a:rPr lang="en-US" dirty="0"/>
              <a:t>and </a:t>
            </a:r>
            <a:r>
              <a:rPr lang="en-US" dirty="0" err="1"/>
              <a:t>Kok</a:t>
            </a:r>
            <a:r>
              <a:rPr lang="en-US" dirty="0"/>
              <a:t> (2013) </a:t>
            </a:r>
            <a:r>
              <a:rPr lang="en-US" dirty="0" smtClean="0"/>
              <a:t>approach is </a:t>
            </a:r>
            <a:r>
              <a:rPr lang="en-US" dirty="0"/>
              <a:t>based </a:t>
            </a:r>
            <a:r>
              <a:rPr lang="en-US" dirty="0" smtClean="0"/>
              <a:t>on: </a:t>
            </a:r>
            <a:endParaRPr lang="es-MX" dirty="0"/>
          </a:p>
          <a:p>
            <a:pPr marL="880110" lvl="1" indent="-514350">
              <a:buFont typeface="+mj-lt"/>
              <a:buAutoNum type="arabicPeriod"/>
            </a:pPr>
            <a:r>
              <a:rPr lang="en-US" dirty="0" smtClean="0"/>
              <a:t>a</a:t>
            </a:r>
            <a:r>
              <a:rPr lang="en-US" dirty="0" smtClean="0"/>
              <a:t> </a:t>
            </a:r>
            <a:r>
              <a:rPr lang="en-US" dirty="0"/>
              <a:t>probability map that a bank in a given country makes an interbank loan to a bank in another (or the same) country</a:t>
            </a:r>
            <a:endParaRPr lang="es-MX" dirty="0"/>
          </a:p>
          <a:p>
            <a:pPr marL="880110" lvl="1" indent="-514350">
              <a:buFont typeface="+mj-lt"/>
              <a:buAutoNum type="arabicPeriod"/>
            </a:pPr>
            <a:r>
              <a:rPr lang="en-US" dirty="0"/>
              <a:t>the iterative procedure to generate interbank networks by randomly picking a link between banks and accepting it with a probability taken from the above mentioned probability map</a:t>
            </a:r>
            <a:endParaRPr lang="es-MX" dirty="0"/>
          </a:p>
          <a:p>
            <a:pPr marL="880110" lvl="1" indent="-514350">
              <a:buFont typeface="+mj-lt"/>
              <a:buAutoNum type="arabicPeriod"/>
            </a:pPr>
            <a:r>
              <a:rPr lang="en-US" dirty="0" smtClean="0"/>
              <a:t>Eisenberg </a:t>
            </a:r>
            <a:r>
              <a:rPr lang="en-US" dirty="0"/>
              <a:t>and Noe (2001) </a:t>
            </a:r>
            <a:r>
              <a:rPr lang="en-US" dirty="0" smtClean="0"/>
              <a:t>clearing payments </a:t>
            </a:r>
            <a:r>
              <a:rPr lang="en-US" dirty="0" smtClean="0"/>
              <a:t>algorithm </a:t>
            </a:r>
            <a:r>
              <a:rPr lang="en-US" dirty="0" smtClean="0"/>
              <a:t>for </a:t>
            </a:r>
            <a:r>
              <a:rPr lang="en-US" dirty="0"/>
              <a:t>the contagion mechanism</a:t>
            </a:r>
            <a:endParaRPr lang="es-MX" dirty="0"/>
          </a:p>
        </p:txBody>
      </p:sp>
    </p:spTree>
    <p:extLst>
      <p:ext uri="{BB962C8B-B14F-4D97-AF65-F5344CB8AC3E}">
        <p14:creationId xmlns:p14="http://schemas.microsoft.com/office/powerpoint/2010/main" xmlns="" val="1813525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n-US" dirty="0"/>
              <a:t>The iterative procedure works in the following way: </a:t>
            </a:r>
            <a:endParaRPr lang="en-US" dirty="0" smtClean="0"/>
          </a:p>
          <a:p>
            <a:pPr marL="880110" lvl="1" indent="-514350">
              <a:buFont typeface="+mj-lt"/>
              <a:buAutoNum type="arabicPeriod"/>
            </a:pPr>
            <a:r>
              <a:rPr lang="en-US" dirty="0" smtClean="0"/>
              <a:t>a </a:t>
            </a:r>
            <a:r>
              <a:rPr lang="en-US" dirty="0"/>
              <a:t>random pair of banks is chosen with the same probability and the link is created with a probability given by the probability map. </a:t>
            </a:r>
            <a:endParaRPr lang="en-US" dirty="0" smtClean="0"/>
          </a:p>
          <a:p>
            <a:pPr marL="880110" lvl="1" indent="-514350">
              <a:buFont typeface="+mj-lt"/>
              <a:buAutoNum type="arabicPeriod"/>
            </a:pPr>
            <a:r>
              <a:rPr lang="en-US" dirty="0" smtClean="0"/>
              <a:t>If </a:t>
            </a:r>
            <a:r>
              <a:rPr lang="en-US" dirty="0"/>
              <a:t>the link is created then a random (uniform [0,1]) number is generated which indicates the percentage of interbank liabilities  of the first bank from the pair coming from the second bank in such pair, this assignment is consistent with the asset side of the second bank. </a:t>
            </a:r>
            <a:endParaRPr lang="en-US" dirty="0" smtClean="0"/>
          </a:p>
          <a:p>
            <a:pPr marL="880110" lvl="1" indent="-514350">
              <a:buFont typeface="+mj-lt"/>
              <a:buAutoNum type="arabicPeriod"/>
            </a:pPr>
            <a:r>
              <a:rPr lang="en-US" dirty="0" smtClean="0"/>
              <a:t>This </a:t>
            </a:r>
            <a:r>
              <a:rPr lang="en-US" dirty="0"/>
              <a:t>process is repeated until no more liabilities need to be assigned. </a:t>
            </a:r>
          </a:p>
        </p:txBody>
      </p:sp>
      <p:sp>
        <p:nvSpPr>
          <p:cNvPr id="4" name="1 Título"/>
          <p:cNvSpPr>
            <a:spLocks noGrp="1"/>
          </p:cNvSpPr>
          <p:nvPr>
            <p:ph type="title"/>
          </p:nvPr>
        </p:nvSpPr>
        <p:spPr>
          <a:xfrm>
            <a:off x="457200" y="260648"/>
            <a:ext cx="8229600" cy="852704"/>
          </a:xfrm>
        </p:spPr>
        <p:txBody>
          <a:bodyPr>
            <a:normAutofit/>
          </a:bodyPr>
          <a:lstStyle/>
          <a:p>
            <a:r>
              <a:rPr lang="en-US" dirty="0" smtClean="0"/>
              <a:t>Fourth approach III</a:t>
            </a:r>
            <a:endParaRPr lang="en-US" dirty="0"/>
          </a:p>
        </p:txBody>
      </p:sp>
    </p:spTree>
    <p:extLst>
      <p:ext uri="{BB962C8B-B14F-4D97-AF65-F5344CB8AC3E}">
        <p14:creationId xmlns:p14="http://schemas.microsoft.com/office/powerpoint/2010/main" xmlns="" val="1840771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lstStyle/>
          <a:p>
            <a:r>
              <a:rPr lang="en-US" dirty="0" smtClean="0"/>
              <a:t>Fifth approach I</a:t>
            </a:r>
            <a:endParaRPr lang="en-US" dirty="0"/>
          </a:p>
        </p:txBody>
      </p:sp>
      <p:sp>
        <p:nvSpPr>
          <p:cNvPr id="3" name="2 Marcador de contenido"/>
          <p:cNvSpPr>
            <a:spLocks noGrp="1"/>
          </p:cNvSpPr>
          <p:nvPr>
            <p:ph idx="1"/>
          </p:nvPr>
        </p:nvSpPr>
        <p:spPr>
          <a:xfrm>
            <a:off x="457200" y="1935480"/>
            <a:ext cx="8229600" cy="4733880"/>
          </a:xfrm>
        </p:spPr>
        <p:txBody>
          <a:bodyPr>
            <a:normAutofit fontScale="85000" lnSpcReduction="20000"/>
          </a:bodyPr>
          <a:lstStyle/>
          <a:p>
            <a:r>
              <a:rPr lang="en-US" dirty="0" err="1"/>
              <a:t>Halaj</a:t>
            </a:r>
            <a:r>
              <a:rPr lang="en-US" dirty="0"/>
              <a:t>, G., C. </a:t>
            </a:r>
            <a:r>
              <a:rPr lang="en-US" dirty="0" err="1"/>
              <a:t>Kok</a:t>
            </a:r>
            <a:r>
              <a:rPr lang="en-US" dirty="0"/>
              <a:t> (2014)</a:t>
            </a:r>
            <a:r>
              <a:rPr lang="en-US" sz="1600" dirty="0"/>
              <a:t>. “Modeling Emergence of the Interbank Networks”, Working Paper No. 1646, March 2014, European Central Bank</a:t>
            </a:r>
            <a:r>
              <a:rPr lang="en-US" sz="1600" dirty="0" smtClean="0"/>
              <a:t>.</a:t>
            </a:r>
            <a:endParaRPr lang="en-US" dirty="0" smtClean="0"/>
          </a:p>
          <a:p>
            <a:r>
              <a:rPr lang="en-US" dirty="0" smtClean="0"/>
              <a:t>Departs </a:t>
            </a:r>
            <a:r>
              <a:rPr lang="en-US" dirty="0"/>
              <a:t>from their previous </a:t>
            </a:r>
            <a:r>
              <a:rPr lang="en-US" dirty="0" smtClean="0"/>
              <a:t>work: </a:t>
            </a:r>
            <a:r>
              <a:rPr lang="en-US" dirty="0" smtClean="0"/>
              <a:t>formation </a:t>
            </a:r>
            <a:r>
              <a:rPr lang="en-US" dirty="0"/>
              <a:t>of the interbank network in an endogenous way</a:t>
            </a:r>
            <a:r>
              <a:rPr lang="en-US" dirty="0" smtClean="0"/>
              <a:t>.</a:t>
            </a:r>
            <a:endParaRPr lang="en-US" dirty="0" smtClean="0"/>
          </a:p>
          <a:p>
            <a:r>
              <a:rPr lang="en-US" dirty="0" smtClean="0"/>
              <a:t>The </a:t>
            </a:r>
            <a:r>
              <a:rPr lang="en-US" dirty="0"/>
              <a:t>sequential mechanism is based on a portfolio optimization model where banks allocate interbank exposures considering risk and return relationships and loans are taken considering funding diversification benefits. </a:t>
            </a:r>
            <a:endParaRPr lang="en-US" dirty="0" smtClean="0"/>
          </a:p>
          <a:p>
            <a:r>
              <a:rPr lang="en-US" dirty="0" smtClean="0"/>
              <a:t>M</a:t>
            </a:r>
            <a:r>
              <a:rPr lang="en-US" dirty="0" smtClean="0"/>
              <a:t>odel </a:t>
            </a:r>
            <a:r>
              <a:rPr lang="en-US" dirty="0"/>
              <a:t>allows </a:t>
            </a:r>
            <a:r>
              <a:rPr lang="en-US" dirty="0" smtClean="0"/>
              <a:t>a check on the </a:t>
            </a:r>
            <a:r>
              <a:rPr lang="en-US" dirty="0"/>
              <a:t>sensitivity of interbank networks to changes in market-driven parameters as well as to changes in regulation</a:t>
            </a:r>
            <a:r>
              <a:rPr lang="en-US" dirty="0" smtClean="0"/>
              <a:t>.</a:t>
            </a:r>
            <a:endParaRPr lang="en-US" dirty="0" smtClean="0"/>
          </a:p>
          <a:p>
            <a:r>
              <a:rPr lang="en-US" dirty="0" smtClean="0"/>
              <a:t>A</a:t>
            </a:r>
            <a:r>
              <a:rPr lang="en-US" dirty="0" smtClean="0"/>
              <a:t>ssume </a:t>
            </a:r>
            <a:r>
              <a:rPr lang="en-US" dirty="0"/>
              <a:t>that </a:t>
            </a:r>
            <a:r>
              <a:rPr lang="en-US" dirty="0" smtClean="0"/>
              <a:t>banks </a:t>
            </a:r>
            <a:r>
              <a:rPr lang="en-US" dirty="0"/>
              <a:t>optimize their interbank assets considering risk and return as well as regulatory constraints. </a:t>
            </a:r>
            <a:endParaRPr lang="en-US" dirty="0" smtClean="0"/>
          </a:p>
          <a:p>
            <a:r>
              <a:rPr lang="en-US" dirty="0" smtClean="0"/>
              <a:t>Banks </a:t>
            </a:r>
            <a:r>
              <a:rPr lang="en-US" dirty="0"/>
              <a:t>define their preferred funding structure with the objective of minimizing rollover risk.</a:t>
            </a:r>
          </a:p>
        </p:txBody>
      </p:sp>
    </p:spTree>
    <p:extLst>
      <p:ext uri="{BB962C8B-B14F-4D97-AF65-F5344CB8AC3E}">
        <p14:creationId xmlns:p14="http://schemas.microsoft.com/office/powerpoint/2010/main" xmlns="" val="708799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lstStyle/>
          <a:p>
            <a:r>
              <a:rPr lang="en-US" dirty="0" smtClean="0"/>
              <a:t>Fifth approach II</a:t>
            </a:r>
            <a:endParaRPr lang="en-US" dirty="0"/>
          </a:p>
        </p:txBody>
      </p:sp>
      <p:sp>
        <p:nvSpPr>
          <p:cNvPr id="3" name="2 Marcador de contenido"/>
          <p:cNvSpPr>
            <a:spLocks noGrp="1"/>
          </p:cNvSpPr>
          <p:nvPr>
            <p:ph idx="1"/>
          </p:nvPr>
        </p:nvSpPr>
        <p:spPr>
          <a:xfrm>
            <a:off x="457200" y="1935480"/>
            <a:ext cx="8229600" cy="4733880"/>
          </a:xfrm>
        </p:spPr>
        <p:txBody>
          <a:bodyPr>
            <a:normAutofit fontScale="85000" lnSpcReduction="10000"/>
          </a:bodyPr>
          <a:lstStyle/>
          <a:p>
            <a:pPr marL="0" indent="0">
              <a:buNone/>
            </a:pPr>
            <a:r>
              <a:rPr lang="en-US" dirty="0"/>
              <a:t>Banks participate in a bargaining game in which supply and demand is determined by allowing banks to deviate from their optimal allocations and the prices they offer on them. </a:t>
            </a:r>
            <a:r>
              <a:rPr lang="en-US" dirty="0" smtClean="0"/>
              <a:t>They </a:t>
            </a:r>
            <a:r>
              <a:rPr lang="en-US" dirty="0"/>
              <a:t>propose a </a:t>
            </a:r>
            <a:r>
              <a:rPr lang="en-US" dirty="0" smtClean="0"/>
              <a:t>four stage </a:t>
            </a:r>
            <a:r>
              <a:rPr lang="en-US" dirty="0"/>
              <a:t>sequential process which is repeated until the full allocation of interbank assets is achieved:</a:t>
            </a:r>
            <a:endParaRPr lang="es-MX" dirty="0"/>
          </a:p>
          <a:p>
            <a:pPr marL="880110" lvl="1" indent="-514350">
              <a:buFont typeface="+mj-lt"/>
              <a:buAutoNum type="arabicPeriod"/>
            </a:pPr>
            <a:r>
              <a:rPr lang="en-US" dirty="0"/>
              <a:t>Preferred funding structure</a:t>
            </a:r>
            <a:endParaRPr lang="es-MX" dirty="0"/>
          </a:p>
          <a:p>
            <a:pPr marL="880110" lvl="1" indent="-514350">
              <a:buFont typeface="+mj-lt"/>
              <a:buAutoNum type="arabicPeriod"/>
            </a:pPr>
            <a:r>
              <a:rPr lang="en-US" dirty="0"/>
              <a:t>Preferred asset structure</a:t>
            </a:r>
            <a:endParaRPr lang="es-MX" dirty="0"/>
          </a:p>
          <a:p>
            <a:pPr marL="880110" lvl="1" indent="-514350">
              <a:buFont typeface="+mj-lt"/>
              <a:buAutoNum type="arabicPeriod"/>
            </a:pPr>
            <a:r>
              <a:rPr lang="en-US" dirty="0"/>
              <a:t>Bargaining game</a:t>
            </a:r>
            <a:endParaRPr lang="es-MX" dirty="0"/>
          </a:p>
          <a:p>
            <a:pPr marL="880110" lvl="1" indent="-514350">
              <a:buFont typeface="+mj-lt"/>
              <a:buAutoNum type="arabicPeriod"/>
            </a:pPr>
            <a:r>
              <a:rPr lang="en-US" dirty="0"/>
              <a:t>Interest rate adjustment</a:t>
            </a:r>
            <a:endParaRPr lang="es-MX" dirty="0"/>
          </a:p>
          <a:p>
            <a:pPr marL="0" indent="0">
              <a:buNone/>
            </a:pPr>
            <a:r>
              <a:rPr lang="en-US" dirty="0"/>
              <a:t>There are three assumptions of the model:</a:t>
            </a:r>
            <a:endParaRPr lang="es-MX" dirty="0"/>
          </a:p>
          <a:p>
            <a:pPr marL="880110" lvl="1" indent="-514350">
              <a:buFont typeface="+mj-lt"/>
              <a:buAutoNum type="arabicPeriod"/>
            </a:pPr>
            <a:r>
              <a:rPr lang="en-US" dirty="0"/>
              <a:t>Banks know each other’s aggregate lending and borrowing</a:t>
            </a:r>
            <a:endParaRPr lang="es-MX" dirty="0"/>
          </a:p>
          <a:p>
            <a:pPr marL="880110" lvl="1" indent="-514350">
              <a:buFont typeface="+mj-lt"/>
              <a:buAutoNum type="arabicPeriod"/>
            </a:pPr>
            <a:r>
              <a:rPr lang="en-US" dirty="0"/>
              <a:t>Banks optimize the structure of their interbank assets</a:t>
            </a:r>
            <a:endParaRPr lang="es-MX" dirty="0"/>
          </a:p>
          <a:p>
            <a:pPr marL="880110" lvl="1" indent="-514350">
              <a:buFont typeface="+mj-lt"/>
              <a:buAutoNum type="arabicPeriod"/>
            </a:pPr>
            <a:r>
              <a:rPr lang="en-US" dirty="0"/>
              <a:t>Banks prefer diversified funding sources to avoid rollover risk.</a:t>
            </a:r>
            <a:endParaRPr lang="es-MX" dirty="0"/>
          </a:p>
        </p:txBody>
      </p:sp>
    </p:spTree>
    <p:extLst>
      <p:ext uri="{BB962C8B-B14F-4D97-AF65-F5344CB8AC3E}">
        <p14:creationId xmlns:p14="http://schemas.microsoft.com/office/powerpoint/2010/main" xmlns="" val="3173259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066130"/>
          </a:xfrm>
        </p:spPr>
        <p:txBody>
          <a:bodyPr/>
          <a:lstStyle/>
          <a:p>
            <a:r>
              <a:rPr lang="en-US" dirty="0" smtClean="0"/>
              <a:t>Motivation</a:t>
            </a:r>
            <a:endParaRPr lang="en-US" dirty="0"/>
          </a:p>
        </p:txBody>
      </p:sp>
      <p:sp>
        <p:nvSpPr>
          <p:cNvPr id="3" name="2 Marcador de contenido"/>
          <p:cNvSpPr>
            <a:spLocks noGrp="1"/>
          </p:cNvSpPr>
          <p:nvPr>
            <p:ph idx="1"/>
          </p:nvPr>
        </p:nvSpPr>
        <p:spPr/>
        <p:txBody>
          <a:bodyPr>
            <a:normAutofit/>
          </a:bodyPr>
          <a:lstStyle/>
          <a:p>
            <a:r>
              <a:rPr lang="en-US" dirty="0" smtClean="0"/>
              <a:t>Reconstructing networks from partial data is one of the most important yet challenging tasks in network studies</a:t>
            </a:r>
          </a:p>
          <a:p>
            <a:r>
              <a:rPr lang="en-US" dirty="0" smtClean="0"/>
              <a:t>This </a:t>
            </a:r>
            <a:r>
              <a:rPr lang="en-US" dirty="0"/>
              <a:t>is important in financial networks in the specific </a:t>
            </a:r>
            <a:r>
              <a:rPr lang="en-US" dirty="0" smtClean="0"/>
              <a:t>context </a:t>
            </a:r>
            <a:r>
              <a:rPr lang="en-US" dirty="0"/>
              <a:t>of contagion </a:t>
            </a:r>
            <a:r>
              <a:rPr lang="en-US" dirty="0" smtClean="0"/>
              <a:t>analysis and systemic risk</a:t>
            </a:r>
          </a:p>
          <a:p>
            <a:r>
              <a:rPr lang="en-US" dirty="0" smtClean="0"/>
              <a:t>Most </a:t>
            </a:r>
            <a:r>
              <a:rPr lang="en-US" dirty="0"/>
              <a:t>of </a:t>
            </a:r>
            <a:r>
              <a:rPr lang="en-US" dirty="0" smtClean="0"/>
              <a:t>previous </a:t>
            </a:r>
            <a:r>
              <a:rPr lang="en-US" dirty="0"/>
              <a:t>studies relied on a common </a:t>
            </a:r>
            <a:r>
              <a:rPr lang="en-US" dirty="0" smtClean="0"/>
              <a:t>assumption: </a:t>
            </a:r>
            <a:r>
              <a:rPr lang="en-US" dirty="0"/>
              <a:t>the maximum entropy (ME) principle</a:t>
            </a:r>
          </a:p>
        </p:txBody>
      </p:sp>
    </p:spTree>
    <p:extLst>
      <p:ext uri="{BB962C8B-B14F-4D97-AF65-F5344CB8AC3E}">
        <p14:creationId xmlns:p14="http://schemas.microsoft.com/office/powerpoint/2010/main" xmlns="" val="338593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normAutofit/>
          </a:bodyPr>
          <a:lstStyle/>
          <a:p>
            <a:r>
              <a:rPr lang="en-US" dirty="0" smtClean="0"/>
              <a:t>Sixth approach I</a:t>
            </a:r>
            <a:endParaRPr lang="en-US" dirty="0"/>
          </a:p>
        </p:txBody>
      </p:sp>
      <p:sp>
        <p:nvSpPr>
          <p:cNvPr id="3" name="2 Marcador de contenido"/>
          <p:cNvSpPr>
            <a:spLocks noGrp="1"/>
          </p:cNvSpPr>
          <p:nvPr>
            <p:ph idx="1"/>
          </p:nvPr>
        </p:nvSpPr>
        <p:spPr/>
        <p:txBody>
          <a:bodyPr>
            <a:normAutofit fontScale="92500" lnSpcReduction="10000"/>
          </a:bodyPr>
          <a:lstStyle/>
          <a:p>
            <a:r>
              <a:rPr lang="en-US" dirty="0"/>
              <a:t>Moussa, A., (2011)</a:t>
            </a:r>
            <a:r>
              <a:rPr lang="en-US" sz="1500" dirty="0"/>
              <a:t>, “Contagion and Systemic Risk in Financial Networks”, PhD Thesis, Columbia University.</a:t>
            </a:r>
            <a:endParaRPr lang="es-MX" dirty="0"/>
          </a:p>
          <a:p>
            <a:r>
              <a:rPr lang="en-US" dirty="0"/>
              <a:t>Given a matrix </a:t>
            </a:r>
            <a:r>
              <a:rPr lang="en-US"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0</a:t>
            </a:r>
            <a:r>
              <a:rPr lang="en-US" dirty="0" smtClean="0"/>
              <a:t>, </a:t>
            </a:r>
            <a:r>
              <a:rPr lang="en-US" dirty="0"/>
              <a:t>the problem is to find a matrix </a:t>
            </a:r>
            <a:r>
              <a:rPr lang="en-US" dirty="0">
                <a:latin typeface="Times New Roman" panose="02020603050405020304" pitchFamily="18" charset="0"/>
                <a:cs typeface="Times New Roman" panose="02020603050405020304" pitchFamily="18" charset="0"/>
              </a:rPr>
              <a:t>X</a:t>
            </a:r>
            <a:r>
              <a:rPr lang="en-US" dirty="0"/>
              <a:t> that is as close as possible to </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0</a:t>
            </a:r>
            <a:r>
              <a:rPr lang="en-US" dirty="0" smtClean="0"/>
              <a:t> </a:t>
            </a:r>
            <a:r>
              <a:rPr lang="en-US" dirty="0"/>
              <a:t>and satisfying the balance sheet constraints. </a:t>
            </a:r>
            <a:endParaRPr lang="en-US" dirty="0" smtClean="0"/>
          </a:p>
          <a:p>
            <a:r>
              <a:rPr lang="en-US" dirty="0" smtClean="0"/>
              <a:t>If </a:t>
            </a:r>
            <a:r>
              <a:rPr lang="en-US" dirty="0"/>
              <a:t>the balancing constraints are feasible, the RAS algorithm converges to the solution of the minimization of the relative entropy subject to the balancing constraints</a:t>
            </a:r>
            <a:r>
              <a:rPr lang="en-US" dirty="0" smtClean="0"/>
              <a:t>.</a:t>
            </a:r>
          </a:p>
          <a:p>
            <a:r>
              <a:rPr lang="en-US" dirty="0"/>
              <a:t>It has been proposed to minimize the relative entropy with respect to the non-informative uniform </a:t>
            </a:r>
            <a:r>
              <a:rPr lang="en-US" dirty="0" smtClean="0"/>
              <a:t>prior. </a:t>
            </a:r>
          </a:p>
          <a:p>
            <a:r>
              <a:rPr lang="en-US" dirty="0" smtClean="0"/>
              <a:t>The authors argue that combining </a:t>
            </a:r>
            <a:r>
              <a:rPr lang="en-US" dirty="0"/>
              <a:t>balance sheet data with other sources can aid in reducing this bias. </a:t>
            </a:r>
            <a:endParaRPr lang="es-MX" dirty="0"/>
          </a:p>
          <a:p>
            <a:endParaRPr lang="en-US" dirty="0"/>
          </a:p>
        </p:txBody>
      </p:sp>
    </p:spTree>
    <p:extLst>
      <p:ext uri="{BB962C8B-B14F-4D97-AF65-F5344CB8AC3E}">
        <p14:creationId xmlns:p14="http://schemas.microsoft.com/office/powerpoint/2010/main" xmlns="" val="4196707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normAutofit/>
          </a:bodyPr>
          <a:lstStyle/>
          <a:p>
            <a:r>
              <a:rPr lang="en-US" dirty="0" smtClean="0"/>
              <a:t>Sixth approach II</a:t>
            </a:r>
            <a:endParaRPr lang="en-US" dirty="0"/>
          </a:p>
        </p:txBody>
      </p:sp>
      <p:sp>
        <p:nvSpPr>
          <p:cNvPr id="3" name="2 Marcador de contenido"/>
          <p:cNvSpPr>
            <a:spLocks noGrp="1"/>
          </p:cNvSpPr>
          <p:nvPr>
            <p:ph idx="1"/>
          </p:nvPr>
        </p:nvSpPr>
        <p:spPr>
          <a:xfrm>
            <a:off x="457200" y="1935480"/>
            <a:ext cx="8229600" cy="4517856"/>
          </a:xfrm>
        </p:spPr>
        <p:txBody>
          <a:bodyPr>
            <a:normAutofit/>
          </a:bodyPr>
          <a:lstStyle/>
          <a:p>
            <a:r>
              <a:rPr lang="en-US" dirty="0"/>
              <a:t>To obtain a scale-free degree distribution network, one can minimize the relative entropy with respect to a sparse prior reflecting our belief on the scale-free structure. </a:t>
            </a:r>
            <a:endParaRPr lang="en-US" dirty="0" smtClean="0"/>
          </a:p>
          <a:p>
            <a:r>
              <a:rPr lang="en-US" dirty="0" smtClean="0"/>
              <a:t>This </a:t>
            </a:r>
            <a:r>
              <a:rPr lang="en-US" dirty="0"/>
              <a:t>could lead to an arbitrary network subjectively imposed by the prior. </a:t>
            </a:r>
            <a:endParaRPr lang="en-US" dirty="0" smtClean="0"/>
          </a:p>
          <a:p>
            <a:r>
              <a:rPr lang="en-US" dirty="0" smtClean="0"/>
              <a:t>To </a:t>
            </a:r>
            <a:r>
              <a:rPr lang="en-US" dirty="0"/>
              <a:t>solve this, the a priori knowledge of the network structure can be given in the form of a </a:t>
            </a:r>
            <a:r>
              <a:rPr lang="en-US" dirty="0" smtClean="0"/>
              <a:t>distribution, </a:t>
            </a:r>
            <a:r>
              <a:rPr lang="en-US" dirty="0"/>
              <a:t>such as the power law distributions of the in-degree and </a:t>
            </a:r>
            <a:r>
              <a:rPr lang="en-US" dirty="0" smtClean="0"/>
              <a:t>out-degree or </a:t>
            </a:r>
            <a:r>
              <a:rPr lang="en-US" dirty="0"/>
              <a:t>the Pareto distribution of </a:t>
            </a:r>
            <a:r>
              <a:rPr lang="en-US" dirty="0" smtClean="0"/>
              <a:t>exposures.</a:t>
            </a:r>
          </a:p>
          <a:p>
            <a:endParaRPr lang="es-MX" dirty="0"/>
          </a:p>
        </p:txBody>
      </p:sp>
    </p:spTree>
    <p:extLst>
      <p:ext uri="{BB962C8B-B14F-4D97-AF65-F5344CB8AC3E}">
        <p14:creationId xmlns:p14="http://schemas.microsoft.com/office/powerpoint/2010/main" xmlns="" val="2390436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2704"/>
          </a:xfrm>
        </p:spPr>
        <p:txBody>
          <a:bodyPr>
            <a:normAutofit/>
          </a:bodyPr>
          <a:lstStyle/>
          <a:p>
            <a:r>
              <a:rPr lang="en-US" dirty="0" smtClean="0"/>
              <a:t>Sixth approach III</a:t>
            </a:r>
            <a:endParaRPr lang="en-US" dirty="0"/>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457200" y="1935480"/>
                <a:ext cx="8229600" cy="4517856"/>
              </a:xfrm>
            </p:spPr>
            <p:txBody>
              <a:bodyPr>
                <a:normAutofit/>
              </a:bodyPr>
              <a:lstStyle/>
              <a:p>
                <a:r>
                  <a:rPr lang="en-US" dirty="0"/>
                  <a:t>The knowledge of these distributions is incorporated by considering a set of independent samples </a:t>
                </a:r>
                <a14:m>
                  <m:oMath xmlns:m="http://schemas.openxmlformats.org/officeDocument/2006/math">
                    <m:sSubSup>
                      <m:sSubSupPr>
                        <m:ctrlPr>
                          <a:rPr lang="es-MX" b="1" i="1"/>
                        </m:ctrlPr>
                      </m:sSubSupPr>
                      <m:e>
                        <m:r>
                          <a:rPr lang="en-US" b="1" i="1"/>
                          <m:t>𝑿</m:t>
                        </m:r>
                      </m:e>
                      <m:sub>
                        <m:r>
                          <a:rPr lang="en-US" b="1" i="1"/>
                          <m:t>𝟎</m:t>
                        </m:r>
                      </m:sub>
                      <m:sup>
                        <m:r>
                          <a:rPr lang="en-US" b="1" i="1"/>
                          <m:t>(</m:t>
                        </m:r>
                        <m:r>
                          <a:rPr lang="en-US" b="1" i="1"/>
                          <m:t>𝟏</m:t>
                        </m:r>
                        <m:r>
                          <a:rPr lang="en-US" b="1" i="1"/>
                          <m:t>)</m:t>
                        </m:r>
                      </m:sup>
                    </m:sSubSup>
                    <m:r>
                      <a:rPr lang="en-US" b="1" i="1"/>
                      <m:t>,…,</m:t>
                    </m:r>
                    <m:sSubSup>
                      <m:sSubSupPr>
                        <m:ctrlPr>
                          <a:rPr lang="es-MX" b="1" i="1"/>
                        </m:ctrlPr>
                      </m:sSubSupPr>
                      <m:e>
                        <m:r>
                          <a:rPr lang="en-US" b="1" i="1"/>
                          <m:t>𝑿</m:t>
                        </m:r>
                      </m:e>
                      <m:sub>
                        <m:r>
                          <a:rPr lang="en-US" b="1" i="1"/>
                          <m:t>𝟎</m:t>
                        </m:r>
                      </m:sub>
                      <m:sup>
                        <m:r>
                          <a:rPr lang="en-US" b="1" i="1"/>
                          <m:t>(</m:t>
                        </m:r>
                        <m:r>
                          <a:rPr lang="en-US" b="1" i="1"/>
                          <m:t>𝑴</m:t>
                        </m:r>
                        <m:r>
                          <a:rPr lang="en-US" b="1" i="1"/>
                          <m:t>)</m:t>
                        </m:r>
                      </m:sup>
                    </m:sSubSup>
                  </m:oMath>
                </a14:m>
                <a:r>
                  <a:rPr lang="en-US" b="1" dirty="0"/>
                  <a:t> </a:t>
                </a:r>
                <a:r>
                  <a:rPr lang="en-US" dirty="0"/>
                  <a:t>drawn from the </a:t>
                </a:r>
                <a:r>
                  <a:rPr lang="en-US" dirty="0" smtClean="0"/>
                  <a:t>prior.</a:t>
                </a:r>
              </a:p>
              <a:p>
                <a:r>
                  <a:rPr lang="en-US" dirty="0"/>
                  <a:t>Instead of a point estimate in the form of one exposure matrix, a distribution </a:t>
                </a:r>
                <a14:m>
                  <m:oMath xmlns:m="http://schemas.openxmlformats.org/officeDocument/2006/math">
                    <m:d>
                      <m:dPr>
                        <m:ctrlPr>
                          <a:rPr lang="es-MX" i="1"/>
                        </m:ctrlPr>
                      </m:dPr>
                      <m:e>
                        <m:sSup>
                          <m:sSupPr>
                            <m:ctrlPr>
                              <a:rPr lang="es-MX" i="1"/>
                            </m:ctrlPr>
                          </m:sSupPr>
                          <m:e>
                            <m:r>
                              <a:rPr lang="en-US" i="1"/>
                              <m:t>𝑥</m:t>
                            </m:r>
                          </m:e>
                          <m:sup>
                            <m:d>
                              <m:dPr>
                                <m:ctrlPr>
                                  <a:rPr lang="es-MX" i="1"/>
                                </m:ctrlPr>
                              </m:dPr>
                              <m:e>
                                <m:r>
                                  <a:rPr lang="en-US" i="1"/>
                                  <m:t>1</m:t>
                                </m:r>
                              </m:e>
                            </m:d>
                          </m:sup>
                        </m:sSup>
                        <m:r>
                          <a:rPr lang="en-US" i="1"/>
                          <m:t>,</m:t>
                        </m:r>
                        <m:sSub>
                          <m:sSubPr>
                            <m:ctrlPr>
                              <a:rPr lang="es-MX" i="1"/>
                            </m:ctrlPr>
                          </m:sSubPr>
                          <m:e>
                            <m:r>
                              <a:rPr lang="en-US" i="1"/>
                              <m:t>𝑝</m:t>
                            </m:r>
                          </m:e>
                          <m:sub>
                            <m:r>
                              <a:rPr lang="en-US" i="1"/>
                              <m:t>1</m:t>
                            </m:r>
                          </m:sub>
                        </m:sSub>
                      </m:e>
                    </m:d>
                    <m:r>
                      <a:rPr lang="en-US" i="1"/>
                      <m:t>,…,</m:t>
                    </m:r>
                    <m:d>
                      <m:dPr>
                        <m:ctrlPr>
                          <a:rPr lang="es-MX" i="1"/>
                        </m:ctrlPr>
                      </m:dPr>
                      <m:e>
                        <m:sSup>
                          <m:sSupPr>
                            <m:ctrlPr>
                              <a:rPr lang="es-MX" i="1"/>
                            </m:ctrlPr>
                          </m:sSupPr>
                          <m:e>
                            <m:r>
                              <a:rPr lang="en-US" i="1"/>
                              <m:t>𝑥</m:t>
                            </m:r>
                          </m:e>
                          <m:sup>
                            <m:d>
                              <m:dPr>
                                <m:ctrlPr>
                                  <a:rPr lang="es-MX" i="1"/>
                                </m:ctrlPr>
                              </m:dPr>
                              <m:e>
                                <m:r>
                                  <a:rPr lang="en-US" i="1"/>
                                  <m:t>𝑘</m:t>
                                </m:r>
                              </m:e>
                            </m:d>
                          </m:sup>
                        </m:sSup>
                        <m:r>
                          <a:rPr lang="en-US" i="1"/>
                          <m:t>,</m:t>
                        </m:r>
                        <m:sSub>
                          <m:sSubPr>
                            <m:ctrlPr>
                              <a:rPr lang="es-MX" i="1"/>
                            </m:ctrlPr>
                          </m:sSubPr>
                          <m:e>
                            <m:r>
                              <a:rPr lang="en-US" i="1"/>
                              <m:t>𝑝</m:t>
                            </m:r>
                          </m:e>
                          <m:sub>
                            <m:r>
                              <a:rPr lang="en-US" i="1"/>
                              <m:t>𝑀</m:t>
                            </m:r>
                          </m:sub>
                        </m:sSub>
                      </m:e>
                    </m:d>
                  </m:oMath>
                </a14:m>
                <a:r>
                  <a:rPr lang="en-US" dirty="0"/>
                  <a:t> of exposures matrices is </a:t>
                </a:r>
                <a:r>
                  <a:rPr lang="en-US" dirty="0" smtClean="0"/>
                  <a:t>obtained.</a:t>
                </a:r>
                <a:endParaRPr lang="es-MX"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1935480"/>
                <a:ext cx="8229600" cy="4517856"/>
              </a:xfrm>
              <a:blipFill rotWithShape="1">
                <a:blip r:embed="rId2" cstate="print"/>
                <a:stretch>
                  <a:fillRect l="-889" t="-1080" r="-1778"/>
                </a:stretch>
              </a:blipFill>
            </p:spPr>
            <p:txBody>
              <a:bodyPr/>
              <a:lstStyle/>
              <a:p>
                <a:r>
                  <a:rPr lang="en-US">
                    <a:noFill/>
                  </a:rPr>
                  <a:t> </a:t>
                </a:r>
              </a:p>
            </p:txBody>
          </p:sp>
        </mc:Fallback>
      </mc:AlternateContent>
    </p:spTree>
    <p:extLst>
      <p:ext uri="{BB962C8B-B14F-4D97-AF65-F5344CB8AC3E}">
        <p14:creationId xmlns:p14="http://schemas.microsoft.com/office/powerpoint/2010/main" xmlns="" val="1990761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lstStyle/>
          <a:p>
            <a:r>
              <a:rPr lang="en-US" dirty="0" smtClean="0"/>
              <a:t>Seventh approach I</a:t>
            </a:r>
            <a:endParaRPr lang="en-US" dirty="0"/>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457200" y="1772816"/>
                <a:ext cx="8229600" cy="4896544"/>
              </a:xfrm>
            </p:spPr>
            <p:txBody>
              <a:bodyPr>
                <a:normAutofit fontScale="85000" lnSpcReduction="20000"/>
              </a:bodyPr>
              <a:lstStyle/>
              <a:p>
                <a:r>
                  <a:rPr lang="en-US" dirty="0"/>
                  <a:t>De </a:t>
                </a:r>
                <a:r>
                  <a:rPr lang="en-US" dirty="0" err="1"/>
                  <a:t>Masi</a:t>
                </a:r>
                <a:r>
                  <a:rPr lang="en-US" dirty="0"/>
                  <a:t>, G., G. </a:t>
                </a:r>
                <a:r>
                  <a:rPr lang="en-US" dirty="0" err="1"/>
                  <a:t>Iori</a:t>
                </a:r>
                <a:r>
                  <a:rPr lang="en-US" dirty="0"/>
                  <a:t>, and G. Caldarelli (2006) “Fitness model for the Italian interbank money market” Phys. </a:t>
                </a:r>
                <a:r>
                  <a:rPr lang="es-MX" dirty="0"/>
                  <a:t>Rev. E 74, 066112 –</a:t>
                </a:r>
                <a:r>
                  <a:rPr lang="es-MX" dirty="0" err="1"/>
                  <a:t>December</a:t>
                </a:r>
                <a:r>
                  <a:rPr lang="es-MX" dirty="0"/>
                  <a:t> 2006 .</a:t>
                </a:r>
              </a:p>
              <a:p>
                <a:r>
                  <a:rPr lang="en-US" dirty="0" smtClean="0"/>
                  <a:t>This is </a:t>
                </a:r>
                <a:r>
                  <a:rPr lang="en-US" dirty="0"/>
                  <a:t>one of the earliest examples of a growth model which borrows form the theory of complex networks. </a:t>
                </a:r>
                <a:endParaRPr lang="en-US" dirty="0" smtClean="0"/>
              </a:p>
              <a:p>
                <a:r>
                  <a:rPr lang="en-US" dirty="0" smtClean="0"/>
                  <a:t>The </a:t>
                </a:r>
                <a:r>
                  <a:rPr lang="en-US" dirty="0"/>
                  <a:t>authors assume that a node is determined by its size (or a similar metric). This metric is called </a:t>
                </a:r>
                <a:r>
                  <a:rPr lang="en-US" b="1" i="1" dirty="0"/>
                  <a:t>fitness</a:t>
                </a:r>
                <a:r>
                  <a:rPr lang="en-US" dirty="0"/>
                  <a:t> of the bank and is the main driver of the network formation model. </a:t>
                </a:r>
                <a:endParaRPr lang="en-US" dirty="0" smtClean="0"/>
              </a:p>
              <a:p>
                <a:r>
                  <a:rPr lang="en-US" dirty="0" smtClean="0"/>
                  <a:t>They </a:t>
                </a:r>
                <a:r>
                  <a:rPr lang="en-US" dirty="0"/>
                  <a:t>also assume that the distribution of the sizes </a:t>
                </a:r>
                <a14:m>
                  <m:oMath xmlns:m="http://schemas.openxmlformats.org/officeDocument/2006/math">
                    <m:r>
                      <a:rPr lang="en-US" i="1"/>
                      <m:t>𝑣</m:t>
                    </m:r>
                  </m:oMath>
                </a14:m>
                <a:r>
                  <a:rPr lang="en-US" dirty="0"/>
                  <a:t> in the model follows a power law </a:t>
                </a:r>
                <a14:m>
                  <m:oMath xmlns:m="http://schemas.openxmlformats.org/officeDocument/2006/math">
                    <m:r>
                      <a:rPr lang="en-US" i="1"/>
                      <m:t>𝑃</m:t>
                    </m:r>
                    <m:d>
                      <m:dPr>
                        <m:ctrlPr>
                          <a:rPr lang="es-MX" i="1"/>
                        </m:ctrlPr>
                      </m:dPr>
                      <m:e>
                        <m:r>
                          <a:rPr lang="en-US" i="1"/>
                          <m:t>𝑣</m:t>
                        </m:r>
                      </m:e>
                    </m:d>
                    <m:r>
                      <a:rPr lang="en-US" i="1"/>
                      <m:t>∝</m:t>
                    </m:r>
                    <m:sSup>
                      <m:sSupPr>
                        <m:ctrlPr>
                          <a:rPr lang="es-MX" i="1"/>
                        </m:ctrlPr>
                      </m:sSupPr>
                      <m:e>
                        <m:r>
                          <a:rPr lang="en-US" i="1"/>
                          <m:t>𝑣</m:t>
                        </m:r>
                      </m:e>
                      <m:sup>
                        <m:r>
                          <a:rPr lang="en-US" i="1"/>
                          <m:t>−2</m:t>
                        </m:r>
                      </m:sup>
                    </m:sSup>
                  </m:oMath>
                </a14:m>
                <a:r>
                  <a:rPr lang="en-US" dirty="0"/>
                  <a:t> with the exponent corresponding to the one of the data.</a:t>
                </a:r>
                <a:endParaRPr lang="es-MX" dirty="0"/>
              </a:p>
              <a:p>
                <a:r>
                  <a:rPr lang="en-US" dirty="0"/>
                  <a:t>From there, the authors assign to the </a:t>
                </a:r>
                <a14:m>
                  <m:oMath xmlns:m="http://schemas.openxmlformats.org/officeDocument/2006/math">
                    <m:r>
                      <a:rPr lang="en-US" i="1"/>
                      <m:t>𝑁</m:t>
                    </m:r>
                  </m:oMath>
                </a14:m>
                <a:r>
                  <a:rPr lang="en-US" dirty="0"/>
                  <a:t> nodes a value drawn from the previous distribution. After that, the vertices corresponding to an arc are chosen with probability: </a:t>
                </a:r>
                <a:endParaRPr lang="es-MX" dirty="0"/>
              </a:p>
              <a:p>
                <a:pPr marL="0" indent="0">
                  <a:buNone/>
                </a:pPr>
                <a14:m>
                  <m:oMathPara xmlns:m="http://schemas.openxmlformats.org/officeDocument/2006/math">
                    <m:oMathParaPr>
                      <m:jc m:val="centerGroup"/>
                    </m:oMathParaPr>
                    <m:oMath xmlns:m="http://schemas.openxmlformats.org/officeDocument/2006/math">
                      <m:sSub>
                        <m:sSubPr>
                          <m:ctrlPr>
                            <a:rPr lang="es-MX" i="1"/>
                          </m:ctrlPr>
                        </m:sSubPr>
                        <m:e>
                          <m:r>
                            <a:rPr lang="en-US" i="1"/>
                            <m:t>𝑝</m:t>
                          </m:r>
                        </m:e>
                        <m:sub>
                          <m:r>
                            <a:rPr lang="en-US" i="1"/>
                            <m:t>𝑖𝑗</m:t>
                          </m:r>
                        </m:sub>
                      </m:sSub>
                      <m:r>
                        <a:rPr lang="en-US" i="1"/>
                        <m:t>=</m:t>
                      </m:r>
                      <m:f>
                        <m:fPr>
                          <m:ctrlPr>
                            <a:rPr lang="es-MX" i="1"/>
                          </m:ctrlPr>
                        </m:fPr>
                        <m:num>
                          <m:sSub>
                            <m:sSubPr>
                              <m:ctrlPr>
                                <a:rPr lang="es-MX" i="1"/>
                              </m:ctrlPr>
                            </m:sSubPr>
                            <m:e>
                              <m:r>
                                <a:rPr lang="en-US" i="1"/>
                                <m:t>𝑣</m:t>
                              </m:r>
                            </m:e>
                            <m:sub>
                              <m:r>
                                <a:rPr lang="en-US" i="1"/>
                                <m:t>𝑖</m:t>
                              </m:r>
                            </m:sub>
                          </m:sSub>
                          <m:r>
                            <a:rPr lang="en-US" i="1"/>
                            <m:t>+</m:t>
                          </m:r>
                          <m:sSub>
                            <m:sSubPr>
                              <m:ctrlPr>
                                <a:rPr lang="es-MX" i="1"/>
                              </m:ctrlPr>
                            </m:sSubPr>
                            <m:e>
                              <m:r>
                                <a:rPr lang="en-US" i="1"/>
                                <m:t>𝑣</m:t>
                              </m:r>
                            </m:e>
                            <m:sub>
                              <m:r>
                                <a:rPr lang="en-US" i="1"/>
                                <m:t>𝑗</m:t>
                              </m:r>
                            </m:sub>
                          </m:sSub>
                        </m:num>
                        <m:den>
                          <m:r>
                            <a:rPr lang="en-US" i="1"/>
                            <m:t>(</m:t>
                          </m:r>
                          <m:r>
                            <a:rPr lang="en-US" i="1"/>
                            <m:t>𝑁</m:t>
                          </m:r>
                          <m:r>
                            <a:rPr lang="en-US" i="1"/>
                            <m:t>−1)</m:t>
                          </m:r>
                          <m:nary>
                            <m:naryPr>
                              <m:chr m:val="∑"/>
                              <m:limLoc m:val="undOvr"/>
                              <m:supHide m:val="on"/>
                              <m:ctrlPr>
                                <a:rPr lang="es-MX" i="1"/>
                              </m:ctrlPr>
                            </m:naryPr>
                            <m:sub>
                              <m:r>
                                <a:rPr lang="en-US" i="1"/>
                                <m:t>𝑗</m:t>
                              </m:r>
                            </m:sub>
                            <m:sup/>
                            <m:e>
                              <m:sSub>
                                <m:sSubPr>
                                  <m:ctrlPr>
                                    <a:rPr lang="es-MX" i="1"/>
                                  </m:ctrlPr>
                                </m:sSubPr>
                                <m:e>
                                  <m:r>
                                    <a:rPr lang="en-US" i="1"/>
                                    <m:t>𝑣</m:t>
                                  </m:r>
                                </m:e>
                                <m:sub>
                                  <m:r>
                                    <a:rPr lang="en-US" i="1"/>
                                    <m:t>𝑗</m:t>
                                  </m:r>
                                </m:sub>
                              </m:sSub>
                            </m:e>
                          </m:nary>
                        </m:den>
                      </m:f>
                    </m:oMath>
                  </m:oMathPara>
                </a14:m>
                <a:endParaRPr lang="es-MX"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1772816"/>
                <a:ext cx="8229600" cy="4896544"/>
              </a:xfrm>
              <a:blipFill rotWithShape="1">
                <a:blip r:embed="rId2" cstate="print"/>
                <a:stretch>
                  <a:fillRect l="-593" t="-1993"/>
                </a:stretch>
              </a:blipFill>
            </p:spPr>
            <p:txBody>
              <a:bodyPr/>
              <a:lstStyle/>
              <a:p>
                <a:r>
                  <a:rPr lang="en-US">
                    <a:noFill/>
                  </a:rPr>
                  <a:t> </a:t>
                </a:r>
              </a:p>
            </p:txBody>
          </p:sp>
        </mc:Fallback>
      </mc:AlternateContent>
    </p:spTree>
    <p:extLst>
      <p:ext uri="{BB962C8B-B14F-4D97-AF65-F5344CB8AC3E}">
        <p14:creationId xmlns:p14="http://schemas.microsoft.com/office/powerpoint/2010/main" xmlns="" val="799609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lstStyle/>
          <a:p>
            <a:r>
              <a:rPr lang="en-US" dirty="0" smtClean="0"/>
              <a:t>Seventh approach II</a:t>
            </a:r>
            <a:endParaRPr lang="en-US" dirty="0"/>
          </a:p>
        </p:txBody>
      </p:sp>
      <p:sp>
        <p:nvSpPr>
          <p:cNvPr id="3" name="2 Marcador de contenido"/>
          <p:cNvSpPr>
            <a:spLocks noGrp="1"/>
          </p:cNvSpPr>
          <p:nvPr>
            <p:ph idx="1"/>
          </p:nvPr>
        </p:nvSpPr>
        <p:spPr>
          <a:xfrm>
            <a:off x="457200" y="1772816"/>
            <a:ext cx="8229600" cy="5040560"/>
          </a:xfrm>
        </p:spPr>
        <p:txBody>
          <a:bodyPr>
            <a:normAutofit/>
          </a:bodyPr>
          <a:lstStyle/>
          <a:p>
            <a:r>
              <a:rPr lang="en-US" dirty="0"/>
              <a:t>This probability reproduces the fact that big banks interact among themselves whereas small banks do not.</a:t>
            </a:r>
          </a:p>
          <a:p>
            <a:r>
              <a:rPr lang="en-US" dirty="0" smtClean="0"/>
              <a:t>Despite </a:t>
            </a:r>
            <a:r>
              <a:rPr lang="en-US" dirty="0"/>
              <a:t>the similarity of the fitness model with preferential attachment, they differ in the microscopic procedure. Nodes with large fitness tend to have large degree but this is the result of an intrinsic characteristic (fitness), it is not caused by its connectivity</a:t>
            </a:r>
            <a:r>
              <a:rPr lang="en-US" dirty="0" smtClean="0"/>
              <a:t>.</a:t>
            </a:r>
            <a:endParaRPr lang="es-MX" dirty="0"/>
          </a:p>
        </p:txBody>
      </p:sp>
    </p:spTree>
    <p:extLst>
      <p:ext uri="{BB962C8B-B14F-4D97-AF65-F5344CB8AC3E}">
        <p14:creationId xmlns:p14="http://schemas.microsoft.com/office/powerpoint/2010/main" xmlns="" val="2734252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lstStyle/>
          <a:p>
            <a:r>
              <a:rPr lang="en-US" dirty="0" smtClean="0"/>
              <a:t>Eight approach I</a:t>
            </a:r>
            <a:endParaRPr lang="en-US" dirty="0"/>
          </a:p>
        </p:txBody>
      </p:sp>
      <p:sp>
        <p:nvSpPr>
          <p:cNvPr id="3" name="2 Marcador de contenido"/>
          <p:cNvSpPr>
            <a:spLocks noGrp="1"/>
          </p:cNvSpPr>
          <p:nvPr>
            <p:ph idx="1"/>
          </p:nvPr>
        </p:nvSpPr>
        <p:spPr/>
        <p:txBody>
          <a:bodyPr>
            <a:normAutofit/>
          </a:bodyPr>
          <a:lstStyle/>
          <a:p>
            <a:r>
              <a:rPr lang="en-US" dirty="0" err="1"/>
              <a:t>Baral</a:t>
            </a:r>
            <a:r>
              <a:rPr lang="en-US" dirty="0"/>
              <a:t>, P., J. P. </a:t>
            </a:r>
            <a:r>
              <a:rPr lang="en-US" dirty="0" err="1"/>
              <a:t>Fique</a:t>
            </a:r>
            <a:r>
              <a:rPr lang="en-US" dirty="0"/>
              <a:t> (2012) </a:t>
            </a:r>
            <a:r>
              <a:rPr lang="en-US" sz="1400" dirty="0"/>
              <a:t>“Estimation of Bilateral Connections in a Network: Copula vs. Maximum Entropy”, Mimeo.</a:t>
            </a:r>
            <a:endParaRPr lang="en-US" dirty="0" smtClean="0"/>
          </a:p>
          <a:p>
            <a:r>
              <a:rPr lang="en-US" dirty="0" smtClean="0"/>
              <a:t>The </a:t>
            </a:r>
            <a:r>
              <a:rPr lang="en-US" dirty="0"/>
              <a:t>authors propose to use copulas for the estimation of interbank bilateral exposures from incomplete data. </a:t>
            </a:r>
            <a:endParaRPr lang="en-US" dirty="0" smtClean="0"/>
          </a:p>
          <a:p>
            <a:r>
              <a:rPr lang="en-US" dirty="0" smtClean="0"/>
              <a:t>They use </a:t>
            </a:r>
            <a:r>
              <a:rPr lang="en-US" dirty="0"/>
              <a:t>the RAS algorithm but instead of treating all the arcs equally, their method uses the values assigned by the copula to generate a stochastic matrix. </a:t>
            </a:r>
            <a:endParaRPr lang="en-US" dirty="0" smtClean="0"/>
          </a:p>
          <a:p>
            <a:r>
              <a:rPr lang="en-US" dirty="0" smtClean="0"/>
              <a:t>The </a:t>
            </a:r>
            <a:r>
              <a:rPr lang="en-US" dirty="0"/>
              <a:t>obtained matrix is multiplied by total exposures to estimate the bilateral values. This is done to impose the structure on the network in order to get a better fit.</a:t>
            </a:r>
            <a:endParaRPr lang="es-MX" dirty="0"/>
          </a:p>
          <a:p>
            <a:endParaRPr lang="en-US" dirty="0"/>
          </a:p>
        </p:txBody>
      </p:sp>
    </p:spTree>
    <p:extLst>
      <p:ext uri="{BB962C8B-B14F-4D97-AF65-F5344CB8AC3E}">
        <p14:creationId xmlns:p14="http://schemas.microsoft.com/office/powerpoint/2010/main" xmlns="" val="2515393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lstStyle/>
          <a:p>
            <a:r>
              <a:rPr lang="en-US" dirty="0" smtClean="0"/>
              <a:t>Eight approach II</a:t>
            </a:r>
            <a:endParaRPr lang="en-US" dirty="0"/>
          </a:p>
        </p:txBody>
      </p:sp>
      <p:sp>
        <p:nvSpPr>
          <p:cNvPr id="3" name="2 Marcador de contenido"/>
          <p:cNvSpPr>
            <a:spLocks noGrp="1"/>
          </p:cNvSpPr>
          <p:nvPr>
            <p:ph idx="1"/>
          </p:nvPr>
        </p:nvSpPr>
        <p:spPr/>
        <p:txBody>
          <a:bodyPr>
            <a:normAutofit lnSpcReduction="10000"/>
          </a:bodyPr>
          <a:lstStyle/>
          <a:p>
            <a:r>
              <a:rPr lang="en-US" dirty="0"/>
              <a:t>The authors base the structure of the construction on the Core-Periphery model. </a:t>
            </a:r>
            <a:endParaRPr lang="en-US" dirty="0" smtClean="0"/>
          </a:p>
          <a:p>
            <a:r>
              <a:rPr lang="en-US" dirty="0" smtClean="0"/>
              <a:t>They </a:t>
            </a:r>
            <a:r>
              <a:rPr lang="en-US" dirty="0"/>
              <a:t>define blocks on the bilateral exposures matrix:  core to core CC, core to periphery CP, periphery to core PC and periphery to periphery PP </a:t>
            </a:r>
            <a:endParaRPr lang="en-US" dirty="0" smtClean="0"/>
          </a:p>
          <a:p>
            <a:pPr marL="548640" lvl="3" indent="0">
              <a:buSzPct val="95000"/>
              <a:buNone/>
            </a:pPr>
            <a:r>
              <a:rPr lang="en-US" dirty="0"/>
              <a:t>where C is the set of nodes in the core and P is the set of nodes in the periphery.</a:t>
            </a:r>
          </a:p>
          <a:p>
            <a:r>
              <a:rPr lang="en-US" dirty="0" smtClean="0"/>
              <a:t>In </a:t>
            </a:r>
            <a:r>
              <a:rPr lang="en-US" dirty="0"/>
              <a:t>cases where there is only information on the marginal distributions a copula can express the dependence structures using the transformed </a:t>
            </a:r>
            <a:r>
              <a:rPr lang="en-US" dirty="0" err="1" smtClean="0"/>
              <a:t>marginals</a:t>
            </a:r>
            <a:r>
              <a:rPr lang="en-US" dirty="0" smtClean="0"/>
              <a:t>.</a:t>
            </a:r>
          </a:p>
        </p:txBody>
      </p:sp>
    </p:spTree>
    <p:extLst>
      <p:ext uri="{BB962C8B-B14F-4D97-AF65-F5344CB8AC3E}">
        <p14:creationId xmlns:p14="http://schemas.microsoft.com/office/powerpoint/2010/main" xmlns="" val="2150877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normAutofit/>
          </a:bodyPr>
          <a:lstStyle/>
          <a:p>
            <a:r>
              <a:rPr lang="en-US" dirty="0"/>
              <a:t>Horse </a:t>
            </a:r>
            <a:r>
              <a:rPr lang="en-US" dirty="0" smtClean="0"/>
              <a:t>race</a:t>
            </a:r>
            <a:endParaRPr lang="en-US" dirty="0"/>
          </a:p>
        </p:txBody>
      </p:sp>
      <p:sp>
        <p:nvSpPr>
          <p:cNvPr id="3" name="2 Marcador de contenido"/>
          <p:cNvSpPr>
            <a:spLocks noGrp="1"/>
          </p:cNvSpPr>
          <p:nvPr>
            <p:ph idx="1"/>
          </p:nvPr>
        </p:nvSpPr>
        <p:spPr>
          <a:xfrm>
            <a:off x="457200" y="1935480"/>
            <a:ext cx="8229600" cy="4517856"/>
          </a:xfrm>
        </p:spPr>
        <p:txBody>
          <a:bodyPr>
            <a:normAutofit fontScale="92500" lnSpcReduction="20000"/>
          </a:bodyPr>
          <a:lstStyle/>
          <a:p>
            <a:r>
              <a:rPr lang="en-US" dirty="0" smtClean="0"/>
              <a:t>The proposal is to have a horse race between the different models</a:t>
            </a:r>
          </a:p>
          <a:p>
            <a:r>
              <a:rPr lang="en-US" dirty="0" smtClean="0"/>
              <a:t>For that purpose we have asked the authors of the papers to provide the code used on their papers</a:t>
            </a:r>
          </a:p>
          <a:p>
            <a:r>
              <a:rPr lang="en-US" dirty="0" smtClean="0"/>
              <a:t>So far we have the following codes:</a:t>
            </a:r>
          </a:p>
          <a:p>
            <a:pPr lvl="1"/>
            <a:r>
              <a:rPr lang="en-US" dirty="0" err="1" smtClean="0"/>
              <a:t>Anand</a:t>
            </a:r>
            <a:r>
              <a:rPr lang="en-US" dirty="0" smtClean="0"/>
              <a:t> </a:t>
            </a:r>
            <a:r>
              <a:rPr lang="en-US" dirty="0" smtClean="0"/>
              <a:t>et al</a:t>
            </a:r>
          </a:p>
          <a:p>
            <a:pPr lvl="1"/>
            <a:r>
              <a:rPr lang="en-US" dirty="0" err="1"/>
              <a:t>Mastromatteo</a:t>
            </a:r>
            <a:r>
              <a:rPr lang="en-US" dirty="0"/>
              <a:t> </a:t>
            </a:r>
            <a:r>
              <a:rPr lang="en-US" dirty="0" smtClean="0"/>
              <a:t>et al</a:t>
            </a:r>
          </a:p>
          <a:p>
            <a:pPr lvl="1"/>
            <a:r>
              <a:rPr lang="en-US" dirty="0" err="1" smtClean="0"/>
              <a:t>Halaj</a:t>
            </a:r>
            <a:r>
              <a:rPr lang="en-US" dirty="0" smtClean="0"/>
              <a:t> &amp; </a:t>
            </a:r>
            <a:r>
              <a:rPr lang="en-US" dirty="0" err="1" smtClean="0"/>
              <a:t>Kok</a:t>
            </a:r>
            <a:endParaRPr lang="en-US" dirty="0"/>
          </a:p>
          <a:p>
            <a:r>
              <a:rPr lang="en-US" sz="2800" dirty="0"/>
              <a:t>We are waiting</a:t>
            </a:r>
            <a:r>
              <a:rPr lang="en-US" sz="2800" dirty="0" smtClean="0"/>
              <a:t>:</a:t>
            </a:r>
          </a:p>
          <a:p>
            <a:pPr lvl="1"/>
            <a:r>
              <a:rPr lang="en-US" dirty="0" err="1"/>
              <a:t>Musmeci</a:t>
            </a:r>
            <a:r>
              <a:rPr lang="en-US" dirty="0" smtClean="0"/>
              <a:t> et al</a:t>
            </a:r>
          </a:p>
          <a:p>
            <a:pPr lvl="1"/>
            <a:r>
              <a:rPr lang="en-US" dirty="0" smtClean="0"/>
              <a:t>Moussa</a:t>
            </a:r>
          </a:p>
          <a:p>
            <a:pPr lvl="1"/>
            <a:r>
              <a:rPr lang="en-US" dirty="0" err="1" smtClean="0"/>
              <a:t>Baral</a:t>
            </a:r>
            <a:r>
              <a:rPr lang="en-US" dirty="0" smtClean="0"/>
              <a:t> &amp; </a:t>
            </a:r>
            <a:r>
              <a:rPr lang="en-US" dirty="0" err="1" smtClean="0"/>
              <a:t>Fique</a:t>
            </a:r>
            <a:endParaRPr lang="en-US" dirty="0" smtClean="0"/>
          </a:p>
          <a:p>
            <a:pPr lvl="1"/>
            <a:r>
              <a:rPr lang="en-US" dirty="0"/>
              <a:t>De </a:t>
            </a:r>
            <a:r>
              <a:rPr lang="en-US" dirty="0" err="1" smtClean="0"/>
              <a:t>Masi</a:t>
            </a:r>
            <a:r>
              <a:rPr lang="en-US" dirty="0" smtClean="0"/>
              <a:t> et al</a:t>
            </a:r>
          </a:p>
        </p:txBody>
      </p:sp>
    </p:spTree>
    <p:extLst>
      <p:ext uri="{BB962C8B-B14F-4D97-AF65-F5344CB8AC3E}">
        <p14:creationId xmlns:p14="http://schemas.microsoft.com/office/powerpoint/2010/main" xmlns="" val="4042617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lstStyle/>
          <a:p>
            <a:r>
              <a:rPr lang="en-US" dirty="0" smtClean="0"/>
              <a:t>Possible Participants</a:t>
            </a:r>
            <a:endParaRPr lang="en-US" dirty="0"/>
          </a:p>
        </p:txBody>
      </p:sp>
      <p:sp>
        <p:nvSpPr>
          <p:cNvPr id="3" name="2 Marcador de contenido"/>
          <p:cNvSpPr>
            <a:spLocks noGrp="1"/>
          </p:cNvSpPr>
          <p:nvPr>
            <p:ph idx="1"/>
          </p:nvPr>
        </p:nvSpPr>
        <p:spPr/>
        <p:txBody>
          <a:bodyPr>
            <a:normAutofit fontScale="85000" lnSpcReduction="20000"/>
          </a:bodyPr>
          <a:lstStyle/>
          <a:p>
            <a:r>
              <a:rPr lang="en-US" dirty="0" smtClean="0"/>
              <a:t>Korea</a:t>
            </a:r>
          </a:p>
          <a:p>
            <a:r>
              <a:rPr lang="en-US" dirty="0" smtClean="0"/>
              <a:t>Germany</a:t>
            </a:r>
          </a:p>
          <a:p>
            <a:r>
              <a:rPr lang="en-US" dirty="0" smtClean="0"/>
              <a:t>Italy </a:t>
            </a:r>
          </a:p>
          <a:p>
            <a:r>
              <a:rPr lang="en-US" dirty="0" smtClean="0"/>
              <a:t>Brazil		</a:t>
            </a:r>
            <a:r>
              <a:rPr lang="en-US" dirty="0" smtClean="0">
                <a:solidFill>
                  <a:srgbClr val="00B050"/>
                </a:solidFill>
              </a:rPr>
              <a:t>√</a:t>
            </a:r>
            <a:endParaRPr lang="en-US" dirty="0" smtClean="0"/>
          </a:p>
          <a:p>
            <a:r>
              <a:rPr lang="en-US" dirty="0" smtClean="0"/>
              <a:t>Netherlands		</a:t>
            </a:r>
            <a:r>
              <a:rPr lang="en-US" dirty="0" smtClean="0">
                <a:solidFill>
                  <a:srgbClr val="00B050"/>
                </a:solidFill>
              </a:rPr>
              <a:t>√</a:t>
            </a:r>
            <a:endParaRPr lang="en-US" dirty="0" smtClean="0">
              <a:solidFill>
                <a:srgbClr val="00B050"/>
              </a:solidFill>
            </a:endParaRPr>
          </a:p>
          <a:p>
            <a:r>
              <a:rPr lang="en-US" dirty="0" smtClean="0"/>
              <a:t>Mexico		</a:t>
            </a:r>
            <a:r>
              <a:rPr lang="en-US" dirty="0" smtClean="0">
                <a:solidFill>
                  <a:srgbClr val="00B050"/>
                </a:solidFill>
              </a:rPr>
              <a:t>√</a:t>
            </a:r>
            <a:endParaRPr lang="en-US" dirty="0" smtClean="0"/>
          </a:p>
          <a:p>
            <a:r>
              <a:rPr lang="en-US" dirty="0" smtClean="0"/>
              <a:t>US</a:t>
            </a:r>
          </a:p>
          <a:p>
            <a:r>
              <a:rPr lang="en-US" dirty="0" smtClean="0"/>
              <a:t>ECB</a:t>
            </a:r>
          </a:p>
          <a:p>
            <a:r>
              <a:rPr lang="en-US" dirty="0" smtClean="0"/>
              <a:t>Austria</a:t>
            </a:r>
          </a:p>
          <a:p>
            <a:r>
              <a:rPr lang="en-US" dirty="0" smtClean="0"/>
              <a:t>Norway</a:t>
            </a:r>
          </a:p>
          <a:p>
            <a:r>
              <a:rPr lang="en-US" dirty="0" smtClean="0"/>
              <a:t>Denmark</a:t>
            </a:r>
          </a:p>
          <a:p>
            <a:r>
              <a:rPr lang="en-US" dirty="0" smtClean="0"/>
              <a:t>France		</a:t>
            </a:r>
            <a:r>
              <a:rPr lang="en-US" dirty="0" smtClean="0">
                <a:solidFill>
                  <a:srgbClr val="00B050"/>
                </a:solidFill>
              </a:rPr>
              <a:t> √</a:t>
            </a:r>
            <a:endParaRPr lang="en-US" dirty="0"/>
          </a:p>
        </p:txBody>
      </p:sp>
    </p:spTree>
    <p:extLst>
      <p:ext uri="{BB962C8B-B14F-4D97-AF65-F5344CB8AC3E}">
        <p14:creationId xmlns:p14="http://schemas.microsoft.com/office/powerpoint/2010/main" xmlns="" val="1738529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52704"/>
          </a:xfrm>
        </p:spPr>
        <p:txBody>
          <a:bodyPr>
            <a:normAutofit/>
          </a:bodyPr>
          <a:lstStyle/>
          <a:p>
            <a:r>
              <a:rPr lang="en-US" dirty="0" err="1" smtClean="0"/>
              <a:t>Organisation</a:t>
            </a:r>
            <a:endParaRPr lang="en-US" dirty="0"/>
          </a:p>
        </p:txBody>
      </p:sp>
      <p:sp>
        <p:nvSpPr>
          <p:cNvPr id="3" name="2 Marcador de contenido"/>
          <p:cNvSpPr>
            <a:spLocks noGrp="1"/>
          </p:cNvSpPr>
          <p:nvPr>
            <p:ph idx="1"/>
          </p:nvPr>
        </p:nvSpPr>
        <p:spPr>
          <a:xfrm>
            <a:off x="457200" y="1935480"/>
            <a:ext cx="8229600" cy="4517856"/>
          </a:xfrm>
        </p:spPr>
        <p:txBody>
          <a:bodyPr>
            <a:normAutofit/>
          </a:bodyPr>
          <a:lstStyle/>
          <a:p>
            <a:r>
              <a:rPr lang="en-US" dirty="0" smtClean="0"/>
              <a:t>Data stays at home, code is shared</a:t>
            </a:r>
          </a:p>
          <a:p>
            <a:r>
              <a:rPr lang="en-US" dirty="0" smtClean="0"/>
              <a:t>For maximum efficiency some standardization will be imposed (</a:t>
            </a:r>
            <a:r>
              <a:rPr lang="en-US" dirty="0" err="1" smtClean="0"/>
              <a:t>eg</a:t>
            </a:r>
            <a:r>
              <a:rPr lang="en-US" dirty="0" smtClean="0"/>
              <a:t> naming conventions)</a:t>
            </a:r>
          </a:p>
          <a:p>
            <a:r>
              <a:rPr lang="en-US" dirty="0" smtClean="0"/>
              <a:t>Code is in different languages, some adjustment </a:t>
            </a:r>
            <a:r>
              <a:rPr lang="en-US" dirty="0" smtClean="0"/>
              <a:t>might be </a:t>
            </a:r>
            <a:r>
              <a:rPr lang="en-US" dirty="0" smtClean="0"/>
              <a:t>necessary</a:t>
            </a:r>
          </a:p>
          <a:p>
            <a:r>
              <a:rPr lang="en-US" dirty="0" smtClean="0"/>
              <a:t>Common outputs:</a:t>
            </a:r>
          </a:p>
          <a:p>
            <a:pPr lvl="1"/>
            <a:r>
              <a:rPr lang="en-US" dirty="0" smtClean="0"/>
              <a:t>Matrix, Network measures, Fit</a:t>
            </a:r>
          </a:p>
          <a:p>
            <a:pPr lvl="1"/>
            <a:r>
              <a:rPr lang="en-US" dirty="0" smtClean="0"/>
              <a:t>Output to be shared (preserving confidentiality)</a:t>
            </a:r>
          </a:p>
          <a:p>
            <a:endParaRPr lang="en-US" dirty="0" smtClean="0"/>
          </a:p>
        </p:txBody>
      </p:sp>
    </p:spTree>
    <p:extLst>
      <p:ext uri="{BB962C8B-B14F-4D97-AF65-F5344CB8AC3E}">
        <p14:creationId xmlns:p14="http://schemas.microsoft.com/office/powerpoint/2010/main" xmlns="" val="4042617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45" y="2223203"/>
            <a:ext cx="4856742" cy="3639659"/>
          </a:xfrm>
          <a:prstGeom prst="rect">
            <a:avLst/>
          </a:prstGeom>
          <a:noFill/>
          <a:ln>
            <a:noFill/>
          </a:ln>
          <a:effectLst/>
          <a:extLst>
            <a:ext uri="{909E8E84-426E-40DD-AFC4-6F175D3DCCD1}">
              <a14:hiddenFill xmlns:a14="http://schemas.microsoft.com/office/drawing/2010/main" xmlns="">
                <a:solidFill>
                  <a:schemeClr val="accent1">
                    <a:lumMod val="100000"/>
                    <a:lumOff val="0"/>
                  </a:schemeClr>
                </a:solidFill>
              </a14:hiddenFill>
            </a:ext>
            <a:ext uri="{91240B29-F687-4F45-9708-019B960494DF}">
              <a14:hiddenLine xmlns:a14="http://schemas.microsoft.com/office/drawing/2010/main" xmlns="" w="9525">
                <a:solidFill>
                  <a:schemeClr val="tx1">
                    <a:lumMod val="100000"/>
                    <a:lumOff val="0"/>
                  </a:schemeClr>
                </a:solidFill>
                <a:miter lim="800000"/>
                <a:headEnd/>
                <a:tailEnd/>
              </a14:hiddenLine>
            </a:ext>
            <a:ext uri="{AF507438-7753-43E0-B8FC-AC1667EBCBE1}">
              <a14:hiddenEffects xmlns:a14="http://schemas.microsoft.com/office/drawing/2010/main" xmlns="">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6164" y="2223203"/>
            <a:ext cx="4550332" cy="3639658"/>
          </a:xfrm>
          <a:prstGeom prst="rect">
            <a:avLst/>
          </a:prstGeom>
          <a:noFill/>
          <a:ln>
            <a:noFill/>
          </a:ln>
          <a:effectLst/>
          <a:extLst>
            <a:ext uri="{909E8E84-426E-40DD-AFC4-6F175D3DCCD1}">
              <a14:hiddenFill xmlns:a14="http://schemas.microsoft.com/office/drawing/2010/main" xmlns="">
                <a:solidFill>
                  <a:schemeClr val="accent1">
                    <a:lumMod val="100000"/>
                    <a:lumOff val="0"/>
                  </a:schemeClr>
                </a:solidFill>
              </a14:hiddenFill>
            </a:ext>
            <a:ext uri="{91240B29-F687-4F45-9708-019B960494DF}">
              <a14:hiddenLine xmlns:a14="http://schemas.microsoft.com/office/drawing/2010/main" xmlns="" w="9525">
                <a:solidFill>
                  <a:schemeClr val="tx1">
                    <a:lumMod val="100000"/>
                    <a:lumOff val="0"/>
                  </a:schemeClr>
                </a:solidFill>
                <a:miter lim="800000"/>
                <a:headEnd/>
                <a:tailEnd/>
              </a14:hiddenLine>
            </a:ext>
            <a:ext uri="{AF507438-7753-43E0-B8FC-AC1667EBCBE1}">
              <a14:hiddenEffects xmlns:a14="http://schemas.microsoft.com/office/drawing/2010/main" xmlns="">
                <a:effectLst/>
              </a14:hiddenEffects>
            </a:ext>
          </a:extLst>
        </p:spPr>
      </p:pic>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10 Tabla"/>
          <p:cNvGraphicFramePr>
            <a:graphicFrameLocks noGrp="1"/>
          </p:cNvGraphicFramePr>
          <p:nvPr>
            <p:extLst>
              <p:ext uri="{D42A27DB-BD31-4B8C-83A1-F6EECF244321}">
                <p14:modId xmlns:p14="http://schemas.microsoft.com/office/powerpoint/2010/main" xmlns="" val="1112539687"/>
              </p:ext>
            </p:extLst>
          </p:nvPr>
        </p:nvGraphicFramePr>
        <p:xfrm>
          <a:off x="611560" y="1124744"/>
          <a:ext cx="7776864" cy="648073"/>
        </p:xfrm>
        <a:graphic>
          <a:graphicData uri="http://schemas.openxmlformats.org/drawingml/2006/table">
            <a:tbl>
              <a:tblPr firstRow="1" firstCol="1" bandRow="1">
                <a:tableStyleId>{5C22544A-7EE6-4342-B048-85BDC9FD1C3A}</a:tableStyleId>
              </a:tblPr>
              <a:tblGrid>
                <a:gridCol w="3888432"/>
                <a:gridCol w="3888432"/>
              </a:tblGrid>
              <a:tr h="648073">
                <a:tc>
                  <a:txBody>
                    <a:bodyPr/>
                    <a:lstStyle/>
                    <a:p>
                      <a:pPr algn="ctr">
                        <a:spcBef>
                          <a:spcPts val="300"/>
                        </a:spcBef>
                        <a:spcAft>
                          <a:spcPts val="300"/>
                        </a:spcAft>
                      </a:pPr>
                      <a:r>
                        <a:rPr lang="en-US" sz="2000" dirty="0">
                          <a:solidFill>
                            <a:schemeClr val="tx1"/>
                          </a:solidFill>
                          <a:effectLst/>
                        </a:rPr>
                        <a:t>a) Real exposures network</a:t>
                      </a:r>
                      <a:endParaRPr lang="es-MX" sz="2000" dirty="0">
                        <a:solidFill>
                          <a:schemeClr val="tx1"/>
                        </a:solidFill>
                        <a:effectLst/>
                        <a:latin typeface="Calibri"/>
                        <a:ea typeface="Times New Roman"/>
                        <a:cs typeface="Calibri"/>
                      </a:endParaRPr>
                    </a:p>
                  </a:txBody>
                  <a:tcPr marL="0" marR="0" marT="0" marB="0" anchor="ctr">
                    <a:noFill/>
                  </a:tcPr>
                </a:tc>
                <a:tc>
                  <a:txBody>
                    <a:bodyPr/>
                    <a:lstStyle/>
                    <a:p>
                      <a:pPr algn="ctr">
                        <a:spcBef>
                          <a:spcPts val="300"/>
                        </a:spcBef>
                        <a:spcAft>
                          <a:spcPts val="300"/>
                        </a:spcAft>
                      </a:pPr>
                      <a:r>
                        <a:rPr lang="en-US" sz="2000" dirty="0">
                          <a:solidFill>
                            <a:schemeClr val="tx1"/>
                          </a:solidFill>
                          <a:effectLst/>
                        </a:rPr>
                        <a:t>b) ME generated exposures network</a:t>
                      </a:r>
                      <a:endParaRPr lang="es-MX" sz="2000" dirty="0">
                        <a:solidFill>
                          <a:schemeClr val="tx1"/>
                        </a:solidFill>
                        <a:effectLst/>
                        <a:latin typeface="Calibri"/>
                        <a:ea typeface="Times New Roman"/>
                        <a:cs typeface="Calibri"/>
                      </a:endParaRPr>
                    </a:p>
                  </a:txBody>
                  <a:tcPr marL="0" marR="0" marT="0" marB="0" anchor="ctr">
                    <a:noFill/>
                  </a:tcPr>
                </a:tc>
              </a:tr>
            </a:tbl>
          </a:graphicData>
        </a:graphic>
      </p:graphicFrame>
      <p:sp>
        <p:nvSpPr>
          <p:cNvPr id="12" name="1 Título"/>
          <p:cNvSpPr>
            <a:spLocks noGrp="1"/>
          </p:cNvSpPr>
          <p:nvPr>
            <p:ph type="title"/>
          </p:nvPr>
        </p:nvSpPr>
        <p:spPr>
          <a:xfrm>
            <a:off x="457200" y="188640"/>
            <a:ext cx="8229600" cy="922114"/>
          </a:xfrm>
        </p:spPr>
        <p:txBody>
          <a:bodyPr/>
          <a:lstStyle/>
          <a:p>
            <a:r>
              <a:rPr lang="en-US" dirty="0" smtClean="0"/>
              <a:t>Motivation II</a:t>
            </a:r>
            <a:endParaRPr lang="en-US" dirty="0"/>
          </a:p>
        </p:txBody>
      </p:sp>
    </p:spTree>
    <p:extLst>
      <p:ext uri="{BB962C8B-B14F-4D97-AF65-F5344CB8AC3E}">
        <p14:creationId xmlns:p14="http://schemas.microsoft.com/office/powerpoint/2010/main" xmlns="" val="620606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780696"/>
          </a:xfrm>
        </p:spPr>
        <p:txBody>
          <a:bodyPr>
            <a:normAutofit fontScale="90000"/>
          </a:bodyPr>
          <a:lstStyle/>
          <a:p>
            <a:r>
              <a:rPr lang="en-US" dirty="0" smtClean="0"/>
              <a:t>Conclusions and further work</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smtClean="0"/>
              <a:t>Questions:</a:t>
            </a:r>
          </a:p>
          <a:p>
            <a:r>
              <a:rPr lang="en-US" dirty="0" smtClean="0"/>
              <a:t>Is the detail on the note enough or more can be done?</a:t>
            </a:r>
          </a:p>
          <a:p>
            <a:r>
              <a:rPr lang="en-US" dirty="0" smtClean="0"/>
              <a:t>Are there any approaches which should be included or dropped?</a:t>
            </a:r>
          </a:p>
          <a:p>
            <a:r>
              <a:rPr lang="en-US" dirty="0" smtClean="0"/>
              <a:t>Is any of the jurisdictions willing to be included or excluded from this exercise?</a:t>
            </a:r>
          </a:p>
          <a:p>
            <a:pPr marL="0" indent="0">
              <a:buNone/>
            </a:pPr>
            <a:r>
              <a:rPr lang="en-US" dirty="0" smtClean="0"/>
              <a:t>Suggestions:</a:t>
            </a:r>
          </a:p>
          <a:p>
            <a:r>
              <a:rPr lang="en-US" dirty="0" smtClean="0"/>
              <a:t>We should not limit the exercise to “simple” topological comparison. </a:t>
            </a:r>
          </a:p>
          <a:p>
            <a:r>
              <a:rPr lang="en-US" dirty="0" smtClean="0"/>
              <a:t>Contagion risk should be studied (</a:t>
            </a:r>
            <a:r>
              <a:rPr lang="en-US" dirty="0" err="1" smtClean="0"/>
              <a:t>DebtRank</a:t>
            </a:r>
            <a:r>
              <a:rPr lang="en-US" dirty="0" smtClean="0"/>
              <a:t>)</a:t>
            </a:r>
          </a:p>
          <a:p>
            <a:r>
              <a:rPr lang="en-US" dirty="0" smtClean="0"/>
              <a:t>To have a simple, to be defined, exercise on funding contagion would be extremely useful.</a:t>
            </a:r>
            <a:endParaRPr lang="en-US" dirty="0"/>
          </a:p>
        </p:txBody>
      </p:sp>
    </p:spTree>
    <p:extLst>
      <p:ext uri="{BB962C8B-B14F-4D97-AF65-F5344CB8AC3E}">
        <p14:creationId xmlns:p14="http://schemas.microsoft.com/office/powerpoint/2010/main" xmlns="" val="81742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994122"/>
          </a:xfrm>
        </p:spPr>
        <p:txBody>
          <a:bodyPr/>
          <a:lstStyle/>
          <a:p>
            <a:r>
              <a:rPr lang="en-US" dirty="0" smtClean="0"/>
              <a:t>Outline</a:t>
            </a:r>
            <a:endParaRPr lang="en-US" dirty="0"/>
          </a:p>
        </p:txBody>
      </p:sp>
      <p:sp>
        <p:nvSpPr>
          <p:cNvPr id="3" name="2 Marcador de contenido"/>
          <p:cNvSpPr>
            <a:spLocks noGrp="1"/>
          </p:cNvSpPr>
          <p:nvPr>
            <p:ph idx="1"/>
          </p:nvPr>
        </p:nvSpPr>
        <p:spPr/>
        <p:txBody>
          <a:bodyPr/>
          <a:lstStyle/>
          <a:p>
            <a:r>
              <a:rPr lang="en-US" dirty="0" smtClean="0"/>
              <a:t>Problem</a:t>
            </a:r>
          </a:p>
          <a:p>
            <a:r>
              <a:rPr lang="en-US" dirty="0" smtClean="0"/>
              <a:t>Objective</a:t>
            </a:r>
          </a:p>
          <a:p>
            <a:r>
              <a:rPr lang="en-US" dirty="0" smtClean="0"/>
              <a:t>Approaches</a:t>
            </a:r>
          </a:p>
          <a:p>
            <a:r>
              <a:rPr lang="en-US" dirty="0" smtClean="0"/>
              <a:t>Horse race</a:t>
            </a:r>
          </a:p>
          <a:p>
            <a:r>
              <a:rPr lang="en-US" dirty="0" smtClean="0"/>
              <a:t>Participants</a:t>
            </a:r>
          </a:p>
          <a:p>
            <a:r>
              <a:rPr lang="en-US" dirty="0" smtClean="0"/>
              <a:t>Conclusions and further work</a:t>
            </a:r>
            <a:endParaRPr lang="en-US" dirty="0"/>
          </a:p>
        </p:txBody>
      </p:sp>
    </p:spTree>
    <p:extLst>
      <p:ext uri="{BB962C8B-B14F-4D97-AF65-F5344CB8AC3E}">
        <p14:creationId xmlns:p14="http://schemas.microsoft.com/office/powerpoint/2010/main" xmlns="" val="2511472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994122"/>
          </a:xfrm>
        </p:spPr>
        <p:txBody>
          <a:bodyPr/>
          <a:lstStyle/>
          <a:p>
            <a:r>
              <a:rPr lang="en-US" dirty="0" smtClean="0"/>
              <a:t>Problem</a:t>
            </a:r>
            <a:endParaRPr lang="en-US" dirty="0"/>
          </a:p>
        </p:txBody>
      </p:sp>
      <p:sp>
        <p:nvSpPr>
          <p:cNvPr id="3" name="2 Marcador de contenido"/>
          <p:cNvSpPr>
            <a:spLocks noGrp="1"/>
          </p:cNvSpPr>
          <p:nvPr>
            <p:ph idx="1"/>
          </p:nvPr>
        </p:nvSpPr>
        <p:spPr>
          <a:xfrm>
            <a:off x="457200" y="1600200"/>
            <a:ext cx="8229600" cy="4781128"/>
          </a:xfrm>
        </p:spPr>
        <p:txBody>
          <a:bodyPr>
            <a:normAutofit lnSpcReduction="10000"/>
          </a:bodyPr>
          <a:lstStyle/>
          <a:p>
            <a:r>
              <a:rPr lang="en-US" dirty="0" smtClean="0"/>
              <a:t>Interbank markets are beneficial for excess liquidity transmission in good times, but in the event of large shocks to the financial system, such direct links can work as the propagation mechanism of financial distress</a:t>
            </a:r>
          </a:p>
          <a:p>
            <a:r>
              <a:rPr lang="en-US" dirty="0" smtClean="0"/>
              <a:t>The </a:t>
            </a:r>
            <a:r>
              <a:rPr lang="en-US" dirty="0"/>
              <a:t>precise estimation of interbank networks is significant given that it is one of the most important components to evaluate the possibility of direct financial contagion </a:t>
            </a:r>
            <a:r>
              <a:rPr lang="en-US" dirty="0" smtClean="0"/>
              <a:t>(solvency or liquidity) between financial entities.</a:t>
            </a:r>
          </a:p>
          <a:p>
            <a:r>
              <a:rPr lang="en-US" dirty="0" smtClean="0"/>
              <a:t>There are only few jurisdictions where information on bilateral exposures is available.</a:t>
            </a:r>
          </a:p>
        </p:txBody>
      </p:sp>
    </p:spTree>
    <p:extLst>
      <p:ext uri="{BB962C8B-B14F-4D97-AF65-F5344CB8AC3E}">
        <p14:creationId xmlns:p14="http://schemas.microsoft.com/office/powerpoint/2010/main" xmlns="" val="241223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3995940"/>
            <a:ext cx="5904656" cy="2745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Título"/>
          <p:cNvSpPr>
            <a:spLocks noGrp="1"/>
          </p:cNvSpPr>
          <p:nvPr>
            <p:ph type="title"/>
          </p:nvPr>
        </p:nvSpPr>
        <p:spPr>
          <a:xfrm>
            <a:off x="457200" y="188640"/>
            <a:ext cx="8229600" cy="1018117"/>
          </a:xfrm>
        </p:spPr>
        <p:txBody>
          <a:bodyPr/>
          <a:lstStyle/>
          <a:p>
            <a:r>
              <a:rPr lang="en-US" dirty="0" smtClean="0"/>
              <a:t>Objective</a:t>
            </a:r>
            <a:endParaRPr lang="en-US" dirty="0"/>
          </a:p>
        </p:txBody>
      </p:sp>
      <p:sp>
        <p:nvSpPr>
          <p:cNvPr id="4" name="3 CuadroTexto"/>
          <p:cNvSpPr txBox="1"/>
          <p:nvPr/>
        </p:nvSpPr>
        <p:spPr>
          <a:xfrm>
            <a:off x="1187624" y="1124744"/>
            <a:ext cx="1586396" cy="369332"/>
          </a:xfrm>
          <a:prstGeom prst="rect">
            <a:avLst/>
          </a:prstGeom>
          <a:noFill/>
        </p:spPr>
        <p:txBody>
          <a:bodyPr wrap="none" rtlCol="0">
            <a:spAutoFit/>
          </a:bodyPr>
          <a:lstStyle/>
          <a:p>
            <a:r>
              <a:rPr lang="en-US" dirty="0" smtClean="0"/>
              <a:t>Real exposures</a:t>
            </a:r>
            <a:endParaRPr lang="en-US" dirty="0"/>
          </a:p>
        </p:txBody>
      </p:sp>
      <p:sp>
        <p:nvSpPr>
          <p:cNvPr id="9" name="8 CuadroTexto"/>
          <p:cNvSpPr txBox="1"/>
          <p:nvPr/>
        </p:nvSpPr>
        <p:spPr>
          <a:xfrm>
            <a:off x="6083058" y="1108089"/>
            <a:ext cx="1957844" cy="369332"/>
          </a:xfrm>
          <a:prstGeom prst="rect">
            <a:avLst/>
          </a:prstGeom>
          <a:noFill/>
        </p:spPr>
        <p:txBody>
          <a:bodyPr wrap="none" rtlCol="0">
            <a:spAutoFit/>
          </a:bodyPr>
          <a:lstStyle/>
          <a:p>
            <a:r>
              <a:rPr lang="en-US" dirty="0" smtClean="0"/>
              <a:t>Balance sheet data</a:t>
            </a:r>
            <a:endParaRPr lang="en-US" dirty="0"/>
          </a:p>
        </p:txBody>
      </p:sp>
      <p:sp>
        <p:nvSpPr>
          <p:cNvPr id="14" name="13 CuadroTexto"/>
          <p:cNvSpPr txBox="1"/>
          <p:nvPr/>
        </p:nvSpPr>
        <p:spPr>
          <a:xfrm>
            <a:off x="3491880" y="3573016"/>
            <a:ext cx="2120260" cy="369332"/>
          </a:xfrm>
          <a:prstGeom prst="rect">
            <a:avLst/>
          </a:prstGeom>
          <a:noFill/>
        </p:spPr>
        <p:txBody>
          <a:bodyPr wrap="none" rtlCol="0">
            <a:spAutoFit/>
          </a:bodyPr>
          <a:lstStyle/>
          <a:p>
            <a:r>
              <a:rPr lang="en-US" dirty="0" smtClean="0"/>
              <a:t>Estimated exposures</a:t>
            </a:r>
            <a:endParaRPr lang="en-US" dirty="0"/>
          </a:p>
        </p:txBody>
      </p:sp>
      <p:sp>
        <p:nvSpPr>
          <p:cNvPr id="5" name="4 Elipse"/>
          <p:cNvSpPr/>
          <p:nvPr/>
        </p:nvSpPr>
        <p:spPr>
          <a:xfrm>
            <a:off x="6864848" y="4005064"/>
            <a:ext cx="659480" cy="26642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Elipse"/>
          <p:cNvSpPr/>
          <p:nvPr/>
        </p:nvSpPr>
        <p:spPr>
          <a:xfrm>
            <a:off x="1691680" y="6453336"/>
            <a:ext cx="5370300"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CuadroTexto"/>
          <p:cNvSpPr txBox="1"/>
          <p:nvPr/>
        </p:nvSpPr>
        <p:spPr>
          <a:xfrm>
            <a:off x="7858031" y="4221088"/>
            <a:ext cx="1106457" cy="369332"/>
          </a:xfrm>
          <a:prstGeom prst="rect">
            <a:avLst/>
          </a:prstGeom>
          <a:noFill/>
        </p:spPr>
        <p:txBody>
          <a:bodyPr wrap="none" rtlCol="0">
            <a:spAutoFit/>
          </a:bodyPr>
          <a:lstStyle/>
          <a:p>
            <a:r>
              <a:rPr lang="en-US" dirty="0" err="1" smtClean="0">
                <a:solidFill>
                  <a:srgbClr val="C00000"/>
                </a:solidFill>
              </a:rPr>
              <a:t>Marginals</a:t>
            </a:r>
            <a:endParaRPr lang="en-US" dirty="0">
              <a:solidFill>
                <a:srgbClr val="C00000"/>
              </a:solidFill>
            </a:endParaRPr>
          </a:p>
        </p:txBody>
      </p:sp>
      <p:pic>
        <p:nvPicPr>
          <p:cNvPr id="3082"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121" y="1412777"/>
            <a:ext cx="4181847" cy="1944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54647" y="1412776"/>
            <a:ext cx="4181850" cy="1944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9938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0106"/>
          </a:xfrm>
        </p:spPr>
        <p:txBody>
          <a:bodyPr/>
          <a:lstStyle/>
          <a:p>
            <a:r>
              <a:rPr lang="en-US" dirty="0" smtClean="0"/>
              <a:t>First approach I</a:t>
            </a:r>
            <a:endParaRPr lang="en-US" dirty="0"/>
          </a:p>
        </p:txBody>
      </p:sp>
      <p:sp>
        <p:nvSpPr>
          <p:cNvPr id="3" name="2 Marcador de contenido"/>
          <p:cNvSpPr>
            <a:spLocks noGrp="1"/>
          </p:cNvSpPr>
          <p:nvPr>
            <p:ph idx="1"/>
          </p:nvPr>
        </p:nvSpPr>
        <p:spPr>
          <a:xfrm>
            <a:off x="467544" y="1556792"/>
            <a:ext cx="8229600" cy="5040560"/>
          </a:xfrm>
        </p:spPr>
        <p:txBody>
          <a:bodyPr>
            <a:normAutofit fontScale="92500" lnSpcReduction="20000"/>
          </a:bodyPr>
          <a:lstStyle/>
          <a:p>
            <a:r>
              <a:rPr lang="en-US" dirty="0" err="1"/>
              <a:t>Anand</a:t>
            </a:r>
            <a:r>
              <a:rPr lang="en-US" dirty="0"/>
              <a:t>, K., B. Craig, G. von Peter (2014</a:t>
            </a:r>
            <a:r>
              <a:rPr lang="en-US" sz="1800" dirty="0"/>
              <a:t>), “Filling in the blanks: network structure and interbank contagion”, Discussion Paper No 02/2014, Deutsche Bundesbank</a:t>
            </a:r>
            <a:r>
              <a:rPr lang="en-US" sz="1800" dirty="0" smtClean="0"/>
              <a:t>.</a:t>
            </a:r>
            <a:endParaRPr lang="en-US" dirty="0" smtClean="0"/>
          </a:p>
          <a:p>
            <a:r>
              <a:rPr lang="en-US" dirty="0" smtClean="0"/>
              <a:t>Combines </a:t>
            </a:r>
            <a:r>
              <a:rPr lang="en-US" dirty="0"/>
              <a:t>information-theoretic arguments with economic incentives to produce networks preserving realistic characteristic of interbank networks. </a:t>
            </a:r>
            <a:endParaRPr lang="en-US" dirty="0" smtClean="0"/>
          </a:p>
          <a:p>
            <a:r>
              <a:rPr lang="en-US" dirty="0" smtClean="0"/>
              <a:t>Interbank </a:t>
            </a:r>
            <a:r>
              <a:rPr lang="en-US" dirty="0"/>
              <a:t>networks are sparse given that interbank activity is based on relationships. Moreover, previous work by the authors shows that small banks interact with “money center” </a:t>
            </a:r>
            <a:r>
              <a:rPr lang="en-US" dirty="0" smtClean="0"/>
              <a:t>banks (core-periphery model</a:t>
            </a:r>
            <a:r>
              <a:rPr lang="en-US" dirty="0" smtClean="0"/>
              <a:t>).</a:t>
            </a:r>
            <a:endParaRPr lang="en-US" dirty="0" smtClean="0"/>
          </a:p>
          <a:p>
            <a:r>
              <a:rPr lang="en-US" dirty="0" smtClean="0"/>
              <a:t>Benchmark </a:t>
            </a:r>
            <a:r>
              <a:rPr lang="en-US" dirty="0"/>
              <a:t>model which minimizes the number of necessary links for transmitting a certain volume of interbank </a:t>
            </a:r>
            <a:r>
              <a:rPr lang="en-US" dirty="0" smtClean="0"/>
              <a:t>loans: a </a:t>
            </a:r>
            <a:r>
              <a:rPr lang="en-US" dirty="0"/>
              <a:t>“minimum density” (MD) </a:t>
            </a:r>
            <a:r>
              <a:rPr lang="en-US" dirty="0" smtClean="0"/>
              <a:t>approach.</a:t>
            </a:r>
          </a:p>
          <a:p>
            <a:r>
              <a:rPr lang="en-US" dirty="0" smtClean="0"/>
              <a:t>The </a:t>
            </a:r>
            <a:r>
              <a:rPr lang="en-US" dirty="0"/>
              <a:t>most probable links are identified and loaded with the largest possible exposures, maintaining consistency with the aggregate lending and borrowing for each bank.</a:t>
            </a:r>
            <a:endParaRPr lang="es-MX" dirty="0"/>
          </a:p>
        </p:txBody>
      </p:sp>
    </p:spTree>
    <p:extLst>
      <p:ext uri="{BB962C8B-B14F-4D97-AF65-F5344CB8AC3E}">
        <p14:creationId xmlns:p14="http://schemas.microsoft.com/office/powerpoint/2010/main" xmlns="" val="2463576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0106"/>
          </a:xfrm>
        </p:spPr>
        <p:txBody>
          <a:bodyPr/>
          <a:lstStyle/>
          <a:p>
            <a:r>
              <a:rPr lang="en-US" dirty="0" smtClean="0"/>
              <a:t>First approach II</a:t>
            </a:r>
            <a:endParaRPr lang="en-US" dirty="0"/>
          </a:p>
        </p:txBody>
      </p:sp>
      <p:sp>
        <p:nvSpPr>
          <p:cNvPr id="3" name="2 Marcador de contenido"/>
          <p:cNvSpPr>
            <a:spLocks noGrp="1"/>
          </p:cNvSpPr>
          <p:nvPr>
            <p:ph idx="1"/>
          </p:nvPr>
        </p:nvSpPr>
        <p:spPr/>
        <p:txBody>
          <a:bodyPr>
            <a:normAutofit/>
          </a:bodyPr>
          <a:lstStyle/>
          <a:p>
            <a:r>
              <a:rPr lang="en-US" dirty="0" smtClean="0"/>
              <a:t>I</a:t>
            </a:r>
            <a:r>
              <a:rPr lang="en-US" dirty="0" smtClean="0"/>
              <a:t>mportant : </a:t>
            </a:r>
            <a:r>
              <a:rPr lang="en-US" dirty="0" smtClean="0"/>
              <a:t>establishing and maintaining links is costly, banks do not spread lending and borrowing evenly across all possible counterparts because of monitoring costs. </a:t>
            </a:r>
          </a:p>
          <a:p>
            <a:r>
              <a:rPr lang="en-US" dirty="0" smtClean="0"/>
              <a:t>Real </a:t>
            </a:r>
            <a:r>
              <a:rPr lang="en-US" dirty="0" smtClean="0"/>
              <a:t>interbank networks are sparse and present the phenomena of </a:t>
            </a:r>
            <a:r>
              <a:rPr lang="en-US" dirty="0" err="1" smtClean="0"/>
              <a:t>dissasortative</a:t>
            </a:r>
            <a:r>
              <a:rPr lang="en-US" dirty="0" smtClean="0"/>
              <a:t>  mixing. </a:t>
            </a:r>
          </a:p>
          <a:p>
            <a:r>
              <a:rPr lang="en-US" dirty="0" smtClean="0"/>
              <a:t>The MD approach is formulated as a constrained optimization problem.</a:t>
            </a:r>
            <a:endParaRPr lang="en-US" dirty="0"/>
          </a:p>
        </p:txBody>
      </p:sp>
    </p:spTree>
    <p:extLst>
      <p:ext uri="{BB962C8B-B14F-4D97-AF65-F5344CB8AC3E}">
        <p14:creationId xmlns:p14="http://schemas.microsoft.com/office/powerpoint/2010/main" xmlns="" val="2721028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0106"/>
          </a:xfrm>
        </p:spPr>
        <p:txBody>
          <a:bodyPr/>
          <a:lstStyle/>
          <a:p>
            <a:r>
              <a:rPr lang="en-US" dirty="0" smtClean="0"/>
              <a:t>First approach III</a:t>
            </a:r>
            <a:endParaRPr lang="en-US" dirty="0"/>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457200" y="1600200"/>
                <a:ext cx="8229600" cy="4997152"/>
              </a:xfrm>
            </p:spPr>
            <p:txBody>
              <a:bodyPr>
                <a:normAutofit lnSpcReduction="10000"/>
              </a:bodyPr>
              <a:lstStyle/>
              <a:p>
                <a:r>
                  <a:rPr lang="en-US" dirty="0" smtClean="0"/>
                  <a:t>The MD algorithm proceeds in the following way: </a:t>
                </a:r>
              </a:p>
              <a:p>
                <a:pPr lvl="1"/>
                <a:r>
                  <a:rPr lang="en-US" dirty="0" smtClean="0"/>
                  <a:t>at </a:t>
                </a:r>
                <a:r>
                  <a:rPr lang="en-US" dirty="0"/>
                  <a:t>each iteration, a link </a:t>
                </a:r>
                <a:r>
                  <a:rPr lang="en-US" i="1" dirty="0"/>
                  <a:t>(</a:t>
                </a:r>
                <a:r>
                  <a:rPr lang="en-US" i="1" dirty="0" err="1"/>
                  <a:t>i,j</a:t>
                </a:r>
                <a:r>
                  <a:rPr lang="en-US" i="1" dirty="0"/>
                  <a:t>)</a:t>
                </a:r>
                <a:r>
                  <a:rPr lang="en-US" dirty="0"/>
                  <a:t> is selected with probability </a:t>
                </a:r>
                <a14:m>
                  <m:oMath xmlns:m="http://schemas.openxmlformats.org/officeDocument/2006/math">
                    <m:sSub>
                      <m:sSubPr>
                        <m:ctrlPr>
                          <a:rPr lang="es-MX" i="1"/>
                        </m:ctrlPr>
                      </m:sSubPr>
                      <m:e>
                        <m:r>
                          <a:rPr lang="es-MX" i="1"/>
                          <m:t>𝑄</m:t>
                        </m:r>
                      </m:e>
                      <m:sub>
                        <m:r>
                          <a:rPr lang="es-MX" i="1"/>
                          <m:t>𝑖𝑗</m:t>
                        </m:r>
                      </m:sub>
                    </m:sSub>
                  </m:oMath>
                </a14:m>
                <a:r>
                  <a:rPr lang="es-MX" dirty="0"/>
                  <a:t> </a:t>
                </a:r>
                <a:r>
                  <a:rPr lang="en-US" dirty="0"/>
                  <a:t>and the exposure </a:t>
                </a:r>
                <a14:m>
                  <m:oMath xmlns:m="http://schemas.openxmlformats.org/officeDocument/2006/math">
                    <m:sSub>
                      <m:sSubPr>
                        <m:ctrlPr>
                          <a:rPr lang="es-MX" i="1"/>
                        </m:ctrlPr>
                      </m:sSubPr>
                      <m:e>
                        <m:r>
                          <a:rPr lang="es-MX" i="1"/>
                          <m:t>𝑋</m:t>
                        </m:r>
                      </m:e>
                      <m:sub>
                        <m:r>
                          <a:rPr lang="es-MX" i="1"/>
                          <m:t>𝑖𝑗</m:t>
                        </m:r>
                      </m:sub>
                    </m:sSub>
                  </m:oMath>
                </a14:m>
                <a:r>
                  <a:rPr lang="en-US" dirty="0"/>
                  <a:t> is loaded with the maximum possible value considering their aggregated assets and liabilities, i.e. the </a:t>
                </a:r>
                <a14:m>
                  <m:oMath xmlns:m="http://schemas.openxmlformats.org/officeDocument/2006/math">
                    <m:sSub>
                      <m:sSubPr>
                        <m:ctrlPr>
                          <a:rPr lang="es-MX" i="1"/>
                        </m:ctrlPr>
                      </m:sSubPr>
                      <m:e>
                        <m:r>
                          <m:rPr>
                            <m:sty m:val="p"/>
                          </m:rPr>
                          <a:rPr lang="en-US"/>
                          <m:t>min</m:t>
                        </m:r>
                        <m:r>
                          <a:rPr lang="en-US" i="1" smtClean="0"/>
                          <m:t> </m:t>
                        </m:r>
                        <m:r>
                          <a:rPr lang="en-US" i="1"/>
                          <m:t>{</m:t>
                        </m:r>
                        <m:r>
                          <a:rPr lang="es-MX" i="1"/>
                          <m:t>𝐴𝐷</m:t>
                        </m:r>
                      </m:e>
                      <m:sub>
                        <m:r>
                          <a:rPr lang="es-MX" i="1"/>
                          <m:t>𝑖</m:t>
                        </m:r>
                      </m:sub>
                    </m:sSub>
                    <m:r>
                      <a:rPr lang="en-US" i="1"/>
                      <m:t>,</m:t>
                    </m:r>
                    <m:sSub>
                      <m:sSubPr>
                        <m:ctrlPr>
                          <a:rPr lang="es-MX" i="1"/>
                        </m:ctrlPr>
                      </m:sSubPr>
                      <m:e>
                        <m:r>
                          <a:rPr lang="es-MX" i="1"/>
                          <m:t>𝐿𝐷</m:t>
                        </m:r>
                      </m:e>
                      <m:sub>
                        <m:r>
                          <a:rPr lang="es-MX" i="1"/>
                          <m:t>𝑗</m:t>
                        </m:r>
                      </m:sub>
                    </m:sSub>
                    <m:r>
                      <a:rPr lang="en-US" i="1"/>
                      <m:t>}</m:t>
                    </m:r>
                  </m:oMath>
                </a14:m>
                <a:r>
                  <a:rPr lang="en-US" dirty="0"/>
                  <a:t>. </a:t>
                </a:r>
                <a:endParaRPr lang="en-US"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s-MX" i="1"/>
                          </m:ctrlPr>
                        </m:sSubPr>
                        <m:e>
                          <m:r>
                            <a:rPr lang="es-MX" i="1"/>
                            <m:t>𝑄</m:t>
                          </m:r>
                        </m:e>
                        <m:sub>
                          <m:r>
                            <a:rPr lang="es-MX" i="1"/>
                            <m:t>𝑖𝑗</m:t>
                          </m:r>
                        </m:sub>
                      </m:sSub>
                      <m:r>
                        <a:rPr lang="es-MX" i="1"/>
                        <m:t>= ∝</m:t>
                      </m:r>
                      <m:r>
                        <a:rPr lang="es-MX" i="1"/>
                        <m:t>𝑚𝑎𝑥</m:t>
                      </m:r>
                      <m:d>
                        <m:dPr>
                          <m:begChr m:val="{"/>
                          <m:endChr m:val="}"/>
                          <m:ctrlPr>
                            <a:rPr lang="es-MX" i="1"/>
                          </m:ctrlPr>
                        </m:dPr>
                        <m:e>
                          <m:f>
                            <m:fPr>
                              <m:ctrlPr>
                                <a:rPr lang="es-MX" i="1"/>
                              </m:ctrlPr>
                            </m:fPr>
                            <m:num>
                              <m:sSub>
                                <m:sSubPr>
                                  <m:ctrlPr>
                                    <a:rPr lang="es-MX" i="1"/>
                                  </m:ctrlPr>
                                </m:sSubPr>
                                <m:e>
                                  <m:r>
                                    <a:rPr lang="es-MX" i="1"/>
                                    <m:t>𝐴𝐷</m:t>
                                  </m:r>
                                </m:e>
                                <m:sub>
                                  <m:r>
                                    <a:rPr lang="es-MX" i="1"/>
                                    <m:t>𝑖</m:t>
                                  </m:r>
                                </m:sub>
                              </m:sSub>
                            </m:num>
                            <m:den>
                              <m:sSub>
                                <m:sSubPr>
                                  <m:ctrlPr>
                                    <a:rPr lang="es-MX" i="1"/>
                                  </m:ctrlPr>
                                </m:sSubPr>
                                <m:e>
                                  <m:r>
                                    <a:rPr lang="es-MX" i="1"/>
                                    <m:t>𝐿𝐷</m:t>
                                  </m:r>
                                </m:e>
                                <m:sub>
                                  <m:r>
                                    <a:rPr lang="es-MX" i="1"/>
                                    <m:t>𝑗</m:t>
                                  </m:r>
                                </m:sub>
                              </m:sSub>
                            </m:den>
                          </m:f>
                          <m:r>
                            <a:rPr lang="es-MX" i="1"/>
                            <m:t>,</m:t>
                          </m:r>
                          <m:f>
                            <m:fPr>
                              <m:ctrlPr>
                                <a:rPr lang="es-MX" i="1"/>
                              </m:ctrlPr>
                            </m:fPr>
                            <m:num>
                              <m:sSub>
                                <m:sSubPr>
                                  <m:ctrlPr>
                                    <a:rPr lang="es-MX" i="1"/>
                                  </m:ctrlPr>
                                </m:sSubPr>
                                <m:e>
                                  <m:r>
                                    <a:rPr lang="es-MX" i="1"/>
                                    <m:t>𝐿𝐷</m:t>
                                  </m:r>
                                </m:e>
                                <m:sub>
                                  <m:r>
                                    <a:rPr lang="es-MX" i="1"/>
                                    <m:t>𝑗</m:t>
                                  </m:r>
                                </m:sub>
                              </m:sSub>
                            </m:num>
                            <m:den>
                              <m:sSub>
                                <m:sSubPr>
                                  <m:ctrlPr>
                                    <a:rPr lang="es-MX" i="1"/>
                                  </m:ctrlPr>
                                </m:sSubPr>
                                <m:e>
                                  <m:r>
                                    <a:rPr lang="es-MX" i="1"/>
                                    <m:t>𝐴𝐷</m:t>
                                  </m:r>
                                </m:e>
                                <m:sub>
                                  <m:r>
                                    <a:rPr lang="es-MX" i="1"/>
                                    <m:t>𝑖</m:t>
                                  </m:r>
                                </m:sub>
                              </m:sSub>
                            </m:den>
                          </m:f>
                        </m:e>
                      </m:d>
                      <m:r>
                        <a:rPr lang="es-MX" i="1"/>
                        <m:t>∀</m:t>
                      </m:r>
                      <m:r>
                        <a:rPr lang="es-MX" i="1"/>
                        <m:t>𝑖</m:t>
                      </m:r>
                      <m:r>
                        <a:rPr lang="es-MX" i="1"/>
                        <m:t>,</m:t>
                      </m:r>
                      <m:r>
                        <a:rPr lang="es-MX" i="1"/>
                        <m:t>𝑗</m:t>
                      </m:r>
                      <m:r>
                        <a:rPr lang="es-MX" i="1"/>
                        <m:t>∈ </m:t>
                      </m:r>
                      <m:r>
                        <a:rPr lang="es-MX" i="1"/>
                        <m:t>𝜇</m:t>
                      </m:r>
                    </m:oMath>
                  </m:oMathPara>
                </a14:m>
                <a:endParaRPr lang="en-US" dirty="0" smtClean="0"/>
              </a:p>
              <a:p>
                <a:pPr lvl="1"/>
                <a:r>
                  <a:rPr lang="en-US" dirty="0" smtClean="0"/>
                  <a:t>If </a:t>
                </a:r>
                <a:r>
                  <a:rPr lang="en-US" dirty="0"/>
                  <a:t>by adding the link and the exposure the objective function </a:t>
                </a:r>
                <a14:m>
                  <m:oMath xmlns:m="http://schemas.openxmlformats.org/officeDocument/2006/math">
                    <m:r>
                      <a:rPr lang="es-MX" i="1"/>
                      <m:t>𝑉</m:t>
                    </m:r>
                    <m:d>
                      <m:dPr>
                        <m:ctrlPr>
                          <a:rPr lang="es-MX" i="1"/>
                        </m:ctrlPr>
                      </m:dPr>
                      <m:e>
                        <m:r>
                          <a:rPr lang="es-MX" i="1"/>
                          <m:t>𝕏</m:t>
                        </m:r>
                      </m:e>
                    </m:d>
                  </m:oMath>
                </a14:m>
                <a:r>
                  <a:rPr lang="en-US" dirty="0"/>
                  <a:t> increases, the link and the exposure are included, otherwise, the link is rejected. </a:t>
                </a:r>
                <a:endParaRPr lang="en-US" dirty="0" smtClean="0"/>
              </a:p>
              <a:p>
                <a:pPr lvl="1"/>
                <a:r>
                  <a:rPr lang="en-US" dirty="0" smtClean="0"/>
                  <a:t>Finally</a:t>
                </a:r>
                <a:r>
                  <a:rPr lang="en-US" dirty="0"/>
                  <a:t>, after updating the positions, the next iteration is performed until the total aggregated interbank positions have been allocated.</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cstate="print"/>
                <a:stretch>
                  <a:fillRect l="-889" t="-1832" r="-1111" b="-733"/>
                </a:stretch>
              </a:blipFill>
            </p:spPr>
            <p:txBody>
              <a:bodyPr/>
              <a:lstStyle/>
              <a:p>
                <a:r>
                  <a:rPr lang="en-US">
                    <a:noFill/>
                  </a:rPr>
                  <a:t> </a:t>
                </a:r>
              </a:p>
            </p:txBody>
          </p:sp>
        </mc:Fallback>
      </mc:AlternateContent>
    </p:spTree>
    <p:extLst>
      <p:ext uri="{BB962C8B-B14F-4D97-AF65-F5344CB8AC3E}">
        <p14:creationId xmlns:p14="http://schemas.microsoft.com/office/powerpoint/2010/main" xmlns="" val="2557556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2530</TotalTime>
  <Words>1944</Words>
  <Application>Microsoft Office PowerPoint</Application>
  <PresentationFormat>Diavoorstelling (4:3)</PresentationFormat>
  <Paragraphs>158</Paragraphs>
  <Slides>30</Slides>
  <Notes>0</Notes>
  <HiddenSlides>0</HiddenSlides>
  <MMClips>0</MMClips>
  <ScaleCrop>false</ScaleCrop>
  <HeadingPairs>
    <vt:vector size="4" baseType="variant">
      <vt:variant>
        <vt:lpstr>Thema</vt:lpstr>
      </vt:variant>
      <vt:variant>
        <vt:i4>1</vt:i4>
      </vt:variant>
      <vt:variant>
        <vt:lpstr>Diatitels</vt:lpstr>
      </vt:variant>
      <vt:variant>
        <vt:i4>30</vt:i4>
      </vt:variant>
    </vt:vector>
  </HeadingPairs>
  <TitlesOfParts>
    <vt:vector size="31" baseType="lpstr">
      <vt:lpstr>Flujo</vt:lpstr>
      <vt:lpstr>Estimation of networks of bilateral exposures with incomplete data</vt:lpstr>
      <vt:lpstr>Motivation</vt:lpstr>
      <vt:lpstr>Motivation II</vt:lpstr>
      <vt:lpstr>Outline</vt:lpstr>
      <vt:lpstr>Problem</vt:lpstr>
      <vt:lpstr>Objective</vt:lpstr>
      <vt:lpstr>First approach I</vt:lpstr>
      <vt:lpstr>First approach II</vt:lpstr>
      <vt:lpstr>First approach III</vt:lpstr>
      <vt:lpstr>Second approach I</vt:lpstr>
      <vt:lpstr>Second approach II</vt:lpstr>
      <vt:lpstr>Second approach III</vt:lpstr>
      <vt:lpstr>Third approach I</vt:lpstr>
      <vt:lpstr>Third approach II</vt:lpstr>
      <vt:lpstr>Fourth approach I</vt:lpstr>
      <vt:lpstr>Fourth approach II</vt:lpstr>
      <vt:lpstr>Fourth approach III</vt:lpstr>
      <vt:lpstr>Fifth approach I</vt:lpstr>
      <vt:lpstr>Fifth approach II</vt:lpstr>
      <vt:lpstr>Sixth approach I</vt:lpstr>
      <vt:lpstr>Sixth approach II</vt:lpstr>
      <vt:lpstr>Sixth approach III</vt:lpstr>
      <vt:lpstr>Seventh approach I</vt:lpstr>
      <vt:lpstr>Seventh approach II</vt:lpstr>
      <vt:lpstr>Eight approach I</vt:lpstr>
      <vt:lpstr>Eight approach II</vt:lpstr>
      <vt:lpstr>Horse race</vt:lpstr>
      <vt:lpstr>Possible Participants</vt:lpstr>
      <vt:lpstr>Organisation</vt:lpstr>
      <vt:lpstr>Conclusions and further work</vt:lpstr>
    </vt:vector>
  </TitlesOfParts>
  <Company>Banco de México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networks of bilateral exposures with incomplete data</dc:title>
  <dc:creator>Banxico</dc:creator>
  <cp:lastModifiedBy>Gebruiker</cp:lastModifiedBy>
  <cp:revision>55</cp:revision>
  <dcterms:created xsi:type="dcterms:W3CDTF">2014-04-08T17:58:25Z</dcterms:created>
  <dcterms:modified xsi:type="dcterms:W3CDTF">2014-04-10T12:46:29Z</dcterms:modified>
</cp:coreProperties>
</file>