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19"/>
  </p:notesMasterIdLst>
  <p:handoutMasterIdLst>
    <p:handoutMasterId r:id="rId20"/>
  </p:handoutMasterIdLst>
  <p:sldIdLst>
    <p:sldId id="361" r:id="rId7"/>
    <p:sldId id="355" r:id="rId8"/>
    <p:sldId id="382" r:id="rId9"/>
    <p:sldId id="383" r:id="rId10"/>
    <p:sldId id="439" r:id="rId11"/>
    <p:sldId id="440" r:id="rId12"/>
    <p:sldId id="441" r:id="rId13"/>
    <p:sldId id="442" r:id="rId14"/>
    <p:sldId id="417" r:id="rId15"/>
    <p:sldId id="446" r:id="rId16"/>
    <p:sldId id="427"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073"/>
    <a:srgbClr val="7500C0"/>
    <a:srgbClr val="004DFF"/>
    <a:srgbClr val="00BAFF"/>
    <a:srgbClr val="00530A"/>
    <a:srgbClr val="00D700"/>
    <a:srgbClr val="FF9500"/>
    <a:srgbClr val="FFD42E"/>
    <a:srgbClr val="008EFF"/>
    <a:srgbClr val="A1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80976" autoAdjust="0"/>
  </p:normalViewPr>
  <p:slideViewPr>
    <p:cSldViewPr snapToGrid="0">
      <p:cViewPr>
        <p:scale>
          <a:sx n="65" d="100"/>
          <a:sy n="65" d="100"/>
        </p:scale>
        <p:origin x="540" y="48"/>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RMSE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Sheet1!$E$2:$E$5</c:f>
              <c:numCache>
                <c:formatCode>General</c:formatCode>
                <c:ptCount val="4"/>
                <c:pt idx="0">
                  <c:v>32</c:v>
                </c:pt>
                <c:pt idx="1">
                  <c:v>64</c:v>
                </c:pt>
                <c:pt idx="2">
                  <c:v>128</c:v>
                </c:pt>
                <c:pt idx="3">
                  <c:v>256</c:v>
                </c:pt>
              </c:numCache>
            </c:numRef>
          </c:cat>
          <c:val>
            <c:numRef>
              <c:f>Sheet1!$C$2:$C$5</c:f>
              <c:numCache>
                <c:formatCode>General</c:formatCode>
                <c:ptCount val="4"/>
                <c:pt idx="0">
                  <c:v>5.896538005906643E-2</c:v>
                </c:pt>
                <c:pt idx="1">
                  <c:v>8.1771658293296939E-2</c:v>
                </c:pt>
                <c:pt idx="2">
                  <c:v>9.9813965731551546E-2</c:v>
                </c:pt>
                <c:pt idx="3">
                  <c:v>0.1280918489149154</c:v>
                </c:pt>
              </c:numCache>
            </c:numRef>
          </c:val>
          <c:smooth val="0"/>
          <c:extLst>
            <c:ext xmlns:c16="http://schemas.microsoft.com/office/drawing/2014/chart" uri="{C3380CC4-5D6E-409C-BE32-E72D297353CC}">
              <c16:uniqueId val="{00000000-DB3B-4504-98D6-85081F2A9556}"/>
            </c:ext>
          </c:extLst>
        </c:ser>
        <c:dLbls>
          <c:showLegendKey val="0"/>
          <c:showVal val="0"/>
          <c:showCatName val="0"/>
          <c:showSerName val="0"/>
          <c:showPercent val="0"/>
          <c:showBubbleSize val="0"/>
        </c:dLbls>
        <c:marker val="1"/>
        <c:smooth val="0"/>
        <c:axId val="1632964575"/>
        <c:axId val="1632964991"/>
      </c:lineChart>
      <c:catAx>
        <c:axId val="1632964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Window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964991"/>
        <c:crosses val="autoZero"/>
        <c:auto val="1"/>
        <c:lblAlgn val="ctr"/>
        <c:lblOffset val="100"/>
        <c:noMultiLvlLbl val="0"/>
      </c:catAx>
      <c:valAx>
        <c:axId val="1632964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96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20000"/>
            <a:lumOff val="80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20000"/>
            <a:lumOff val="8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20000"/>
            <a:lumOff val="80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20000"/>
            <a:lumOff val="8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a:solidFill>
          <a:schemeClr val="accent1">
            <a:lumMod val="20000"/>
            <a:lumOff val="80000"/>
          </a:schemeClr>
        </a:solidFill>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75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20000"/>
            <a:lumOff val="8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a:solidFill>
          <a:schemeClr val="accent1">
            <a:lumMod val="20000"/>
            <a:lumOff val="80000"/>
          </a:schemeClr>
        </a:solidFill>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20000"/>
            <a:lumOff val="80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5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a:solidFill>
          <a:schemeClr val="accent1">
            <a:lumMod val="20000"/>
            <a:lumOff val="80000"/>
          </a:schemeClr>
        </a:solidFill>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20000"/>
            <a:lumOff val="80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5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11C0A8-CFD9-4549-B3A1-94D73709B79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B972518B-28C4-4A1E-A535-0450CDA15E23}">
      <dgm:prSet phldrT="[Text]"/>
      <dgm:spPr/>
      <dgm:t>
        <a:bodyPr/>
        <a:lstStyle/>
        <a:p>
          <a:r>
            <a:rPr lang="en-US" dirty="0"/>
            <a:t>EDA</a:t>
          </a:r>
        </a:p>
      </dgm:t>
    </dgm:pt>
    <dgm:pt modelId="{980B3A89-9EB5-44E5-B189-E11CDA3ABACC}" type="parTrans" cxnId="{49B44525-B9CE-47BB-9496-1826027611B1}">
      <dgm:prSet/>
      <dgm:spPr/>
      <dgm:t>
        <a:bodyPr/>
        <a:lstStyle/>
        <a:p>
          <a:endParaRPr lang="en-US"/>
        </a:p>
      </dgm:t>
    </dgm:pt>
    <dgm:pt modelId="{312E4604-A4B5-411D-A0E3-D4ACC9B8EE21}" type="sibTrans" cxnId="{49B44525-B9CE-47BB-9496-1826027611B1}">
      <dgm:prSet/>
      <dgm:spPr/>
      <dgm:t>
        <a:bodyPr/>
        <a:lstStyle/>
        <a:p>
          <a:endParaRPr lang="en-US"/>
        </a:p>
      </dgm:t>
    </dgm:pt>
    <dgm:pt modelId="{077EC2AE-B66B-438F-AC31-9EB9731C37F8}">
      <dgm:prSet phldrT="[Text]"/>
      <dgm:spPr/>
      <dgm:t>
        <a:bodyPr/>
        <a:lstStyle/>
        <a:p>
          <a:r>
            <a:rPr lang="en-US" dirty="0"/>
            <a:t>Regression Analysis</a:t>
          </a:r>
        </a:p>
      </dgm:t>
    </dgm:pt>
    <dgm:pt modelId="{5B8D9979-DB31-4F9A-BBE7-523EE8D90AA3}" type="parTrans" cxnId="{E2943D48-26ED-4ABE-8D20-E4F4DEE45EA0}">
      <dgm:prSet/>
      <dgm:spPr/>
      <dgm:t>
        <a:bodyPr/>
        <a:lstStyle/>
        <a:p>
          <a:endParaRPr lang="en-US"/>
        </a:p>
      </dgm:t>
    </dgm:pt>
    <dgm:pt modelId="{1127E31D-9EC7-43DA-80B8-D7AE7B65FCC5}" type="sibTrans" cxnId="{E2943D48-26ED-4ABE-8D20-E4F4DEE45EA0}">
      <dgm:prSet/>
      <dgm:spPr/>
      <dgm:t>
        <a:bodyPr/>
        <a:lstStyle/>
        <a:p>
          <a:endParaRPr lang="en-US"/>
        </a:p>
      </dgm:t>
    </dgm:pt>
    <dgm:pt modelId="{AFD5AE67-3B70-4A6C-BC9C-9DC3DEE95187}">
      <dgm:prSet phldrT="[Text]"/>
      <dgm:spPr/>
      <dgm:t>
        <a:bodyPr/>
        <a:lstStyle/>
        <a:p>
          <a:r>
            <a:rPr lang="en-US" dirty="0"/>
            <a:t>Predictive Models</a:t>
          </a:r>
        </a:p>
      </dgm:t>
    </dgm:pt>
    <dgm:pt modelId="{A497018B-F237-4636-888B-6C389B407AAF}" type="parTrans" cxnId="{1F9EF86B-6869-4893-AE5E-0C18F643ADB8}">
      <dgm:prSet/>
      <dgm:spPr/>
      <dgm:t>
        <a:bodyPr/>
        <a:lstStyle/>
        <a:p>
          <a:endParaRPr lang="en-US"/>
        </a:p>
      </dgm:t>
    </dgm:pt>
    <dgm:pt modelId="{D60FB840-BE03-4B44-9FB2-4FAEA353EF40}" type="sibTrans" cxnId="{1F9EF86B-6869-4893-AE5E-0C18F643ADB8}">
      <dgm:prSet/>
      <dgm:spPr/>
      <dgm:t>
        <a:bodyPr/>
        <a:lstStyle/>
        <a:p>
          <a:endParaRPr lang="en-US"/>
        </a:p>
      </dgm:t>
    </dgm:pt>
    <dgm:pt modelId="{666F4845-84C1-4507-A1A1-5D28579EFF0C}" type="pres">
      <dgm:prSet presAssocID="{FD11C0A8-CFD9-4549-B3A1-94D73709B798}" presName="Name0" presStyleCnt="0">
        <dgm:presLayoutVars>
          <dgm:dir/>
          <dgm:resizeHandles val="exact"/>
        </dgm:presLayoutVars>
      </dgm:prSet>
      <dgm:spPr/>
    </dgm:pt>
    <dgm:pt modelId="{B01E91F6-EA1E-469C-8FE9-85EF6E11B83A}" type="pres">
      <dgm:prSet presAssocID="{B972518B-28C4-4A1E-A535-0450CDA15E23}" presName="composite" presStyleCnt="0"/>
      <dgm:spPr/>
    </dgm:pt>
    <dgm:pt modelId="{E7F8F2EF-1AF6-42C9-9CF7-5CDB7DC35E86}" type="pres">
      <dgm:prSet presAssocID="{B972518B-28C4-4A1E-A535-0450CDA15E23}" presName="bgChev" presStyleLbl="node1" presStyleIdx="0" presStyleCnt="3"/>
      <dgm:spPr>
        <a:solidFill>
          <a:schemeClr val="accent1">
            <a:lumMod val="20000"/>
            <a:lumOff val="80000"/>
          </a:schemeClr>
        </a:solidFill>
      </dgm:spPr>
    </dgm:pt>
    <dgm:pt modelId="{CC6323EF-C742-4A75-8472-CE45E80FF842}" type="pres">
      <dgm:prSet presAssocID="{B972518B-28C4-4A1E-A535-0450CDA15E23}" presName="txNode" presStyleLbl="fgAcc1" presStyleIdx="0" presStyleCnt="3">
        <dgm:presLayoutVars>
          <dgm:bulletEnabled val="1"/>
        </dgm:presLayoutVars>
      </dgm:prSet>
      <dgm:spPr/>
    </dgm:pt>
    <dgm:pt modelId="{F51FFD3C-3BAB-4D7A-A715-346F248A77BC}" type="pres">
      <dgm:prSet presAssocID="{312E4604-A4B5-411D-A0E3-D4ACC9B8EE21}" presName="compositeSpace" presStyleCnt="0"/>
      <dgm:spPr/>
    </dgm:pt>
    <dgm:pt modelId="{D4223508-EB9C-4E69-8C6F-82F5C79409F6}" type="pres">
      <dgm:prSet presAssocID="{077EC2AE-B66B-438F-AC31-9EB9731C37F8}" presName="composite" presStyleCnt="0"/>
      <dgm:spPr/>
    </dgm:pt>
    <dgm:pt modelId="{6338555B-FE85-4EA5-AB39-0A34D5A2FA9F}" type="pres">
      <dgm:prSet presAssocID="{077EC2AE-B66B-438F-AC31-9EB9731C37F8}" presName="bgChev" presStyleLbl="node1" presStyleIdx="1" presStyleCnt="3"/>
      <dgm:spPr>
        <a:solidFill>
          <a:schemeClr val="accent1">
            <a:lumMod val="20000"/>
            <a:lumOff val="80000"/>
          </a:schemeClr>
        </a:solidFill>
      </dgm:spPr>
    </dgm:pt>
    <dgm:pt modelId="{3717343F-4B95-4BCF-9930-7F8453D418B1}" type="pres">
      <dgm:prSet presAssocID="{077EC2AE-B66B-438F-AC31-9EB9731C37F8}" presName="txNode" presStyleLbl="fgAcc1" presStyleIdx="1" presStyleCnt="3">
        <dgm:presLayoutVars>
          <dgm:bulletEnabled val="1"/>
        </dgm:presLayoutVars>
      </dgm:prSet>
      <dgm:spPr/>
    </dgm:pt>
    <dgm:pt modelId="{9954387D-C5A6-46A2-8D0F-67C9865336F8}" type="pres">
      <dgm:prSet presAssocID="{1127E31D-9EC7-43DA-80B8-D7AE7B65FCC5}" presName="compositeSpace" presStyleCnt="0"/>
      <dgm:spPr/>
    </dgm:pt>
    <dgm:pt modelId="{48B94631-00BC-491B-836B-4D39D1471AB2}" type="pres">
      <dgm:prSet presAssocID="{AFD5AE67-3B70-4A6C-BC9C-9DC3DEE95187}" presName="composite" presStyleCnt="0"/>
      <dgm:spPr/>
    </dgm:pt>
    <dgm:pt modelId="{D6C5E77A-6E47-45AF-8E82-17F2EB694606}" type="pres">
      <dgm:prSet presAssocID="{AFD5AE67-3B70-4A6C-BC9C-9DC3DEE95187}" presName="bgChev" presStyleLbl="node1" presStyleIdx="2" presStyleCnt="3"/>
      <dgm:spPr>
        <a:solidFill>
          <a:schemeClr val="accent1">
            <a:lumMod val="50000"/>
          </a:schemeClr>
        </a:solidFill>
      </dgm:spPr>
    </dgm:pt>
    <dgm:pt modelId="{E5DF3D39-C4FF-4E15-9D67-6353E6B17FFB}" type="pres">
      <dgm:prSet presAssocID="{AFD5AE67-3B70-4A6C-BC9C-9DC3DEE95187}" presName="txNode" presStyleLbl="fgAcc1" presStyleIdx="2" presStyleCnt="3">
        <dgm:presLayoutVars>
          <dgm:bulletEnabled val="1"/>
        </dgm:presLayoutVars>
      </dgm:prSet>
      <dgm:spPr/>
    </dgm:pt>
  </dgm:ptLst>
  <dgm:cxnLst>
    <dgm:cxn modelId="{545FE703-0AEB-4D18-9176-B6967FCF20DA}" type="presOf" srcId="{077EC2AE-B66B-438F-AC31-9EB9731C37F8}" destId="{3717343F-4B95-4BCF-9930-7F8453D418B1}" srcOrd="0" destOrd="0" presId="urn:microsoft.com/office/officeart/2005/8/layout/chevronAccent+Icon"/>
    <dgm:cxn modelId="{49B44525-B9CE-47BB-9496-1826027611B1}" srcId="{FD11C0A8-CFD9-4549-B3A1-94D73709B798}" destId="{B972518B-28C4-4A1E-A535-0450CDA15E23}" srcOrd="0" destOrd="0" parTransId="{980B3A89-9EB5-44E5-B189-E11CDA3ABACC}" sibTransId="{312E4604-A4B5-411D-A0E3-D4ACC9B8EE21}"/>
    <dgm:cxn modelId="{F48D3B2D-DAAA-4140-B5DC-9A082BB02835}" type="presOf" srcId="{FD11C0A8-CFD9-4549-B3A1-94D73709B798}" destId="{666F4845-84C1-4507-A1A1-5D28579EFF0C}" srcOrd="0" destOrd="0" presId="urn:microsoft.com/office/officeart/2005/8/layout/chevronAccent+Icon"/>
    <dgm:cxn modelId="{E2943D48-26ED-4ABE-8D20-E4F4DEE45EA0}" srcId="{FD11C0A8-CFD9-4549-B3A1-94D73709B798}" destId="{077EC2AE-B66B-438F-AC31-9EB9731C37F8}" srcOrd="1" destOrd="0" parTransId="{5B8D9979-DB31-4F9A-BBE7-523EE8D90AA3}" sibTransId="{1127E31D-9EC7-43DA-80B8-D7AE7B65FCC5}"/>
    <dgm:cxn modelId="{1F9EF86B-6869-4893-AE5E-0C18F643ADB8}" srcId="{FD11C0A8-CFD9-4549-B3A1-94D73709B798}" destId="{AFD5AE67-3B70-4A6C-BC9C-9DC3DEE95187}" srcOrd="2" destOrd="0" parTransId="{A497018B-F237-4636-888B-6C389B407AAF}" sibTransId="{D60FB840-BE03-4B44-9FB2-4FAEA353EF40}"/>
    <dgm:cxn modelId="{A66B7F90-BB1E-4646-B058-E26C84A09878}" type="presOf" srcId="{AFD5AE67-3B70-4A6C-BC9C-9DC3DEE95187}" destId="{E5DF3D39-C4FF-4E15-9D67-6353E6B17FFB}" srcOrd="0" destOrd="0" presId="urn:microsoft.com/office/officeart/2005/8/layout/chevronAccent+Icon"/>
    <dgm:cxn modelId="{0D171692-26DA-4C8D-A784-B5D326D39581}" type="presOf" srcId="{B972518B-28C4-4A1E-A535-0450CDA15E23}" destId="{CC6323EF-C742-4A75-8472-CE45E80FF842}" srcOrd="0" destOrd="0" presId="urn:microsoft.com/office/officeart/2005/8/layout/chevronAccent+Icon"/>
    <dgm:cxn modelId="{9581DEC5-A05C-4BDE-8379-38200F363981}" type="presParOf" srcId="{666F4845-84C1-4507-A1A1-5D28579EFF0C}" destId="{B01E91F6-EA1E-469C-8FE9-85EF6E11B83A}" srcOrd="0" destOrd="0" presId="urn:microsoft.com/office/officeart/2005/8/layout/chevronAccent+Icon"/>
    <dgm:cxn modelId="{3AA6B53F-0972-4EF3-AEF9-AD07ACE58AC1}" type="presParOf" srcId="{B01E91F6-EA1E-469C-8FE9-85EF6E11B83A}" destId="{E7F8F2EF-1AF6-42C9-9CF7-5CDB7DC35E86}" srcOrd="0" destOrd="0" presId="urn:microsoft.com/office/officeart/2005/8/layout/chevronAccent+Icon"/>
    <dgm:cxn modelId="{68A6DBA4-331E-4787-B7C9-D989D279B2CE}" type="presParOf" srcId="{B01E91F6-EA1E-469C-8FE9-85EF6E11B83A}" destId="{CC6323EF-C742-4A75-8472-CE45E80FF842}" srcOrd="1" destOrd="0" presId="urn:microsoft.com/office/officeart/2005/8/layout/chevronAccent+Icon"/>
    <dgm:cxn modelId="{142F86E6-1E0F-4116-9DF9-FE39A8CD9396}" type="presParOf" srcId="{666F4845-84C1-4507-A1A1-5D28579EFF0C}" destId="{F51FFD3C-3BAB-4D7A-A715-346F248A77BC}" srcOrd="1" destOrd="0" presId="urn:microsoft.com/office/officeart/2005/8/layout/chevronAccent+Icon"/>
    <dgm:cxn modelId="{2F91E4A8-18E8-4C16-9099-45CFBD078D27}" type="presParOf" srcId="{666F4845-84C1-4507-A1A1-5D28579EFF0C}" destId="{D4223508-EB9C-4E69-8C6F-82F5C79409F6}" srcOrd="2" destOrd="0" presId="urn:microsoft.com/office/officeart/2005/8/layout/chevronAccent+Icon"/>
    <dgm:cxn modelId="{F8BC6590-A761-4AB4-9344-F05A535AF137}" type="presParOf" srcId="{D4223508-EB9C-4E69-8C6F-82F5C79409F6}" destId="{6338555B-FE85-4EA5-AB39-0A34D5A2FA9F}" srcOrd="0" destOrd="0" presId="urn:microsoft.com/office/officeart/2005/8/layout/chevronAccent+Icon"/>
    <dgm:cxn modelId="{EA900C55-0D56-47A1-B0E5-D046B8BFACEE}" type="presParOf" srcId="{D4223508-EB9C-4E69-8C6F-82F5C79409F6}" destId="{3717343F-4B95-4BCF-9930-7F8453D418B1}" srcOrd="1" destOrd="0" presId="urn:microsoft.com/office/officeart/2005/8/layout/chevronAccent+Icon"/>
    <dgm:cxn modelId="{F6FED689-6672-4FA8-B244-A82040345D4A}" type="presParOf" srcId="{666F4845-84C1-4507-A1A1-5D28579EFF0C}" destId="{9954387D-C5A6-46A2-8D0F-67C9865336F8}" srcOrd="3" destOrd="0" presId="urn:microsoft.com/office/officeart/2005/8/layout/chevronAccent+Icon"/>
    <dgm:cxn modelId="{C9D4AA3E-043D-4F2B-A54D-6E0FEC2B2B7E}" type="presParOf" srcId="{666F4845-84C1-4507-A1A1-5D28579EFF0C}" destId="{48B94631-00BC-491B-836B-4D39D1471AB2}" srcOrd="4" destOrd="0" presId="urn:microsoft.com/office/officeart/2005/8/layout/chevronAccent+Icon"/>
    <dgm:cxn modelId="{6550440E-983D-42E1-849A-A1AFF5B618EE}" type="presParOf" srcId="{48B94631-00BC-491B-836B-4D39D1471AB2}" destId="{D6C5E77A-6E47-45AF-8E82-17F2EB694606}" srcOrd="0" destOrd="0" presId="urn:microsoft.com/office/officeart/2005/8/layout/chevronAccent+Icon"/>
    <dgm:cxn modelId="{C25D5F58-F8F8-4D5D-9845-98D755EE545F}" type="presParOf" srcId="{48B94631-00BC-491B-836B-4D39D1471AB2}" destId="{E5DF3D39-C4FF-4E15-9D67-6353E6B17FFB}"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2EF-1AF6-42C9-9CF7-5CDB7DC35E86}">
      <dsp:nvSpPr>
        <dsp:cNvPr id="0" name=""/>
        <dsp:cNvSpPr/>
      </dsp:nvSpPr>
      <dsp:spPr>
        <a:xfrm>
          <a:off x="314"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323EF-C742-4A75-8472-CE45E80FF842}">
      <dsp:nvSpPr>
        <dsp:cNvPr id="0" name=""/>
        <dsp:cNvSpPr/>
      </dsp:nvSpPr>
      <dsp:spPr>
        <a:xfrm>
          <a:off x="211140"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EDA</a:t>
          </a:r>
        </a:p>
      </dsp:txBody>
      <dsp:txXfrm>
        <a:off x="220078" y="142150"/>
        <a:ext cx="649738" cy="287294"/>
      </dsp:txXfrm>
    </dsp:sp>
    <dsp:sp modelId="{6338555B-FE85-4EA5-AB39-0A34D5A2FA9F}">
      <dsp:nvSpPr>
        <dsp:cNvPr id="0" name=""/>
        <dsp:cNvSpPr/>
      </dsp:nvSpPr>
      <dsp:spPr>
        <a:xfrm>
          <a:off x="903351" y="56920"/>
          <a:ext cx="790596" cy="305170"/>
        </a:xfrm>
        <a:prstGeom prst="chevron">
          <a:avLst>
            <a:gd name="adj" fmla="val 4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343F-4B95-4BCF-9930-7F8453D418B1}">
      <dsp:nvSpPr>
        <dsp:cNvPr id="0" name=""/>
        <dsp:cNvSpPr/>
      </dsp:nvSpPr>
      <dsp:spPr>
        <a:xfrm>
          <a:off x="1114177"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Regression Analysis</a:t>
          </a:r>
        </a:p>
      </dsp:txBody>
      <dsp:txXfrm>
        <a:off x="1123115" y="142150"/>
        <a:ext cx="649738" cy="287294"/>
      </dsp:txXfrm>
    </dsp:sp>
    <dsp:sp modelId="{D6C5E77A-6E47-45AF-8E82-17F2EB694606}">
      <dsp:nvSpPr>
        <dsp:cNvPr id="0" name=""/>
        <dsp:cNvSpPr/>
      </dsp:nvSpPr>
      <dsp:spPr>
        <a:xfrm>
          <a:off x="1806387" y="56920"/>
          <a:ext cx="790596" cy="305170"/>
        </a:xfrm>
        <a:prstGeom prst="chevron">
          <a:avLst>
            <a:gd name="adj" fmla="val 4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F3D39-C4FF-4E15-9D67-6353E6B17FFB}">
      <dsp:nvSpPr>
        <dsp:cNvPr id="0" name=""/>
        <dsp:cNvSpPr/>
      </dsp:nvSpPr>
      <dsp:spPr>
        <a:xfrm>
          <a:off x="2017213" y="133212"/>
          <a:ext cx="667614" cy="305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dirty="0"/>
            <a:t>Predictive Models</a:t>
          </a:r>
        </a:p>
      </dsp:txBody>
      <dsp:txXfrm>
        <a:off x="2026151" y="142150"/>
        <a:ext cx="649738" cy="2872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6/10/2022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2</a:t>
            </a:fld>
            <a:endParaRPr lang="en-US" dirty="0"/>
          </a:p>
        </p:txBody>
      </p:sp>
    </p:spTree>
    <p:extLst>
      <p:ext uri="{BB962C8B-B14F-4D97-AF65-F5344CB8AC3E}">
        <p14:creationId xmlns:p14="http://schemas.microsoft.com/office/powerpoint/2010/main" val="282411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11</a:t>
            </a:fld>
            <a:endParaRPr lang="en-US" dirty="0"/>
          </a:p>
        </p:txBody>
      </p:sp>
    </p:spTree>
    <p:extLst>
      <p:ext uri="{BB962C8B-B14F-4D97-AF65-F5344CB8AC3E}">
        <p14:creationId xmlns:p14="http://schemas.microsoft.com/office/powerpoint/2010/main" val="372549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Conventional approaches</a:t>
            </a:r>
          </a:p>
          <a:p>
            <a:r>
              <a:rPr lang="en-US"/>
              <a:t>Tools: </a:t>
            </a:r>
            <a:endParaRPr lang="en-US" dirty="0"/>
          </a:p>
          <a:p>
            <a:endParaRPr lang="en-US" dirty="0"/>
          </a:p>
          <a:p>
            <a:r>
              <a:rPr lang="en-US" dirty="0"/>
              <a:t>Modern/ ML approaches</a:t>
            </a:r>
          </a:p>
        </p:txBody>
      </p:sp>
      <p:sp>
        <p:nvSpPr>
          <p:cNvPr id="4" name="Slide Number Placeholder 3"/>
          <p:cNvSpPr>
            <a:spLocks noGrp="1"/>
          </p:cNvSpPr>
          <p:nvPr>
            <p:ph type="sldNum" sz="quarter" idx="5"/>
          </p:nvPr>
        </p:nvSpPr>
        <p:spPr/>
        <p:txBody>
          <a:bodyPr/>
          <a:lstStyle/>
          <a:p>
            <a:fld id="{AC157E0A-F321-48DC-AF94-681D4DCF344D}" type="slidenum">
              <a:rPr lang="en-US" smtClean="0"/>
              <a:t>3</a:t>
            </a:fld>
            <a:endParaRPr lang="en-US" dirty="0"/>
          </a:p>
        </p:txBody>
      </p:sp>
    </p:spTree>
    <p:extLst>
      <p:ext uri="{BB962C8B-B14F-4D97-AF65-F5344CB8AC3E}">
        <p14:creationId xmlns:p14="http://schemas.microsoft.com/office/powerpoint/2010/main" val="235122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The data analysis aims to provide some useful insights from the dataset and relationships among the variables. This is a crucial part of data science project. It provides the necessary insights and understanding on dataset which we will be used for future steps such as feature engineering, model development and evaluation.</a:t>
            </a:r>
          </a:p>
          <a:p>
            <a:pPr algn="l"/>
            <a:r>
              <a:rPr lang="en-US" b="0" i="0" dirty="0">
                <a:solidFill>
                  <a:srgbClr val="000000"/>
                </a:solidFill>
                <a:effectLst/>
                <a:latin typeface="Helvetica Neue"/>
              </a:rPr>
              <a:t>Finally after some analysis, the dataset is prepared based on the most important features and necessary transformations to be able to use for machine learning model developments.</a:t>
            </a:r>
          </a:p>
          <a:p>
            <a:endParaRPr lang="en-US" dirty="0"/>
          </a:p>
          <a:p>
            <a:r>
              <a:rPr lang="en-US" sz="1200" b="1" dirty="0" err="1"/>
              <a:t>Undersampling</a:t>
            </a:r>
            <a:endParaRPr lang="en-US" sz="1200" b="1" dirty="0"/>
          </a:p>
          <a:p>
            <a:r>
              <a:rPr lang="en-US" sz="1200" dirty="0"/>
              <a:t>Remove a random sample of the majority class events</a:t>
            </a:r>
          </a:p>
          <a:p>
            <a:endParaRPr lang="en-US" sz="1200" dirty="0"/>
          </a:p>
          <a:p>
            <a:r>
              <a:rPr lang="en-US" sz="1200" b="1" dirty="0"/>
              <a:t>Oversampling</a:t>
            </a:r>
          </a:p>
          <a:p>
            <a:r>
              <a:rPr lang="en-US" sz="1200" dirty="0"/>
              <a:t>Duplicate a random sample of the minority class events</a:t>
            </a:r>
          </a:p>
          <a:p>
            <a:endParaRPr lang="en-US" sz="1200" dirty="0"/>
          </a:p>
          <a:p>
            <a:r>
              <a:rPr lang="en-US" sz="1200" b="1" dirty="0"/>
              <a:t>SMOTE</a:t>
            </a:r>
          </a:p>
          <a:p>
            <a:r>
              <a:rPr lang="en-US" sz="1200" dirty="0"/>
              <a:t>Generate events into the minority class</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4</a:t>
            </a:fld>
            <a:endParaRPr lang="en-US" dirty="0"/>
          </a:p>
        </p:txBody>
      </p:sp>
    </p:spTree>
    <p:extLst>
      <p:ext uri="{BB962C8B-B14F-4D97-AF65-F5344CB8AC3E}">
        <p14:creationId xmlns:p14="http://schemas.microsoft.com/office/powerpoint/2010/main" val="187964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5</a:t>
            </a:fld>
            <a:endParaRPr lang="en-US" dirty="0"/>
          </a:p>
        </p:txBody>
      </p:sp>
    </p:spTree>
    <p:extLst>
      <p:ext uri="{BB962C8B-B14F-4D97-AF65-F5344CB8AC3E}">
        <p14:creationId xmlns:p14="http://schemas.microsoft.com/office/powerpoint/2010/main" val="43217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6</a:t>
            </a:fld>
            <a:endParaRPr lang="en-US" dirty="0"/>
          </a:p>
        </p:txBody>
      </p:sp>
    </p:spTree>
    <p:extLst>
      <p:ext uri="{BB962C8B-B14F-4D97-AF65-F5344CB8AC3E}">
        <p14:creationId xmlns:p14="http://schemas.microsoft.com/office/powerpoint/2010/main" val="21865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7</a:t>
            </a:fld>
            <a:endParaRPr lang="en-US" dirty="0"/>
          </a:p>
        </p:txBody>
      </p:sp>
    </p:spTree>
    <p:extLst>
      <p:ext uri="{BB962C8B-B14F-4D97-AF65-F5344CB8AC3E}">
        <p14:creationId xmlns:p14="http://schemas.microsoft.com/office/powerpoint/2010/main" val="274308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The </a:t>
            </a:r>
            <a:r>
              <a:rPr lang="en-US" b="1" i="0" dirty="0">
                <a:effectLst/>
                <a:latin typeface="Inter"/>
              </a:rPr>
              <a:t>Isolation Forest </a:t>
            </a:r>
            <a:r>
              <a:rPr lang="en-US" b="0" i="0" dirty="0">
                <a:effectLst/>
                <a:latin typeface="Inter"/>
              </a:rPr>
              <a:t>algorithm isolates observations by randomly selecting a feature and then randomly selecting a split value between the maximum and minimum values of the selected feature. The logic argument goes: isolating anomaly observations is easier because only a few conditions are needed to separate those cases from the normal observations. On the other hand, isolating normal observations require more conditions. Therefore, an anomaly score can be calculated as the number of conditions required to separate a given observation.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A </a:t>
            </a:r>
            <a:r>
              <a:rPr lang="en-US" b="1" i="0" dirty="0">
                <a:effectLst/>
                <a:latin typeface="Inter"/>
              </a:rPr>
              <a:t>One-Class Support Vector Machine </a:t>
            </a:r>
            <a:r>
              <a:rPr lang="en-US" b="0" i="0" dirty="0">
                <a:effectLst/>
                <a:latin typeface="Inter"/>
              </a:rPr>
              <a:t>is an unsupervised learning algorithm that is trained only on the ‘normal’ data, in our case the negative examples. It learns the boundaries of these points and is therefore able to classify any points that lie outside the boundary as, you guessed it, outliers.</a:t>
            </a:r>
            <a:endParaRPr lang="en-US" dirty="0"/>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8</a:t>
            </a:fld>
            <a:endParaRPr lang="en-US" dirty="0"/>
          </a:p>
        </p:txBody>
      </p:sp>
    </p:spTree>
    <p:extLst>
      <p:ext uri="{BB962C8B-B14F-4D97-AF65-F5344CB8AC3E}">
        <p14:creationId xmlns:p14="http://schemas.microsoft.com/office/powerpoint/2010/main" val="199351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nos"/>
              </a:rPr>
              <a:t>LSTM (Long Short-Term Memory) network is a type of RNN (Recurrent Neural Network) that is widely used for learning sequential data prediction problems. As every other neural network LSTM also has some layers which help it to learn and recognize the pattern for better performance. The basic operation of LSTM can be considered to hold the required information and discard the information which is not required or useful for further prediction. </a:t>
            </a:r>
          </a:p>
          <a:p>
            <a:r>
              <a:rPr lang="en-US" b="0" i="0" dirty="0">
                <a:solidFill>
                  <a:srgbClr val="000000"/>
                </a:solidFill>
                <a:effectLst/>
                <a:latin typeface="Tinos"/>
              </a:rPr>
              <a:t>LSTM is one of the best choice for sequential data and time-series.</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9</a:t>
            </a:fld>
            <a:endParaRPr lang="en-US" dirty="0"/>
          </a:p>
        </p:txBody>
      </p:sp>
    </p:spTree>
    <p:extLst>
      <p:ext uri="{BB962C8B-B14F-4D97-AF65-F5344CB8AC3E}">
        <p14:creationId xmlns:p14="http://schemas.microsoft.com/office/powerpoint/2010/main" val="388623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10</a:t>
            </a:fld>
            <a:endParaRPr lang="en-US" dirty="0"/>
          </a:p>
        </p:txBody>
      </p:sp>
    </p:spTree>
    <p:extLst>
      <p:ext uri="{BB962C8B-B14F-4D97-AF65-F5344CB8AC3E}">
        <p14:creationId xmlns:p14="http://schemas.microsoft.com/office/powerpoint/2010/main" val="1637975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9559232" y="5846780"/>
            <a:ext cx="2250858" cy="604157"/>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Copyright © 2019 Accenture. All rights reserved.</a:t>
            </a:r>
            <a:endParaRPr lang="en-US" dirty="0"/>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4A93D5D1-5A83-493E-8356-D7596BA37989}"/>
              </a:ext>
            </a:extLst>
          </p:cNvPr>
          <p:cNvSpPr txBox="1">
            <a:spLocks noGrp="1"/>
          </p:cNvSpPr>
          <p:nvPr>
            <p:ph type="body" idx="4294967295"/>
          </p:nvPr>
        </p:nvSpPr>
        <p:spPr>
          <a:xfrm>
            <a:off x="381003" y="750274"/>
            <a:ext cx="11430000" cy="890954"/>
          </a:xfrm>
        </p:spPr>
        <p:txBody>
          <a:bodyPr/>
          <a:lstStyle>
            <a:lvl1pPr marL="0">
              <a:spcAft>
                <a:spcPts val="0"/>
              </a:spcAft>
              <a:defRPr sz="2000" cap="all"/>
            </a:lvl1pPr>
            <a:lvl2pPr marL="0" indent="0">
              <a:lnSpc>
                <a:spcPct val="90000"/>
              </a:lnSpc>
              <a:spcAft>
                <a:spcPts val="0"/>
              </a:spcAft>
              <a:buNone/>
              <a:defRPr sz="1400" cap="all"/>
            </a:lvl2pPr>
          </a:lstStyle>
          <a:p>
            <a:pPr lvl="0"/>
            <a:r>
              <a:rPr lang="en-US"/>
              <a:t>First subtitle</a:t>
            </a:r>
          </a:p>
          <a:p>
            <a:pPr lvl="1"/>
            <a:r>
              <a:rPr lang="en-US"/>
              <a:t>Second SUBTITLE</a:t>
            </a:r>
          </a:p>
        </p:txBody>
      </p:sp>
      <p:sp>
        <p:nvSpPr>
          <p:cNvPr id="3" name="Date Placeholder 1">
            <a:extLst>
              <a:ext uri="{FF2B5EF4-FFF2-40B4-BE49-F238E27FC236}">
                <a16:creationId xmlns:a16="http://schemas.microsoft.com/office/drawing/2014/main" id="{A684E928-3173-43FC-87E8-045D4D42DC0D}"/>
              </a:ext>
            </a:extLst>
          </p:cNvPr>
          <p:cNvSpPr txBox="1">
            <a:spLocks noGrp="1"/>
          </p:cNvSpPr>
          <p:nvPr>
            <p:ph type="dt" sz="half" idx="7"/>
          </p:nvPr>
        </p:nvSpPr>
        <p:spPr/>
        <p:txBody>
          <a:bodyPr/>
          <a:lstStyle>
            <a:lvl1pPr>
              <a:defRPr/>
            </a:lvl1pPr>
          </a:lstStyle>
          <a:p>
            <a:pPr lvl="0"/>
            <a:endParaRPr lang="en-US"/>
          </a:p>
        </p:txBody>
      </p:sp>
      <p:sp>
        <p:nvSpPr>
          <p:cNvPr id="4" name="Footer Placeholder 6">
            <a:extLst>
              <a:ext uri="{FF2B5EF4-FFF2-40B4-BE49-F238E27FC236}">
                <a16:creationId xmlns:a16="http://schemas.microsoft.com/office/drawing/2014/main" id="{C1672C8E-8F0C-4248-8492-2A425C4AAA22}"/>
              </a:ext>
            </a:extLst>
          </p:cNvPr>
          <p:cNvSpPr txBox="1">
            <a:spLocks noGrp="1"/>
          </p:cNvSpPr>
          <p:nvPr>
            <p:ph type="ftr" sz="quarter" idx="9"/>
          </p:nvPr>
        </p:nvSpPr>
        <p:spPr/>
        <p:txBody>
          <a:bodyPr/>
          <a:lstStyle>
            <a:lvl1pPr>
              <a:defRPr/>
            </a:lvl1pPr>
          </a:lstStyle>
          <a:p>
            <a:pPr lvl="0"/>
            <a:r>
              <a:rPr lang="en-US"/>
              <a:t>Copyright © 2019 Accenture. All rights reserved.</a:t>
            </a:r>
          </a:p>
        </p:txBody>
      </p:sp>
      <p:sp>
        <p:nvSpPr>
          <p:cNvPr id="5" name="Slide Number Placeholder 9">
            <a:extLst>
              <a:ext uri="{FF2B5EF4-FFF2-40B4-BE49-F238E27FC236}">
                <a16:creationId xmlns:a16="http://schemas.microsoft.com/office/drawing/2014/main" id="{FE492500-EF36-47A4-97BE-BEA26763B342}"/>
              </a:ext>
            </a:extLst>
          </p:cNvPr>
          <p:cNvSpPr txBox="1">
            <a:spLocks noGrp="1"/>
          </p:cNvSpPr>
          <p:nvPr>
            <p:ph type="sldNum" sz="quarter" idx="8"/>
          </p:nvPr>
        </p:nvSpPr>
        <p:spPr/>
        <p:txBody>
          <a:bodyPr/>
          <a:lstStyle>
            <a:lvl1pPr>
              <a:defRPr/>
            </a:lvl1pPr>
          </a:lstStyle>
          <a:p>
            <a:pPr lvl="0"/>
            <a:fld id="{6DC82396-0D96-42A8-83EB-0F42D686BCD9}" type="slidenum">
              <a:t>‹#›</a:t>
            </a:fld>
            <a:endParaRPr lang="en-US"/>
          </a:p>
        </p:txBody>
      </p:sp>
      <p:sp>
        <p:nvSpPr>
          <p:cNvPr id="6" name="Title 3">
            <a:extLst>
              <a:ext uri="{FF2B5EF4-FFF2-40B4-BE49-F238E27FC236}">
                <a16:creationId xmlns:a16="http://schemas.microsoft.com/office/drawing/2014/main" id="{3EE95097-570C-4D84-9358-233F17B255A5}"/>
              </a:ext>
            </a:extLst>
          </p:cNvPr>
          <p:cNvSpPr txBox="1">
            <a:spLocks noGrp="1"/>
          </p:cNvSpPr>
          <p:nvPr>
            <p:ph type="title"/>
          </p:nvPr>
        </p:nvSpPr>
        <p:spPr>
          <a:xfrm>
            <a:off x="381003" y="381003"/>
            <a:ext cx="11430000" cy="495303"/>
          </a:xfrm>
        </p:spPr>
        <p:txBody>
          <a:bodyPr/>
          <a:lstStyle>
            <a:lvl1pPr>
              <a:defRPr/>
            </a:lvl1pPr>
          </a:lstStyle>
          <a:p>
            <a:pPr lvl="0"/>
            <a:r>
              <a:rPr lang="en-US"/>
              <a:t>Click to edit Master title style</a:t>
            </a:r>
          </a:p>
        </p:txBody>
      </p:sp>
      <p:sp>
        <p:nvSpPr>
          <p:cNvPr id="7" name="Content Placeholder 11">
            <a:extLst>
              <a:ext uri="{FF2B5EF4-FFF2-40B4-BE49-F238E27FC236}">
                <a16:creationId xmlns:a16="http://schemas.microsoft.com/office/drawing/2014/main" id="{54B0896B-8660-454A-9EA5-370BC034D11B}"/>
              </a:ext>
            </a:extLst>
          </p:cNvPr>
          <p:cNvSpPr txBox="1">
            <a:spLocks noGrp="1"/>
          </p:cNvSpPr>
          <p:nvPr>
            <p:ph idx="4294967295"/>
          </p:nvPr>
        </p:nvSpPr>
        <p:spPr>
          <a:xfrm>
            <a:off x="381003" y="1828800"/>
            <a:ext cx="8572500" cy="4689472"/>
          </a:xfrm>
        </p:spPr>
        <p:txBody>
          <a:bodyPr/>
          <a:lstStyle>
            <a:lvl1pPr>
              <a:defRPr/>
            </a:lvl1pPr>
            <a:lvl2pPr>
              <a:defRPr/>
            </a:lvl2pPr>
            <a:lvl3pPr>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4268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9554578" y="5833249"/>
            <a:ext cx="2256422" cy="605651"/>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0" pos="6000" userDrawn="1">
          <p15:clr>
            <a:srgbClr val="FBAE40"/>
          </p15:clr>
        </p15:guide>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13118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1" r:id="rId6"/>
  </p:sldLayoutIdLst>
  <p:hf hd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2019 Accenture. All rights reserved.</a:t>
            </a:r>
            <a:endParaRPr lang="en-US" dirty="0"/>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 id="2147483713" r:id="rId8"/>
  </p:sldLayoutIdLst>
  <p:hf hd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2019 Accenture. All rights reserved.</a:t>
            </a:r>
            <a:endParaRPr lang="en-US" dirty="0"/>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5.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image" Target="../media/image13.png"/><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1.png"/><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9.emf"/><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Data" Target="../diagrams/data2.xml"/><Relationship Id="rId5" Type="http://schemas.openxmlformats.org/officeDocument/2006/relationships/image" Target="../media/image18.png"/><Relationship Id="rId10" Type="http://schemas.microsoft.com/office/2007/relationships/diagramDrawing" Target="../diagrams/drawing2.xml"/><Relationship Id="rId4" Type="http://schemas.openxmlformats.org/officeDocument/2006/relationships/image" Target="../media/image17.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9.emf"/><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20.png"/><Relationship Id="rId4" Type="http://schemas.openxmlformats.org/officeDocument/2006/relationships/image" Target="../media/image19.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25.png"/><Relationship Id="rId3" Type="http://schemas.openxmlformats.org/officeDocument/2006/relationships/image" Target="../media/image9.emf"/><Relationship Id="rId7" Type="http://schemas.openxmlformats.org/officeDocument/2006/relationships/diagramColors" Target="../diagrams/colors4.xml"/><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4.xml"/><Relationship Id="rId11" Type="http://schemas.openxmlformats.org/officeDocument/2006/relationships/image" Target="../media/image23.png"/><Relationship Id="rId5" Type="http://schemas.openxmlformats.org/officeDocument/2006/relationships/diagramLayout" Target="../diagrams/layout4.xml"/><Relationship Id="rId10" Type="http://schemas.openxmlformats.org/officeDocument/2006/relationships/image" Target="../media/image22.png"/><Relationship Id="rId4" Type="http://schemas.openxmlformats.org/officeDocument/2006/relationships/diagramData" Target="../diagrams/data4.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9.emf"/><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Data" Target="../diagrams/data5.xml"/><Relationship Id="rId5" Type="http://schemas.openxmlformats.org/officeDocument/2006/relationships/image" Target="../media/image27.jpeg"/><Relationship Id="rId10" Type="http://schemas.microsoft.com/office/2007/relationships/diagramDrawing" Target="../diagrams/drawing5.xml"/><Relationship Id="rId4" Type="http://schemas.openxmlformats.org/officeDocument/2006/relationships/image" Target="../media/image26.png"/><Relationship Id="rId9"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28.png"/><Relationship Id="rId7" Type="http://schemas.openxmlformats.org/officeDocument/2006/relationships/diagramLayout" Target="../diagrams/layout6.xml"/><Relationship Id="rId12"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Data" Target="../diagrams/data6.xml"/><Relationship Id="rId11" Type="http://schemas.openxmlformats.org/officeDocument/2006/relationships/chart" Target="../charts/chart1.xml"/><Relationship Id="rId5" Type="http://schemas.openxmlformats.org/officeDocument/2006/relationships/image" Target="../media/image9.emf"/><Relationship Id="rId10" Type="http://schemas.microsoft.com/office/2007/relationships/diagramDrawing" Target="../diagrams/drawing6.xml"/><Relationship Id="rId4" Type="http://schemas.openxmlformats.org/officeDocument/2006/relationships/image" Target="../media/image29.png"/><Relationship Id="rId9" Type="http://schemas.openxmlformats.org/officeDocument/2006/relationships/diagramColors" Target="../diagrams/colors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7771-692A-E52A-B134-AC943539C0F2}"/>
              </a:ext>
            </a:extLst>
          </p:cNvPr>
          <p:cNvSpPr>
            <a:spLocks noGrp="1"/>
          </p:cNvSpPr>
          <p:nvPr>
            <p:ph type="ctrTitle"/>
          </p:nvPr>
        </p:nvSpPr>
        <p:spPr/>
        <p:txBody>
          <a:bodyPr/>
          <a:lstStyle/>
          <a:p>
            <a:r>
              <a:rPr lang="en-US" cap="small" dirty="0"/>
              <a:t>Fraud Detection in </a:t>
            </a:r>
            <a:br>
              <a:rPr lang="en-US" cap="small" dirty="0"/>
            </a:br>
            <a:r>
              <a:rPr lang="en-US" cap="small" dirty="0"/>
              <a:t>Credit Card Transactions</a:t>
            </a:r>
          </a:p>
        </p:txBody>
      </p:sp>
      <p:sp>
        <p:nvSpPr>
          <p:cNvPr id="3" name="Text Placeholder 2">
            <a:extLst>
              <a:ext uri="{FF2B5EF4-FFF2-40B4-BE49-F238E27FC236}">
                <a16:creationId xmlns:a16="http://schemas.microsoft.com/office/drawing/2014/main" id="{BEF05B35-9A31-3738-2304-54B1846F2FB7}"/>
              </a:ext>
            </a:extLst>
          </p:cNvPr>
          <p:cNvSpPr>
            <a:spLocks noGrp="1"/>
          </p:cNvSpPr>
          <p:nvPr>
            <p:ph type="body" sz="quarter" idx="13"/>
          </p:nvPr>
        </p:nvSpPr>
        <p:spPr>
          <a:xfrm>
            <a:off x="381000" y="3543302"/>
            <a:ext cx="7272130" cy="3162299"/>
          </a:xfrm>
        </p:spPr>
        <p:txBody>
          <a:bodyPr/>
          <a:lstStyle/>
          <a:p>
            <a:endParaRPr lang="en-US" cap="small" dirty="0"/>
          </a:p>
          <a:p>
            <a:r>
              <a:rPr lang="en-US" cap="small" dirty="0"/>
              <a:t>Machine Learning Approaches &amp; Implementations</a:t>
            </a:r>
          </a:p>
          <a:p>
            <a:endParaRPr lang="en-US" cap="small" dirty="0"/>
          </a:p>
          <a:p>
            <a:endParaRPr lang="en-US" cap="small" dirty="0"/>
          </a:p>
          <a:p>
            <a:r>
              <a:rPr lang="en-US" cap="small" dirty="0"/>
              <a:t>Presenter</a:t>
            </a:r>
          </a:p>
          <a:p>
            <a:r>
              <a:rPr lang="en-US" cap="small" dirty="0"/>
              <a:t>Iman Zabett</a:t>
            </a:r>
          </a:p>
        </p:txBody>
      </p:sp>
      <p:pic>
        <p:nvPicPr>
          <p:cNvPr id="4" name="Picture 3">
            <a:extLst>
              <a:ext uri="{FF2B5EF4-FFF2-40B4-BE49-F238E27FC236}">
                <a16:creationId xmlns:a16="http://schemas.microsoft.com/office/drawing/2014/main" id="{11D874DA-8890-6852-395F-10B7C4AAFB56}"/>
              </a:ext>
            </a:extLst>
          </p:cNvPr>
          <p:cNvPicPr>
            <a:picLocks noChangeAspect="1"/>
          </p:cNvPicPr>
          <p:nvPr/>
        </p:nvPicPr>
        <p:blipFill>
          <a:blip r:embed="rId2"/>
          <a:stretch>
            <a:fillRect/>
          </a:stretch>
        </p:blipFill>
        <p:spPr>
          <a:xfrm>
            <a:off x="9840687" y="457200"/>
            <a:ext cx="2351314" cy="2354432"/>
          </a:xfrm>
          <a:prstGeom prst="rect">
            <a:avLst/>
          </a:prstGeom>
        </p:spPr>
      </p:pic>
    </p:spTree>
    <p:extLst>
      <p:ext uri="{BB962C8B-B14F-4D97-AF65-F5344CB8AC3E}">
        <p14:creationId xmlns:p14="http://schemas.microsoft.com/office/powerpoint/2010/main" val="8971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508698"/>
          </a:xfrm>
          <a:noFill/>
          <a:ln>
            <a:noFill/>
          </a:ln>
        </p:spPr>
        <p:txBody>
          <a:bodyPr vert="horz" wrap="square" lIns="0" tIns="91440" rIns="0" bIns="45720" anchor="t" anchorCtr="0" compatLnSpc="1">
            <a:normAutofit/>
          </a:bodyPr>
          <a:lstStyle/>
          <a:p>
            <a:pPr marL="0">
              <a:spcAft>
                <a:spcPts val="0"/>
              </a:spcAft>
            </a:pPr>
            <a:endParaRPr lang="en-US" sz="2400" cap="small" dirty="0">
              <a:solidFill>
                <a:schemeClr val="accent1"/>
              </a:solidFill>
            </a:endParaRP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Next Steps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10</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4628" y="1901284"/>
            <a:ext cx="10611321"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t>Explainable Fraud Detection (Prescriptive Analytics)</a:t>
            </a:r>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r>
              <a:rPr lang="en-US" sz="1800" dirty="0"/>
              <a:t>Hybrid architectures!</a:t>
            </a:r>
          </a:p>
          <a:p>
            <a:pPr marL="571494" lvl="1" indent="-285750"/>
            <a:r>
              <a:rPr lang="en-US" sz="1200" dirty="0"/>
              <a:t>Unsupervised Feature Extraction (DNNs) + Supervised ML</a:t>
            </a:r>
          </a:p>
          <a:p>
            <a:endParaRPr lang="en-US" sz="1800" dirty="0"/>
          </a:p>
        </p:txBody>
      </p:sp>
      <p:pic>
        <p:nvPicPr>
          <p:cNvPr id="7" name="Picture 6">
            <a:extLst>
              <a:ext uri="{FF2B5EF4-FFF2-40B4-BE49-F238E27FC236}">
                <a16:creationId xmlns:a16="http://schemas.microsoft.com/office/drawing/2014/main" id="{9B05CAD7-7B9A-E926-E707-B32430753EC2}"/>
              </a:ext>
            </a:extLst>
          </p:cNvPr>
          <p:cNvPicPr>
            <a:picLocks noChangeAspect="1"/>
          </p:cNvPicPr>
          <p:nvPr/>
        </p:nvPicPr>
        <p:blipFill>
          <a:blip r:embed="rId3"/>
          <a:stretch>
            <a:fillRect/>
          </a:stretch>
        </p:blipFill>
        <p:spPr>
          <a:xfrm>
            <a:off x="11161486" y="107860"/>
            <a:ext cx="1030514" cy="687558"/>
          </a:xfrm>
          <a:prstGeom prst="rect">
            <a:avLst/>
          </a:prstGeom>
        </p:spPr>
      </p:pic>
      <p:graphicFrame>
        <p:nvGraphicFramePr>
          <p:cNvPr id="10" name="Table 6">
            <a:extLst>
              <a:ext uri="{FF2B5EF4-FFF2-40B4-BE49-F238E27FC236}">
                <a16:creationId xmlns:a16="http://schemas.microsoft.com/office/drawing/2014/main" id="{03C14A39-16B4-A905-ABF3-049F74FE1B1D}"/>
              </a:ext>
            </a:extLst>
          </p:cNvPr>
          <p:cNvGraphicFramePr>
            <a:graphicFrameLocks noGrp="1"/>
          </p:cNvGraphicFramePr>
          <p:nvPr>
            <p:extLst>
              <p:ext uri="{D42A27DB-BD31-4B8C-83A1-F6EECF244321}">
                <p14:modId xmlns:p14="http://schemas.microsoft.com/office/powerpoint/2010/main" val="1510524220"/>
              </p:ext>
            </p:extLst>
          </p:nvPr>
        </p:nvGraphicFramePr>
        <p:xfrm>
          <a:off x="4298857" y="2715462"/>
          <a:ext cx="7055907" cy="1226904"/>
        </p:xfrm>
        <a:graphic>
          <a:graphicData uri="http://schemas.openxmlformats.org/drawingml/2006/table">
            <a:tbl>
              <a:tblPr firstRow="1" bandRow="1">
                <a:tableStyleId>{5C22544A-7EE6-4342-B048-85BDC9FD1C3A}</a:tableStyleId>
              </a:tblPr>
              <a:tblGrid>
                <a:gridCol w="1318999">
                  <a:extLst>
                    <a:ext uri="{9D8B030D-6E8A-4147-A177-3AD203B41FA5}">
                      <a16:colId xmlns:a16="http://schemas.microsoft.com/office/drawing/2014/main" val="2625671385"/>
                    </a:ext>
                  </a:extLst>
                </a:gridCol>
                <a:gridCol w="1390096">
                  <a:extLst>
                    <a:ext uri="{9D8B030D-6E8A-4147-A177-3AD203B41FA5}">
                      <a16:colId xmlns:a16="http://schemas.microsoft.com/office/drawing/2014/main" val="1003647672"/>
                    </a:ext>
                  </a:extLst>
                </a:gridCol>
                <a:gridCol w="4346812">
                  <a:extLst>
                    <a:ext uri="{9D8B030D-6E8A-4147-A177-3AD203B41FA5}">
                      <a16:colId xmlns:a16="http://schemas.microsoft.com/office/drawing/2014/main" val="2029825864"/>
                    </a:ext>
                  </a:extLst>
                </a:gridCol>
              </a:tblGrid>
              <a:tr h="306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STIXGeneral-Regular"/>
                        </a:rPr>
                        <a:t>Sample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STIXGeneral-Regular"/>
                        </a:rPr>
                        <a:t>Predicted label</a:t>
                      </a:r>
                    </a:p>
                  </a:txBody>
                  <a:tcPr/>
                </a:tc>
                <a:tc>
                  <a:txBody>
                    <a:bodyPr/>
                    <a:lstStyle/>
                    <a:p>
                      <a:r>
                        <a:rPr lang="en-US" sz="1400" dirty="0">
                          <a:effectLst/>
                          <a:latin typeface="STIXGeneral-Regular"/>
                        </a:rPr>
                        <a:t>Explanation</a:t>
                      </a:r>
                      <a:endParaRPr lang="en-US" sz="1400" dirty="0"/>
                    </a:p>
                  </a:txBody>
                  <a:tcPr/>
                </a:tc>
                <a:extLst>
                  <a:ext uri="{0D108BD9-81ED-4DB2-BD59-A6C34878D82A}">
                    <a16:rowId xmlns:a16="http://schemas.microsoft.com/office/drawing/2014/main" val="1222092041"/>
                  </a:ext>
                </a:extLst>
              </a:tr>
              <a:tr h="306726">
                <a:tc>
                  <a:txBody>
                    <a:bodyPr/>
                    <a:lstStyle/>
                    <a:p>
                      <a:r>
                        <a:rPr lang="en-US" sz="1400" dirty="0"/>
                        <a:t>****6453</a:t>
                      </a:r>
                    </a:p>
                  </a:txBody>
                  <a:tcPr/>
                </a:tc>
                <a:tc>
                  <a:txBody>
                    <a:bodyPr/>
                    <a:lstStyle/>
                    <a:p>
                      <a:r>
                        <a:rPr lang="en-US" sz="1400" dirty="0"/>
                        <a:t>Legitimate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STIXGeneral-Regular"/>
                        </a:rPr>
                        <a:t>No abnormal behavior detected</a:t>
                      </a:r>
                    </a:p>
                  </a:txBody>
                  <a:tcPr/>
                </a:tc>
                <a:extLst>
                  <a:ext uri="{0D108BD9-81ED-4DB2-BD59-A6C34878D82A}">
                    <a16:rowId xmlns:a16="http://schemas.microsoft.com/office/drawing/2014/main" val="1130511799"/>
                  </a:ext>
                </a:extLst>
              </a:tr>
              <a:tr h="306726">
                <a:tc>
                  <a:txBody>
                    <a:bodyPr/>
                    <a:lstStyle/>
                    <a:p>
                      <a:r>
                        <a:rPr lang="en-US" sz="1400" dirty="0"/>
                        <a:t>****3294</a:t>
                      </a:r>
                    </a:p>
                  </a:txBody>
                  <a:tcPr/>
                </a:tc>
                <a:tc>
                  <a:txBody>
                    <a:bodyPr/>
                    <a:lstStyle/>
                    <a:p>
                      <a:r>
                        <a:rPr lang="en-US" sz="1400" dirty="0"/>
                        <a:t>Fraud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STIXGeneral-Regular"/>
                        </a:rPr>
                        <a:t>Type III prototype in August</a:t>
                      </a:r>
                    </a:p>
                  </a:txBody>
                  <a:tcPr/>
                </a:tc>
                <a:extLst>
                  <a:ext uri="{0D108BD9-81ED-4DB2-BD59-A6C34878D82A}">
                    <a16:rowId xmlns:a16="http://schemas.microsoft.com/office/drawing/2014/main" val="1383212964"/>
                  </a:ext>
                </a:extLst>
              </a:tr>
              <a:tr h="306726">
                <a:tc>
                  <a:txBody>
                    <a:bodyPr/>
                    <a:lstStyle/>
                    <a:p>
                      <a:r>
                        <a:rPr lang="en-US" sz="1400" dirty="0"/>
                        <a:t>****2068</a:t>
                      </a:r>
                    </a:p>
                  </a:txBody>
                  <a:tcPr/>
                </a:tc>
                <a:tc>
                  <a:txBody>
                    <a:bodyPr/>
                    <a:lstStyle/>
                    <a:p>
                      <a:r>
                        <a:rPr lang="en-US" sz="1400" dirty="0"/>
                        <a:t>Fraud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STIXGeneral-Regular"/>
                        </a:rPr>
                        <a:t>Type VI prototype in May and type II prototype in June</a:t>
                      </a:r>
                    </a:p>
                  </a:txBody>
                  <a:tcPr/>
                </a:tc>
                <a:extLst>
                  <a:ext uri="{0D108BD9-81ED-4DB2-BD59-A6C34878D82A}">
                    <a16:rowId xmlns:a16="http://schemas.microsoft.com/office/drawing/2014/main" val="4128693087"/>
                  </a:ext>
                </a:extLst>
              </a:tr>
            </a:tbl>
          </a:graphicData>
        </a:graphic>
      </p:graphicFrame>
    </p:spTree>
    <p:extLst>
      <p:ext uri="{BB962C8B-B14F-4D97-AF65-F5344CB8AC3E}">
        <p14:creationId xmlns:p14="http://schemas.microsoft.com/office/powerpoint/2010/main" val="109029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Selected References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11</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1000" y="1451318"/>
            <a:ext cx="10867571" cy="856454"/>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200" b="0" i="0" dirty="0" err="1">
                <a:solidFill>
                  <a:srgbClr val="222222"/>
                </a:solidFill>
                <a:effectLst/>
                <a:latin typeface="Arial" panose="020B0604020202020204" pitchFamily="34" charset="0"/>
              </a:rPr>
              <a:t>Shirgave</a:t>
            </a:r>
            <a:r>
              <a:rPr lang="en-US" sz="1200" b="0" i="0" dirty="0">
                <a:solidFill>
                  <a:srgbClr val="222222"/>
                </a:solidFill>
                <a:effectLst/>
                <a:latin typeface="Arial" panose="020B0604020202020204" pitchFamily="34" charset="0"/>
              </a:rPr>
              <a:t>, S., </a:t>
            </a:r>
            <a:r>
              <a:rPr lang="en-US" sz="1200" b="0" i="0" dirty="0" err="1">
                <a:solidFill>
                  <a:srgbClr val="222222"/>
                </a:solidFill>
                <a:effectLst/>
                <a:latin typeface="Arial" panose="020B0604020202020204" pitchFamily="34" charset="0"/>
              </a:rPr>
              <a:t>Awati</a:t>
            </a:r>
            <a:r>
              <a:rPr lang="en-US" sz="1200" b="0" i="0" dirty="0">
                <a:solidFill>
                  <a:srgbClr val="222222"/>
                </a:solidFill>
                <a:effectLst/>
                <a:latin typeface="Arial" panose="020B0604020202020204" pitchFamily="34" charset="0"/>
              </a:rPr>
              <a:t>, C., More, R., &amp; Patil, S. (2019). A Review On Credit Card Fraud Detection Using Machine Learning. </a:t>
            </a:r>
            <a:r>
              <a:rPr lang="en-US" sz="1200" b="0" i="1" dirty="0">
                <a:solidFill>
                  <a:srgbClr val="222222"/>
                </a:solidFill>
                <a:effectLst/>
                <a:latin typeface="Arial" panose="020B0604020202020204" pitchFamily="34" charset="0"/>
              </a:rPr>
              <a:t>Int. J. Sci. Technol. Res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8</a:t>
            </a:r>
            <a:r>
              <a:rPr lang="en-US" sz="1200" b="0" i="0" dirty="0">
                <a:solidFill>
                  <a:srgbClr val="222222"/>
                </a:solidFill>
                <a:effectLst/>
                <a:latin typeface="Arial" panose="020B0604020202020204" pitchFamily="34" charset="0"/>
              </a:rPr>
              <a:t>, 1217-1220</a:t>
            </a:r>
          </a:p>
          <a:p>
            <a:pPr>
              <a:lnSpc>
                <a:spcPct val="100000"/>
              </a:lnSpc>
            </a:pPr>
            <a:r>
              <a:rPr lang="en-US" sz="1200" b="0" i="0" dirty="0">
                <a:solidFill>
                  <a:srgbClr val="222222"/>
                </a:solidFill>
                <a:effectLst/>
                <a:latin typeface="Arial" panose="020B0604020202020204" pitchFamily="34" charset="0"/>
              </a:rPr>
              <a:t>Tiwari, P., Mehta, S., </a:t>
            </a:r>
            <a:r>
              <a:rPr lang="en-US" sz="1200" b="0" i="0" dirty="0" err="1">
                <a:solidFill>
                  <a:srgbClr val="222222"/>
                </a:solidFill>
                <a:effectLst/>
                <a:latin typeface="Arial" panose="020B0604020202020204" pitchFamily="34" charset="0"/>
              </a:rPr>
              <a:t>Sakhuja</a:t>
            </a:r>
            <a:r>
              <a:rPr lang="en-US" sz="1200" b="0" i="0" dirty="0">
                <a:solidFill>
                  <a:srgbClr val="222222"/>
                </a:solidFill>
                <a:effectLst/>
                <a:latin typeface="Arial" panose="020B0604020202020204" pitchFamily="34" charset="0"/>
              </a:rPr>
              <a:t>, N., Kumar, J., &amp; Singh, A. K. (2021). Credit Card Fraud Detection using Machine Learning: A Study. </a:t>
            </a:r>
            <a:r>
              <a:rPr lang="en-US" sz="1200" b="0" i="1" dirty="0" err="1">
                <a:solidFill>
                  <a:srgbClr val="222222"/>
                </a:solidFill>
                <a:effectLst/>
                <a:latin typeface="Arial" panose="020B0604020202020204" pitchFamily="34" charset="0"/>
              </a:rPr>
              <a:t>arXiv</a:t>
            </a:r>
            <a:r>
              <a:rPr lang="en-US" sz="1200" b="0" i="1" dirty="0">
                <a:solidFill>
                  <a:srgbClr val="222222"/>
                </a:solidFill>
                <a:effectLst/>
                <a:latin typeface="Arial" panose="020B0604020202020204" pitchFamily="34" charset="0"/>
              </a:rPr>
              <a:t> preprint arXiv:2108.10005</a:t>
            </a:r>
            <a:r>
              <a:rPr lang="en-US" sz="1200" b="0" i="0" dirty="0">
                <a:solidFill>
                  <a:srgbClr val="222222"/>
                </a:solidFill>
                <a:effectLst/>
                <a:latin typeface="Arial" panose="020B0604020202020204" pitchFamily="34" charset="0"/>
              </a:rPr>
              <a:t>..</a:t>
            </a:r>
            <a:endParaRPr lang="en-US" sz="1200" dirty="0"/>
          </a:p>
        </p:txBody>
      </p:sp>
      <p:sp>
        <p:nvSpPr>
          <p:cNvPr id="11" name="Content Placeholder 1">
            <a:extLst>
              <a:ext uri="{FF2B5EF4-FFF2-40B4-BE49-F238E27FC236}">
                <a16:creationId xmlns:a16="http://schemas.microsoft.com/office/drawing/2014/main" id="{85D69722-C04C-5A0D-2472-A3D28805564E}"/>
              </a:ext>
            </a:extLst>
          </p:cNvPr>
          <p:cNvSpPr txBox="1">
            <a:spLocks/>
          </p:cNvSpPr>
          <p:nvPr/>
        </p:nvSpPr>
        <p:spPr>
          <a:xfrm>
            <a:off x="380996" y="3159105"/>
            <a:ext cx="10867571" cy="1982209"/>
          </a:xfrm>
          <a:prstGeom prst="rect">
            <a:avLst/>
          </a:prstGeom>
        </p:spPr>
        <p:txBody>
          <a:bodyPr vert="horz" lIns="0" tIns="91440" rIns="0" bIns="45720" rtlCol="0">
            <a:normAutofit lnSpcReduction="10000"/>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200" b="0" i="0" dirty="0" err="1">
                <a:solidFill>
                  <a:srgbClr val="222222"/>
                </a:solidFill>
                <a:effectLst/>
                <a:latin typeface="Arial" panose="020B0604020202020204" pitchFamily="34" charset="0"/>
              </a:rPr>
              <a:t>Awoyemi</a:t>
            </a:r>
            <a:r>
              <a:rPr lang="en-US" sz="1200" b="0" i="0" dirty="0">
                <a:solidFill>
                  <a:srgbClr val="222222"/>
                </a:solidFill>
                <a:effectLst/>
                <a:latin typeface="Arial" panose="020B0604020202020204" pitchFamily="34" charset="0"/>
              </a:rPr>
              <a:t>, J. O., </a:t>
            </a:r>
            <a:r>
              <a:rPr lang="en-US" sz="1200" b="0" i="0" dirty="0" err="1">
                <a:solidFill>
                  <a:srgbClr val="222222"/>
                </a:solidFill>
                <a:effectLst/>
                <a:latin typeface="Arial" panose="020B0604020202020204" pitchFamily="34" charset="0"/>
              </a:rPr>
              <a:t>Adetunmbi</a:t>
            </a:r>
            <a:r>
              <a:rPr lang="en-US" sz="1200" b="0" i="0" dirty="0">
                <a:solidFill>
                  <a:srgbClr val="222222"/>
                </a:solidFill>
                <a:effectLst/>
                <a:latin typeface="Arial" panose="020B0604020202020204" pitchFamily="34" charset="0"/>
              </a:rPr>
              <a:t>, A. O., &amp; </a:t>
            </a:r>
            <a:r>
              <a:rPr lang="en-US" sz="1200" b="0" i="0" dirty="0" err="1">
                <a:solidFill>
                  <a:srgbClr val="222222"/>
                </a:solidFill>
                <a:effectLst/>
                <a:latin typeface="Arial" panose="020B0604020202020204" pitchFamily="34" charset="0"/>
              </a:rPr>
              <a:t>Oluwadare</a:t>
            </a:r>
            <a:r>
              <a:rPr lang="en-US" sz="1200" b="0" i="0" dirty="0">
                <a:solidFill>
                  <a:srgbClr val="222222"/>
                </a:solidFill>
                <a:effectLst/>
                <a:latin typeface="Arial" panose="020B0604020202020204" pitchFamily="34" charset="0"/>
              </a:rPr>
              <a:t>, S. A. (2017, October). Credit card fraud detection using machine learning techniques: A comparative analysis. In </a:t>
            </a:r>
            <a:r>
              <a:rPr lang="en-US" sz="1200" b="0" i="1" dirty="0">
                <a:solidFill>
                  <a:srgbClr val="222222"/>
                </a:solidFill>
                <a:effectLst/>
                <a:latin typeface="Arial" panose="020B0604020202020204" pitchFamily="34" charset="0"/>
              </a:rPr>
              <a:t>2017 international conference on computing networking and informatics (ICCNI)</a:t>
            </a:r>
            <a:r>
              <a:rPr lang="en-US" sz="1200" b="0" i="0" dirty="0">
                <a:solidFill>
                  <a:srgbClr val="222222"/>
                </a:solidFill>
                <a:effectLst/>
                <a:latin typeface="Arial" panose="020B0604020202020204" pitchFamily="34" charset="0"/>
              </a:rPr>
              <a:t> (pp. 1-9). IEEE.</a:t>
            </a:r>
          </a:p>
          <a:p>
            <a:pPr>
              <a:lnSpc>
                <a:spcPct val="100000"/>
              </a:lnSpc>
            </a:pPr>
            <a:r>
              <a:rPr lang="en-US" sz="1200" b="0" i="0" dirty="0" err="1">
                <a:solidFill>
                  <a:srgbClr val="222222"/>
                </a:solidFill>
                <a:effectLst/>
                <a:latin typeface="Arial" panose="020B0604020202020204" pitchFamily="34" charset="0"/>
              </a:rPr>
              <a:t>Varmedja</a:t>
            </a:r>
            <a:r>
              <a:rPr lang="en-US" sz="1200" b="0" i="0" dirty="0">
                <a:solidFill>
                  <a:srgbClr val="222222"/>
                </a:solidFill>
                <a:effectLst/>
                <a:latin typeface="Arial" panose="020B0604020202020204" pitchFamily="34" charset="0"/>
              </a:rPr>
              <a:t>, D., </a:t>
            </a:r>
            <a:r>
              <a:rPr lang="en-US" sz="1200" b="0" i="0" dirty="0" err="1">
                <a:solidFill>
                  <a:srgbClr val="222222"/>
                </a:solidFill>
                <a:effectLst/>
                <a:latin typeface="Arial" panose="020B0604020202020204" pitchFamily="34" charset="0"/>
              </a:rPr>
              <a:t>Karanovic</a:t>
            </a:r>
            <a:r>
              <a:rPr lang="en-US" sz="1200" b="0" i="0" dirty="0">
                <a:solidFill>
                  <a:srgbClr val="222222"/>
                </a:solidFill>
                <a:effectLst/>
                <a:latin typeface="Arial" panose="020B0604020202020204" pitchFamily="34" charset="0"/>
              </a:rPr>
              <a:t>, M., </a:t>
            </a:r>
            <a:r>
              <a:rPr lang="en-US" sz="1200" b="0" i="0" dirty="0" err="1">
                <a:solidFill>
                  <a:srgbClr val="222222"/>
                </a:solidFill>
                <a:effectLst/>
                <a:latin typeface="Arial" panose="020B0604020202020204" pitchFamily="34" charset="0"/>
              </a:rPr>
              <a:t>Sladojevic</a:t>
            </a:r>
            <a:r>
              <a:rPr lang="en-US" sz="1200" b="0" i="0" dirty="0">
                <a:solidFill>
                  <a:srgbClr val="222222"/>
                </a:solidFill>
                <a:effectLst/>
                <a:latin typeface="Arial" panose="020B0604020202020204" pitchFamily="34" charset="0"/>
              </a:rPr>
              <a:t>, S., </a:t>
            </a:r>
            <a:r>
              <a:rPr lang="en-US" sz="1200" b="0" i="0" dirty="0" err="1">
                <a:solidFill>
                  <a:srgbClr val="222222"/>
                </a:solidFill>
                <a:effectLst/>
                <a:latin typeface="Arial" panose="020B0604020202020204" pitchFamily="34" charset="0"/>
              </a:rPr>
              <a:t>Arsenovic</a:t>
            </a:r>
            <a:r>
              <a:rPr lang="en-US" sz="1200" b="0" i="0" dirty="0">
                <a:solidFill>
                  <a:srgbClr val="222222"/>
                </a:solidFill>
                <a:effectLst/>
                <a:latin typeface="Arial" panose="020B0604020202020204" pitchFamily="34" charset="0"/>
              </a:rPr>
              <a:t>, M., &amp; </a:t>
            </a:r>
            <a:r>
              <a:rPr lang="en-US" sz="1200" b="0" i="0" dirty="0" err="1">
                <a:solidFill>
                  <a:srgbClr val="222222"/>
                </a:solidFill>
                <a:effectLst/>
                <a:latin typeface="Arial" panose="020B0604020202020204" pitchFamily="34" charset="0"/>
              </a:rPr>
              <a:t>Anderla</a:t>
            </a:r>
            <a:r>
              <a:rPr lang="en-US" sz="1200" b="0" i="0" dirty="0">
                <a:solidFill>
                  <a:srgbClr val="222222"/>
                </a:solidFill>
                <a:effectLst/>
                <a:latin typeface="Arial" panose="020B0604020202020204" pitchFamily="34" charset="0"/>
              </a:rPr>
              <a:t>, A. (2019, March). Credit card fraud detection-machine learning methods. In </a:t>
            </a:r>
            <a:r>
              <a:rPr lang="en-US" sz="1200" b="0" i="1" dirty="0">
                <a:solidFill>
                  <a:srgbClr val="222222"/>
                </a:solidFill>
                <a:effectLst/>
                <a:latin typeface="Arial" panose="020B0604020202020204" pitchFamily="34" charset="0"/>
              </a:rPr>
              <a:t>2019 18th International Symposium INFOTEH-JAHORINA (INFOTEH)</a:t>
            </a:r>
            <a:r>
              <a:rPr lang="en-US" sz="1200" b="0" i="0" dirty="0">
                <a:solidFill>
                  <a:srgbClr val="222222"/>
                </a:solidFill>
                <a:effectLst/>
                <a:latin typeface="Arial" panose="020B0604020202020204" pitchFamily="34" charset="0"/>
              </a:rPr>
              <a:t> (pp. 1-5). IEEE</a:t>
            </a:r>
          </a:p>
          <a:p>
            <a:pPr>
              <a:lnSpc>
                <a:spcPct val="100000"/>
              </a:lnSpc>
            </a:pPr>
            <a:r>
              <a:rPr lang="en-US" sz="1200" b="0" i="0" dirty="0" err="1">
                <a:solidFill>
                  <a:srgbClr val="222222"/>
                </a:solidFill>
                <a:effectLst/>
                <a:latin typeface="Arial" panose="020B0604020202020204" pitchFamily="34" charset="0"/>
              </a:rPr>
              <a:t>Dornadula</a:t>
            </a:r>
            <a:r>
              <a:rPr lang="en-US" sz="1200" b="0" i="0" dirty="0">
                <a:solidFill>
                  <a:srgbClr val="222222"/>
                </a:solidFill>
                <a:effectLst/>
                <a:latin typeface="Arial" panose="020B0604020202020204" pitchFamily="34" charset="0"/>
              </a:rPr>
              <a:t>, V. N., &amp; Geetha, S. (2019). Credit card fraud detection using machine learning algorithms. </a:t>
            </a:r>
            <a:r>
              <a:rPr lang="en-US" sz="1200" b="0" i="1" dirty="0">
                <a:solidFill>
                  <a:srgbClr val="222222"/>
                </a:solidFill>
                <a:effectLst/>
                <a:latin typeface="Arial" panose="020B0604020202020204" pitchFamily="34" charset="0"/>
              </a:rPr>
              <a:t>Procedia computer science</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165</a:t>
            </a:r>
            <a:r>
              <a:rPr lang="en-US" sz="1200" b="0" i="0" dirty="0">
                <a:solidFill>
                  <a:srgbClr val="222222"/>
                </a:solidFill>
                <a:effectLst/>
                <a:latin typeface="Arial" panose="020B0604020202020204" pitchFamily="34" charset="0"/>
              </a:rPr>
              <a:t>, 631-641.</a:t>
            </a:r>
            <a:endParaRPr lang="en-US" sz="1200" b="0" dirty="0">
              <a:solidFill>
                <a:srgbClr val="222222"/>
              </a:solidFill>
              <a:latin typeface="Arial" panose="020B0604020202020204" pitchFamily="34" charset="0"/>
            </a:endParaRPr>
          </a:p>
          <a:p>
            <a:pPr>
              <a:lnSpc>
                <a:spcPct val="100000"/>
              </a:lnSpc>
            </a:pPr>
            <a:r>
              <a:rPr lang="en-US" sz="1200" b="0" i="0" dirty="0" err="1">
                <a:solidFill>
                  <a:srgbClr val="222222"/>
                </a:solidFill>
                <a:effectLst/>
                <a:latin typeface="Arial" panose="020B0604020202020204" pitchFamily="34" charset="0"/>
              </a:rPr>
              <a:t>Maniraj</a:t>
            </a:r>
            <a:r>
              <a:rPr lang="en-US" sz="1200" b="0" i="0" dirty="0">
                <a:solidFill>
                  <a:srgbClr val="222222"/>
                </a:solidFill>
                <a:effectLst/>
                <a:latin typeface="Arial" panose="020B0604020202020204" pitchFamily="34" charset="0"/>
              </a:rPr>
              <a:t>, S. P., Saini, A., Ahmed, S., &amp; Sarkar, S. (2019). Credit card fraud detection using machine learning and data science. </a:t>
            </a:r>
            <a:r>
              <a:rPr lang="en-US" sz="1200" b="0" i="1" dirty="0">
                <a:solidFill>
                  <a:srgbClr val="222222"/>
                </a:solidFill>
                <a:effectLst/>
                <a:latin typeface="Arial" panose="020B0604020202020204" pitchFamily="34" charset="0"/>
              </a:rPr>
              <a:t>International Journal of Engineering Research and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8</a:t>
            </a:r>
            <a:r>
              <a:rPr lang="en-US" sz="1200" b="0" i="0" dirty="0">
                <a:solidFill>
                  <a:srgbClr val="222222"/>
                </a:solidFill>
                <a:effectLst/>
                <a:latin typeface="Arial" panose="020B0604020202020204" pitchFamily="34" charset="0"/>
              </a:rPr>
              <a:t>(09).</a:t>
            </a:r>
          </a:p>
          <a:p>
            <a:pPr>
              <a:lnSpc>
                <a:spcPct val="100000"/>
              </a:lnSpc>
            </a:pPr>
            <a:endParaRPr lang="en-US" sz="1200" b="0" dirty="0">
              <a:solidFill>
                <a:srgbClr val="222222"/>
              </a:solidFill>
              <a:latin typeface="Arial" panose="020B0604020202020204" pitchFamily="34" charset="0"/>
            </a:endParaRPr>
          </a:p>
        </p:txBody>
      </p:sp>
      <p:sp>
        <p:nvSpPr>
          <p:cNvPr id="12" name="Content Placeholder 1">
            <a:extLst>
              <a:ext uri="{FF2B5EF4-FFF2-40B4-BE49-F238E27FC236}">
                <a16:creationId xmlns:a16="http://schemas.microsoft.com/office/drawing/2014/main" id="{C4B2BCEF-5B20-074A-089B-836071AC5CA9}"/>
              </a:ext>
            </a:extLst>
          </p:cNvPr>
          <p:cNvSpPr txBox="1">
            <a:spLocks/>
          </p:cNvSpPr>
          <p:nvPr/>
        </p:nvSpPr>
        <p:spPr>
          <a:xfrm>
            <a:off x="380997" y="5537829"/>
            <a:ext cx="10867571" cy="856454"/>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1200" b="0" i="0" dirty="0">
                <a:solidFill>
                  <a:srgbClr val="222222"/>
                </a:solidFill>
                <a:effectLst/>
                <a:latin typeface="Arial" panose="020B0604020202020204" pitchFamily="34" charset="0"/>
              </a:rPr>
              <a:t>Chandra, R., Goyal, S., &amp; Gupta, R. (2021). Evaluation of deep learning models for multi-step ahead time series prediction. </a:t>
            </a:r>
            <a:r>
              <a:rPr lang="en-US" sz="1200" b="0" i="1" dirty="0">
                <a:solidFill>
                  <a:srgbClr val="222222"/>
                </a:solidFill>
                <a:effectLst/>
                <a:latin typeface="Arial" panose="020B0604020202020204" pitchFamily="34" charset="0"/>
              </a:rPr>
              <a:t>IEEE Access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9</a:t>
            </a:r>
            <a:r>
              <a:rPr lang="en-US" sz="1200" b="0" i="0" dirty="0">
                <a:solidFill>
                  <a:srgbClr val="222222"/>
                </a:solidFill>
                <a:effectLst/>
                <a:latin typeface="Arial" panose="020B0604020202020204" pitchFamily="34" charset="0"/>
              </a:rPr>
              <a:t>, 83105-83123.</a:t>
            </a:r>
          </a:p>
        </p:txBody>
      </p:sp>
      <p:sp>
        <p:nvSpPr>
          <p:cNvPr id="13" name="Text Placeholder 9">
            <a:extLst>
              <a:ext uri="{FF2B5EF4-FFF2-40B4-BE49-F238E27FC236}">
                <a16:creationId xmlns:a16="http://schemas.microsoft.com/office/drawing/2014/main" id="{B08C831D-51C5-6B20-792B-966E78E35EA1}"/>
              </a:ext>
            </a:extLst>
          </p:cNvPr>
          <p:cNvSpPr txBox="1">
            <a:spLocks noGrp="1"/>
          </p:cNvSpPr>
          <p:nvPr>
            <p:ph type="body" idx="4294967295"/>
          </p:nvPr>
        </p:nvSpPr>
        <p:spPr>
          <a:xfrm>
            <a:off x="380998" y="5141314"/>
            <a:ext cx="11125193" cy="530735"/>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Bidirectional LSTM</a:t>
            </a:r>
          </a:p>
        </p:txBody>
      </p:sp>
      <p:sp>
        <p:nvSpPr>
          <p:cNvPr id="14" name="Text Placeholder 9">
            <a:extLst>
              <a:ext uri="{FF2B5EF4-FFF2-40B4-BE49-F238E27FC236}">
                <a16:creationId xmlns:a16="http://schemas.microsoft.com/office/drawing/2014/main" id="{BA6E6724-B839-70A3-5B1B-4C131B836211}"/>
              </a:ext>
            </a:extLst>
          </p:cNvPr>
          <p:cNvSpPr txBox="1">
            <a:spLocks noGrp="1"/>
          </p:cNvSpPr>
          <p:nvPr>
            <p:ph type="body" idx="4294967295"/>
          </p:nvPr>
        </p:nvSpPr>
        <p:spPr>
          <a:xfrm>
            <a:off x="381000" y="943318"/>
            <a:ext cx="11125193" cy="530735"/>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Fraud Detection Approaches - Review</a:t>
            </a:r>
          </a:p>
        </p:txBody>
      </p:sp>
      <p:sp>
        <p:nvSpPr>
          <p:cNvPr id="15" name="Text Placeholder 9">
            <a:extLst>
              <a:ext uri="{FF2B5EF4-FFF2-40B4-BE49-F238E27FC236}">
                <a16:creationId xmlns:a16="http://schemas.microsoft.com/office/drawing/2014/main" id="{EF4D8590-6474-CB40-C104-4A1E68BF9C5E}"/>
              </a:ext>
            </a:extLst>
          </p:cNvPr>
          <p:cNvSpPr txBox="1">
            <a:spLocks noGrp="1"/>
          </p:cNvSpPr>
          <p:nvPr>
            <p:ph type="body" idx="4294967295"/>
          </p:nvPr>
        </p:nvSpPr>
        <p:spPr>
          <a:xfrm>
            <a:off x="380996" y="2561358"/>
            <a:ext cx="11125193" cy="530735"/>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Fraud Detection of Credit Cards using Machine Learning</a:t>
            </a:r>
          </a:p>
        </p:txBody>
      </p:sp>
      <p:pic>
        <p:nvPicPr>
          <p:cNvPr id="16" name="Picture 15">
            <a:extLst>
              <a:ext uri="{FF2B5EF4-FFF2-40B4-BE49-F238E27FC236}">
                <a16:creationId xmlns:a16="http://schemas.microsoft.com/office/drawing/2014/main" id="{A9A36A10-4548-C736-6826-37589DA8D425}"/>
              </a:ext>
            </a:extLst>
          </p:cNvPr>
          <p:cNvPicPr>
            <a:picLocks noChangeAspect="1"/>
          </p:cNvPicPr>
          <p:nvPr/>
        </p:nvPicPr>
        <p:blipFill>
          <a:blip r:embed="rId3"/>
          <a:stretch>
            <a:fillRect/>
          </a:stretch>
        </p:blipFill>
        <p:spPr>
          <a:xfrm>
            <a:off x="11161486" y="107860"/>
            <a:ext cx="1030514" cy="687558"/>
          </a:xfrm>
          <a:prstGeom prst="rect">
            <a:avLst/>
          </a:prstGeom>
        </p:spPr>
      </p:pic>
    </p:spTree>
    <p:extLst>
      <p:ext uri="{BB962C8B-B14F-4D97-AF65-F5344CB8AC3E}">
        <p14:creationId xmlns:p14="http://schemas.microsoft.com/office/powerpoint/2010/main" val="118282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8121217" y="3140765"/>
            <a:ext cx="4070783" cy="3717235"/>
          </a:xfrm>
          <a:prstGeom prst="rect">
            <a:avLst/>
          </a:prstGeom>
        </p:spPr>
      </p:pic>
      <p:sp>
        <p:nvSpPr>
          <p:cNvPr id="9" name="Text Placeholder 9">
            <a:extLst>
              <a:ext uri="{FF2B5EF4-FFF2-40B4-BE49-F238E27FC236}">
                <a16:creationId xmlns:a16="http://schemas.microsoft.com/office/drawing/2014/main" id="{663AA91A-DC50-4EF5-19EA-358E43F012EB}"/>
              </a:ext>
            </a:extLst>
          </p:cNvPr>
          <p:cNvSpPr txBox="1">
            <a:spLocks/>
          </p:cNvSpPr>
          <p:nvPr/>
        </p:nvSpPr>
        <p:spPr>
          <a:xfrm>
            <a:off x="533403" y="2259750"/>
            <a:ext cx="6463745" cy="890954"/>
          </a:xfrm>
          <a:prstGeom prst="rect">
            <a:avLst/>
          </a:prstGeom>
          <a:noFill/>
          <a:ln>
            <a:noFill/>
          </a:ln>
        </p:spPr>
        <p:txBody>
          <a:bodyPr vert="horz" wrap="square" lIns="0" tIns="91440" rIns="0" bIns="45720" rtlCol="0" anchor="t" anchorCtr="0" compatLnSpc="1">
            <a:normAutofit/>
          </a:bodyPr>
          <a:lst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a:r>
              <a:rPr lang="en-US" sz="4800" cap="small" dirty="0">
                <a:solidFill>
                  <a:schemeClr val="accent1"/>
                </a:solidFill>
              </a:rPr>
              <a:t>Questions / Comments ?</a:t>
            </a:r>
          </a:p>
        </p:txBody>
      </p:sp>
    </p:spTree>
    <p:extLst>
      <p:ext uri="{BB962C8B-B14F-4D97-AF65-F5344CB8AC3E}">
        <p14:creationId xmlns:p14="http://schemas.microsoft.com/office/powerpoint/2010/main" val="168602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890954"/>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Why it is a problem?</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Credit Card Fraud Detection Problem</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2</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1000" y="1762522"/>
            <a:ext cx="5858435" cy="4689475"/>
          </a:xfrm>
          <a:prstGeom prst="rect">
            <a:avLst/>
          </a:prstGeom>
        </p:spPr>
        <p:txBody>
          <a:bodyPr vert="horz" lIns="0" tIns="91440" rIns="0" bIns="45720" rtlCol="0">
            <a:normAutofit lnSpcReduction="10000"/>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What is Credit Card Fraud?</a:t>
            </a:r>
          </a:p>
          <a:p>
            <a:endParaRPr lang="en-US" dirty="0"/>
          </a:p>
          <a:p>
            <a:endParaRPr lang="en-US" dirty="0"/>
          </a:p>
          <a:p>
            <a:r>
              <a:rPr lang="en-US" dirty="0"/>
              <a:t>Credit Card Fraud Detection Problem</a:t>
            </a:r>
          </a:p>
          <a:p>
            <a:pPr lvl="1"/>
            <a:r>
              <a:rPr lang="en-US" sz="1800" b="1" dirty="0"/>
              <a:t>Highly sophisticated and hard to find pattern (nearly random)</a:t>
            </a:r>
          </a:p>
          <a:p>
            <a:pPr lvl="1"/>
            <a:r>
              <a:rPr lang="en-US" sz="1800" b="1" dirty="0"/>
              <a:t>Highly imbalance</a:t>
            </a:r>
          </a:p>
          <a:p>
            <a:pPr lvl="2"/>
            <a:r>
              <a:rPr lang="en-US" sz="1400" b="1" dirty="0">
                <a:solidFill>
                  <a:srgbClr val="FF0000"/>
                </a:solidFill>
              </a:rPr>
              <a:t>True Positive</a:t>
            </a:r>
            <a:r>
              <a:rPr lang="en-US" sz="1400" dirty="0"/>
              <a:t>: The fraud cases that the model predicted as ‘fraud.’</a:t>
            </a:r>
          </a:p>
          <a:p>
            <a:pPr lvl="2"/>
            <a:r>
              <a:rPr lang="en-US" sz="1400" b="1" dirty="0"/>
              <a:t>False Positive</a:t>
            </a:r>
            <a:r>
              <a:rPr lang="en-US" sz="1400" dirty="0"/>
              <a:t>: The non-fraud cases that the model predicted as ‘fraud.’</a:t>
            </a:r>
          </a:p>
          <a:p>
            <a:pPr lvl="2"/>
            <a:r>
              <a:rPr lang="en-US" sz="1400" b="1" dirty="0"/>
              <a:t>True Negative</a:t>
            </a:r>
            <a:r>
              <a:rPr lang="en-US" sz="1400" dirty="0"/>
              <a:t>: The non-fraud cases that the model predicted as ‘non-fraud.’</a:t>
            </a:r>
          </a:p>
          <a:p>
            <a:pPr lvl="2"/>
            <a:r>
              <a:rPr lang="en-US" sz="1400" b="1" dirty="0">
                <a:solidFill>
                  <a:srgbClr val="FF0000"/>
                </a:solidFill>
              </a:rPr>
              <a:t>False Negative</a:t>
            </a:r>
            <a:r>
              <a:rPr lang="en-US" sz="1400" dirty="0"/>
              <a:t>: The fraud cases that the model predicted </a:t>
            </a:r>
            <a:br>
              <a:rPr lang="en-US" sz="1400" dirty="0"/>
            </a:br>
            <a:r>
              <a:rPr lang="en-US" sz="1400" dirty="0"/>
              <a:t>as ‘non-fraud.</a:t>
            </a:r>
          </a:p>
        </p:txBody>
      </p:sp>
      <p:pic>
        <p:nvPicPr>
          <p:cNvPr id="10" name="Picture 2" descr="Consumer Sentinel Network Infographic">
            <a:extLst>
              <a:ext uri="{FF2B5EF4-FFF2-40B4-BE49-F238E27FC236}">
                <a16:creationId xmlns:a16="http://schemas.microsoft.com/office/drawing/2014/main" id="{3B242F26-4CB2-1B3A-A327-178ABE167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482" y="1091363"/>
            <a:ext cx="4195119" cy="5427646"/>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4">
            <a:extLst>
              <a:ext uri="{FF2B5EF4-FFF2-40B4-BE49-F238E27FC236}">
                <a16:creationId xmlns:a16="http://schemas.microsoft.com/office/drawing/2014/main" id="{E42B1B89-DFEA-60D0-8B91-FE82B801B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519" y="1091363"/>
            <a:ext cx="2582086" cy="2090635"/>
          </a:xfrm>
          <a:prstGeom prst="rect">
            <a:avLst/>
          </a:prstGeom>
        </p:spPr>
      </p:pic>
      <p:sp>
        <p:nvSpPr>
          <p:cNvPr id="13" name="TextBox 12">
            <a:extLst>
              <a:ext uri="{FF2B5EF4-FFF2-40B4-BE49-F238E27FC236}">
                <a16:creationId xmlns:a16="http://schemas.microsoft.com/office/drawing/2014/main" id="{9EEB4DC6-032D-1489-C5F2-715D9236E509}"/>
              </a:ext>
            </a:extLst>
          </p:cNvPr>
          <p:cNvSpPr txBox="1"/>
          <p:nvPr/>
        </p:nvSpPr>
        <p:spPr>
          <a:xfrm>
            <a:off x="7215324" y="6581001"/>
            <a:ext cx="4443277" cy="276999"/>
          </a:xfrm>
          <a:prstGeom prst="rect">
            <a:avLst/>
          </a:prstGeom>
          <a:noFill/>
        </p:spPr>
        <p:txBody>
          <a:bodyPr wrap="square">
            <a:spAutoFit/>
          </a:bodyPr>
          <a:lstStyle/>
          <a:p>
            <a:r>
              <a:rPr lang="en-US" sz="1200" dirty="0"/>
              <a:t>Source:     https://shiftprocessing.com/credit-card-fraud-statistics/</a:t>
            </a:r>
          </a:p>
        </p:txBody>
      </p:sp>
      <p:pic>
        <p:nvPicPr>
          <p:cNvPr id="14" name="Picture 13">
            <a:extLst>
              <a:ext uri="{FF2B5EF4-FFF2-40B4-BE49-F238E27FC236}">
                <a16:creationId xmlns:a16="http://schemas.microsoft.com/office/drawing/2014/main" id="{177359B0-697B-A1A3-5C79-116BF8FFBC8F}"/>
              </a:ext>
            </a:extLst>
          </p:cNvPr>
          <p:cNvPicPr>
            <a:picLocks noChangeAspect="1"/>
          </p:cNvPicPr>
          <p:nvPr/>
        </p:nvPicPr>
        <p:blipFill>
          <a:blip r:embed="rId5"/>
          <a:stretch>
            <a:fillRect/>
          </a:stretch>
        </p:blipFill>
        <p:spPr>
          <a:xfrm>
            <a:off x="11161486" y="107860"/>
            <a:ext cx="1030514" cy="687558"/>
          </a:xfrm>
          <a:prstGeom prst="rect">
            <a:avLst/>
          </a:prstGeom>
        </p:spPr>
      </p:pic>
      <p:pic>
        <p:nvPicPr>
          <p:cNvPr id="15" name="Picture 14">
            <a:extLst>
              <a:ext uri="{FF2B5EF4-FFF2-40B4-BE49-F238E27FC236}">
                <a16:creationId xmlns:a16="http://schemas.microsoft.com/office/drawing/2014/main" id="{C62DC35B-49F6-819E-753F-EC23AE18875E}"/>
              </a:ext>
            </a:extLst>
          </p:cNvPr>
          <p:cNvPicPr>
            <a:picLocks noChangeAspect="1"/>
          </p:cNvPicPr>
          <p:nvPr/>
        </p:nvPicPr>
        <p:blipFill>
          <a:blip r:embed="rId6"/>
          <a:stretch>
            <a:fillRect/>
          </a:stretch>
        </p:blipFill>
        <p:spPr>
          <a:xfrm>
            <a:off x="5244088" y="5602052"/>
            <a:ext cx="1428637" cy="1117448"/>
          </a:xfrm>
          <a:prstGeom prst="rect">
            <a:avLst/>
          </a:prstGeom>
        </p:spPr>
      </p:pic>
    </p:spTree>
    <p:extLst>
      <p:ext uri="{BB962C8B-B14F-4D97-AF65-F5344CB8AC3E}">
        <p14:creationId xmlns:p14="http://schemas.microsoft.com/office/powerpoint/2010/main" val="102769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890954"/>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General Approaches				Machine Learning Approaches</a:t>
            </a:r>
          </a:p>
          <a:p>
            <a:pPr marL="0">
              <a:spcAft>
                <a:spcPts val="0"/>
              </a:spcAft>
            </a:pPr>
            <a:endParaRPr lang="en-US" sz="2400" cap="small" dirty="0">
              <a:solidFill>
                <a:schemeClr val="accent1"/>
              </a:solidFill>
            </a:endParaRP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Fraud detection Approaches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3</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5897659" y="1687276"/>
            <a:ext cx="5365427" cy="4689475"/>
          </a:xfrm>
          <a:prstGeom prst="rect">
            <a:avLst/>
          </a:prstGeom>
        </p:spPr>
        <p:txBody>
          <a:bodyPr vert="horz" lIns="0" tIns="91440" rIns="0" bIns="45720" rtlCol="0">
            <a:normAutofit fontScale="55000" lnSpcReduction="20000"/>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4.1. Supervised</a:t>
            </a:r>
          </a:p>
          <a:p>
            <a:pPr lvl="1"/>
            <a:r>
              <a:rPr lang="en-US" dirty="0"/>
              <a:t>Regression Analysis</a:t>
            </a:r>
          </a:p>
          <a:p>
            <a:pPr lvl="1"/>
            <a:r>
              <a:rPr lang="en-US" dirty="0">
                <a:solidFill>
                  <a:schemeClr val="bg1">
                    <a:lumMod val="65000"/>
                  </a:schemeClr>
                </a:solidFill>
              </a:rPr>
              <a:t>Probabilistic Approaches (Bayesian, Hidden Markov)</a:t>
            </a:r>
          </a:p>
          <a:p>
            <a:pPr lvl="1"/>
            <a:r>
              <a:rPr lang="en-US" dirty="0"/>
              <a:t>Tree-based algorithms (Decision Tree)</a:t>
            </a:r>
          </a:p>
          <a:p>
            <a:pPr lvl="1"/>
            <a:r>
              <a:rPr lang="en-US" dirty="0"/>
              <a:t>Ensemble methods </a:t>
            </a:r>
            <a:r>
              <a:rPr lang="en-US" dirty="0">
                <a:solidFill>
                  <a:schemeClr val="bg1">
                    <a:lumMod val="65000"/>
                  </a:schemeClr>
                </a:solidFill>
              </a:rPr>
              <a:t>(</a:t>
            </a:r>
            <a:r>
              <a:rPr lang="en-US" dirty="0"/>
              <a:t>Random Forest</a:t>
            </a:r>
            <a:r>
              <a:rPr lang="en-US" dirty="0">
                <a:solidFill>
                  <a:schemeClr val="bg1">
                    <a:lumMod val="65000"/>
                  </a:schemeClr>
                </a:solidFill>
              </a:rPr>
              <a:t>, </a:t>
            </a:r>
            <a:r>
              <a:rPr lang="en-US" dirty="0" err="1">
                <a:solidFill>
                  <a:schemeClr val="bg1">
                    <a:lumMod val="65000"/>
                  </a:schemeClr>
                </a:solidFill>
              </a:rPr>
              <a:t>ExtraTrees</a:t>
            </a:r>
            <a:r>
              <a:rPr lang="en-US" dirty="0">
                <a:solidFill>
                  <a:schemeClr val="bg1">
                    <a:lumMod val="65000"/>
                  </a:schemeClr>
                </a:solidFill>
              </a:rPr>
              <a:t> , </a:t>
            </a:r>
            <a:r>
              <a:rPr lang="en-US" dirty="0"/>
              <a:t>Gradient Boost</a:t>
            </a:r>
            <a:r>
              <a:rPr lang="en-US" dirty="0">
                <a:solidFill>
                  <a:schemeClr val="bg1">
                    <a:lumMod val="65000"/>
                  </a:schemeClr>
                </a:solidFill>
              </a:rPr>
              <a:t>)</a:t>
            </a:r>
          </a:p>
          <a:p>
            <a:endParaRPr lang="en-US" dirty="0"/>
          </a:p>
          <a:p>
            <a:r>
              <a:rPr lang="en-US" dirty="0"/>
              <a:t>4.2. Unsupervised</a:t>
            </a:r>
          </a:p>
          <a:p>
            <a:pPr lvl="1"/>
            <a:r>
              <a:rPr lang="en-US" dirty="0"/>
              <a:t>Isolation Tree, One Class SVM</a:t>
            </a:r>
          </a:p>
          <a:p>
            <a:pPr lvl="1"/>
            <a:r>
              <a:rPr lang="en-US" dirty="0">
                <a:solidFill>
                  <a:schemeClr val="bg1">
                    <a:lumMod val="65000"/>
                  </a:schemeClr>
                </a:solidFill>
              </a:rPr>
              <a:t>Clustering (K-Means)</a:t>
            </a:r>
          </a:p>
          <a:p>
            <a:pPr lvl="1"/>
            <a:r>
              <a:rPr lang="en-US" dirty="0">
                <a:solidFill>
                  <a:schemeClr val="bg1">
                    <a:lumMod val="65000"/>
                  </a:schemeClr>
                </a:solidFill>
              </a:rPr>
              <a:t>Deep learning (Autoencoder family, GAN family, CNN, RNN, </a:t>
            </a:r>
            <a:r>
              <a:rPr lang="en-US" dirty="0"/>
              <a:t>LSTM</a:t>
            </a:r>
            <a:r>
              <a:rPr lang="en-US" dirty="0">
                <a:solidFill>
                  <a:schemeClr val="bg1">
                    <a:lumMod val="65000"/>
                  </a:schemeClr>
                </a:solidFill>
              </a:rPr>
              <a:t>, …)</a:t>
            </a:r>
          </a:p>
          <a:p>
            <a:endParaRPr lang="en-US" dirty="0">
              <a:solidFill>
                <a:schemeClr val="bg1">
                  <a:lumMod val="65000"/>
                </a:schemeClr>
              </a:solidFill>
            </a:endParaRPr>
          </a:p>
          <a:p>
            <a:r>
              <a:rPr lang="en-US" dirty="0">
                <a:solidFill>
                  <a:schemeClr val="bg1">
                    <a:lumMod val="65000"/>
                  </a:schemeClr>
                </a:solidFill>
              </a:rPr>
              <a:t>4.3 Hybrid / Semi-supervised</a:t>
            </a:r>
          </a:p>
          <a:p>
            <a:pPr lvl="1"/>
            <a:r>
              <a:rPr lang="en-US" dirty="0">
                <a:solidFill>
                  <a:schemeClr val="bg1">
                    <a:lumMod val="65000"/>
                  </a:schemeClr>
                </a:solidFill>
              </a:rPr>
              <a:t>Combination of unsupervised and supervised</a:t>
            </a:r>
          </a:p>
          <a:p>
            <a:pPr lvl="1"/>
            <a:endParaRPr lang="en-US" dirty="0">
              <a:solidFill>
                <a:schemeClr val="bg1">
                  <a:lumMod val="65000"/>
                </a:schemeClr>
              </a:solidFill>
            </a:endParaRPr>
          </a:p>
          <a:p>
            <a:r>
              <a:rPr lang="en-US" dirty="0">
                <a:solidFill>
                  <a:schemeClr val="bg1">
                    <a:lumMod val="65000"/>
                  </a:schemeClr>
                </a:solidFill>
              </a:rPr>
              <a:t>4.4. Reinforcement Learning</a:t>
            </a:r>
          </a:p>
        </p:txBody>
      </p:sp>
      <p:sp>
        <p:nvSpPr>
          <p:cNvPr id="7" name="Content Placeholder 1">
            <a:extLst>
              <a:ext uri="{FF2B5EF4-FFF2-40B4-BE49-F238E27FC236}">
                <a16:creationId xmlns:a16="http://schemas.microsoft.com/office/drawing/2014/main" id="{4259B6A2-EAC1-2097-6343-1017C502B3A4}"/>
              </a:ext>
            </a:extLst>
          </p:cNvPr>
          <p:cNvSpPr txBox="1">
            <a:spLocks/>
          </p:cNvSpPr>
          <p:nvPr/>
        </p:nvSpPr>
        <p:spPr>
          <a:xfrm>
            <a:off x="381001" y="1687277"/>
            <a:ext cx="5029192" cy="4689475"/>
          </a:xfrm>
          <a:prstGeom prst="rect">
            <a:avLst/>
          </a:prstGeom>
        </p:spPr>
        <p:txBody>
          <a:bodyPr vert="horz" lIns="0" tIns="91440" rIns="0" bIns="45720" rtlCol="0">
            <a:normAutofit fontScale="55000" lnSpcReduction="20000"/>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1">
                    <a:lumMod val="65000"/>
                  </a:schemeClr>
                </a:solidFill>
              </a:rPr>
              <a:t>1. Numerical tests (Forensic analytics)</a:t>
            </a:r>
          </a:p>
          <a:p>
            <a:pPr lvl="1"/>
            <a:r>
              <a:rPr lang="en-US" dirty="0" err="1">
                <a:solidFill>
                  <a:schemeClr val="bg1">
                    <a:lumMod val="65000"/>
                  </a:schemeClr>
                </a:solidFill>
              </a:rPr>
              <a:t>Benford’s</a:t>
            </a:r>
            <a:r>
              <a:rPr lang="en-US" dirty="0">
                <a:solidFill>
                  <a:schemeClr val="bg1">
                    <a:lumMod val="65000"/>
                  </a:schemeClr>
                </a:solidFill>
              </a:rPr>
              <a:t> law test, Z-Score test, duplication test, relative size factor test, same-same-same test, same-same-different test</a:t>
            </a:r>
          </a:p>
          <a:p>
            <a:r>
              <a:rPr lang="en-US" dirty="0">
                <a:solidFill>
                  <a:schemeClr val="bg1">
                    <a:lumMod val="65000"/>
                  </a:schemeClr>
                </a:solidFill>
              </a:rPr>
              <a:t>2. Advanced data analytical tests</a:t>
            </a:r>
          </a:p>
          <a:p>
            <a:pPr lvl="1"/>
            <a:r>
              <a:rPr lang="en-US" dirty="0">
                <a:solidFill>
                  <a:schemeClr val="bg1">
                    <a:lumMod val="65000"/>
                  </a:schemeClr>
                </a:solidFill>
              </a:rPr>
              <a:t>Trend analysis</a:t>
            </a:r>
          </a:p>
          <a:p>
            <a:pPr lvl="1"/>
            <a:r>
              <a:rPr lang="en-US" dirty="0">
                <a:solidFill>
                  <a:schemeClr val="bg1">
                    <a:lumMod val="65000"/>
                  </a:schemeClr>
                </a:solidFill>
              </a:rPr>
              <a:t>Gestalt element link (GEL-1, GEL-2)</a:t>
            </a:r>
          </a:p>
          <a:p>
            <a:endParaRPr lang="en-US" dirty="0">
              <a:solidFill>
                <a:schemeClr val="bg1">
                  <a:lumMod val="65000"/>
                </a:schemeClr>
              </a:solidFill>
            </a:endParaRPr>
          </a:p>
          <a:p>
            <a:r>
              <a:rPr lang="en-US" dirty="0">
                <a:solidFill>
                  <a:schemeClr val="bg1">
                    <a:lumMod val="65000"/>
                  </a:schemeClr>
                </a:solidFill>
              </a:rPr>
              <a:t>3. IF-THEN Rules (Expert Rules)</a:t>
            </a:r>
          </a:p>
          <a:p>
            <a:pPr lvl="1"/>
            <a:r>
              <a:rPr lang="en-US" dirty="0">
                <a:solidFill>
                  <a:schemeClr val="bg1">
                    <a:lumMod val="65000"/>
                  </a:schemeClr>
                </a:solidFill>
              </a:rPr>
              <a:t>Purpose is to use facts and rules, taken from the knowledge of many human experts, to help make decisions.”</a:t>
            </a:r>
          </a:p>
          <a:p>
            <a:pPr lvl="1"/>
            <a:r>
              <a:rPr lang="en-US" dirty="0">
                <a:solidFill>
                  <a:schemeClr val="bg1">
                    <a:lumMod val="65000"/>
                  </a:schemeClr>
                </a:solidFill>
              </a:rPr>
              <a:t>Example of rules</a:t>
            </a:r>
          </a:p>
          <a:p>
            <a:pPr lvl="2"/>
            <a:r>
              <a:rPr lang="en-US" dirty="0">
                <a:solidFill>
                  <a:schemeClr val="bg1">
                    <a:lumMod val="65000"/>
                  </a:schemeClr>
                </a:solidFill>
              </a:rPr>
              <a:t>More than 4 ATM transactions in one hour?</a:t>
            </a:r>
          </a:p>
          <a:p>
            <a:pPr lvl="2"/>
            <a:r>
              <a:rPr lang="en-US" dirty="0">
                <a:solidFill>
                  <a:schemeClr val="bg1">
                    <a:lumMod val="65000"/>
                  </a:schemeClr>
                </a:solidFill>
              </a:rPr>
              <a:t>More than 2 transactions in 5 minutes?</a:t>
            </a:r>
          </a:p>
          <a:p>
            <a:pPr lvl="2"/>
            <a:r>
              <a:rPr lang="en-US" dirty="0">
                <a:solidFill>
                  <a:schemeClr val="bg1">
                    <a:lumMod val="65000"/>
                  </a:schemeClr>
                </a:solidFill>
              </a:rPr>
              <a:t>Magnetic stripe transaction then internet transaction?</a:t>
            </a:r>
          </a:p>
          <a:p>
            <a:pPr lvl="1"/>
            <a:endParaRPr lang="en-US" dirty="0">
              <a:solidFill>
                <a:schemeClr val="bg1">
                  <a:lumMod val="65000"/>
                </a:schemeClr>
              </a:solidFill>
            </a:endParaRPr>
          </a:p>
          <a:p>
            <a:r>
              <a:rPr lang="en-US" dirty="0"/>
              <a:t>4. Machine Learning approaches</a:t>
            </a:r>
          </a:p>
          <a:p>
            <a:endParaRPr lang="en-US" sz="1800" dirty="0"/>
          </a:p>
        </p:txBody>
      </p:sp>
      <p:pic>
        <p:nvPicPr>
          <p:cNvPr id="10" name="Picture 9">
            <a:extLst>
              <a:ext uri="{FF2B5EF4-FFF2-40B4-BE49-F238E27FC236}">
                <a16:creationId xmlns:a16="http://schemas.microsoft.com/office/drawing/2014/main" id="{4962BA3F-3AA9-A80D-CA94-12332E1615F6}"/>
              </a:ext>
            </a:extLst>
          </p:cNvPr>
          <p:cNvPicPr>
            <a:picLocks noChangeAspect="1"/>
          </p:cNvPicPr>
          <p:nvPr/>
        </p:nvPicPr>
        <p:blipFill>
          <a:blip r:embed="rId3"/>
          <a:stretch>
            <a:fillRect/>
          </a:stretch>
        </p:blipFill>
        <p:spPr>
          <a:xfrm>
            <a:off x="11161486" y="107860"/>
            <a:ext cx="1030514" cy="687558"/>
          </a:xfrm>
          <a:prstGeom prst="rect">
            <a:avLst/>
          </a:prstGeom>
        </p:spPr>
      </p:pic>
    </p:spTree>
    <p:extLst>
      <p:ext uri="{BB962C8B-B14F-4D97-AF65-F5344CB8AC3E}">
        <p14:creationId xmlns:p14="http://schemas.microsoft.com/office/powerpoint/2010/main" val="253271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606334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We Need Insight from Dataset</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Exploratory Data Analysis (EDA)</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4</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4629" y="1640114"/>
            <a:ext cx="4401988" cy="4950645"/>
          </a:xfrm>
          <a:prstGeom prst="rect">
            <a:avLst/>
          </a:prstGeom>
        </p:spPr>
        <p:txBody>
          <a:bodyPr vert="horz" lIns="0" tIns="91440" rIns="0" bIns="45720" rtlCol="0">
            <a:normAutofit lnSpcReduction="10000"/>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t>Overview of Dataset</a:t>
            </a:r>
          </a:p>
          <a:p>
            <a:pPr marL="341311" indent="-285750">
              <a:spcAft>
                <a:spcPts val="0"/>
              </a:spcAft>
              <a:buFont typeface="Arial" panose="020B0604020202020204" pitchFamily="34" charset="0"/>
              <a:buChar char="•"/>
            </a:pPr>
            <a:r>
              <a:rPr lang="en-US" sz="1800" dirty="0"/>
              <a:t>Preprocessing </a:t>
            </a:r>
          </a:p>
          <a:p>
            <a:pPr marL="571494" lvl="1" indent="-285750">
              <a:spcAft>
                <a:spcPts val="0"/>
              </a:spcAft>
            </a:pPr>
            <a:r>
              <a:rPr lang="en-US" sz="1200" dirty="0"/>
              <a:t>drop unnecessary columns</a:t>
            </a:r>
          </a:p>
          <a:p>
            <a:pPr marL="571494" lvl="1" indent="-285750">
              <a:spcAft>
                <a:spcPts val="0"/>
              </a:spcAft>
            </a:pPr>
            <a:r>
              <a:rPr lang="en-US" sz="1200" dirty="0"/>
              <a:t>drop </a:t>
            </a:r>
            <a:r>
              <a:rPr lang="en-US" sz="1200" dirty="0" err="1"/>
              <a:t>NaN</a:t>
            </a:r>
            <a:endParaRPr lang="en-US" sz="1200" dirty="0"/>
          </a:p>
          <a:p>
            <a:pPr marL="571494" lvl="1" indent="-285750">
              <a:spcAft>
                <a:spcPts val="0"/>
              </a:spcAft>
            </a:pPr>
            <a:r>
              <a:rPr lang="en-US" sz="1200" dirty="0"/>
              <a:t>Data Type conversions</a:t>
            </a:r>
          </a:p>
          <a:p>
            <a:pPr marL="571494" lvl="1" indent="-285750">
              <a:spcAft>
                <a:spcPts val="0"/>
              </a:spcAft>
            </a:pPr>
            <a:endParaRPr lang="en-US" sz="1200" dirty="0"/>
          </a:p>
          <a:p>
            <a:pPr marL="341311" indent="-285750">
              <a:spcAft>
                <a:spcPts val="0"/>
              </a:spcAft>
              <a:buFont typeface="Arial" panose="020B0604020202020204" pitchFamily="34" charset="0"/>
              <a:buChar char="•"/>
            </a:pPr>
            <a:r>
              <a:rPr lang="en-US" sz="1800" dirty="0"/>
              <a:t>Descriptive Statistics</a:t>
            </a:r>
          </a:p>
          <a:p>
            <a:pPr marL="571494" lvl="1" indent="-285750">
              <a:spcAft>
                <a:spcPts val="0"/>
              </a:spcAft>
            </a:pPr>
            <a:r>
              <a:rPr lang="en-US" sz="1200" dirty="0"/>
              <a:t>Defining Unique values for categorical features</a:t>
            </a:r>
          </a:p>
          <a:p>
            <a:pPr marL="571494" lvl="1" indent="-285750">
              <a:spcAft>
                <a:spcPts val="0"/>
              </a:spcAft>
            </a:pPr>
            <a:r>
              <a:rPr lang="en-US" sz="1200" dirty="0"/>
              <a:t>Min, Max, Mean, Median, …</a:t>
            </a:r>
          </a:p>
          <a:p>
            <a:pPr marL="571494" lvl="1" indent="-285750">
              <a:spcAft>
                <a:spcPts val="0"/>
              </a:spcAft>
            </a:pPr>
            <a:r>
              <a:rPr lang="en-US" sz="1200" dirty="0"/>
              <a:t>Histogram, Correlations and multilinearity</a:t>
            </a:r>
          </a:p>
          <a:p>
            <a:pPr marL="571494" lvl="1" indent="-285750">
              <a:spcAft>
                <a:spcPts val="0"/>
              </a:spcAft>
            </a:pPr>
            <a:r>
              <a:rPr lang="en-US" sz="1200" dirty="0"/>
              <a:t>Modality:  Unimodal, Multimodal distributions</a:t>
            </a:r>
          </a:p>
          <a:p>
            <a:pPr marL="571494" lvl="1" indent="-285750">
              <a:spcAft>
                <a:spcPts val="0"/>
              </a:spcAft>
            </a:pPr>
            <a:r>
              <a:rPr lang="en-US" sz="1200" dirty="0">
                <a:solidFill>
                  <a:schemeClr val="accent2"/>
                </a:solidFill>
              </a:rPr>
              <a:t>Boxplot</a:t>
            </a:r>
            <a:r>
              <a:rPr lang="en-US" sz="1200" dirty="0"/>
              <a:t>: standard deviation, </a:t>
            </a:r>
            <a:r>
              <a:rPr lang="en-US" sz="1200" dirty="0" err="1"/>
              <a:t>interquartiles</a:t>
            </a:r>
            <a:r>
              <a:rPr lang="en-US" sz="1200" dirty="0"/>
              <a:t>, and outliers</a:t>
            </a:r>
          </a:p>
          <a:p>
            <a:pPr marL="571494" lvl="1" indent="-285750">
              <a:spcAft>
                <a:spcPts val="0"/>
              </a:spcAft>
            </a:pPr>
            <a:endParaRPr lang="en-US" sz="1200" dirty="0"/>
          </a:p>
          <a:p>
            <a:pPr marL="341311" indent="-285750">
              <a:spcAft>
                <a:spcPts val="0"/>
              </a:spcAft>
            </a:pPr>
            <a:r>
              <a:rPr lang="en-US" sz="1800" dirty="0"/>
              <a:t>Transformations</a:t>
            </a:r>
          </a:p>
          <a:p>
            <a:pPr marL="571494" lvl="1" indent="-285750">
              <a:spcAft>
                <a:spcPts val="0"/>
              </a:spcAft>
            </a:pPr>
            <a:r>
              <a:rPr lang="en-US" sz="1200" dirty="0"/>
              <a:t>Sampling Data (under-/over-sampling, SMOTE)s</a:t>
            </a:r>
          </a:p>
          <a:p>
            <a:pPr marL="571494" lvl="1" indent="-285750">
              <a:spcAft>
                <a:spcPts val="0"/>
              </a:spcAft>
            </a:pPr>
            <a:r>
              <a:rPr lang="en-US" sz="1200" dirty="0"/>
              <a:t>Normality: </a:t>
            </a:r>
            <a:r>
              <a:rPr lang="en-US" sz="1200" dirty="0" err="1"/>
              <a:t>Boxcox</a:t>
            </a:r>
            <a:r>
              <a:rPr lang="en-US" sz="1200" dirty="0"/>
              <a:t> transformations</a:t>
            </a:r>
          </a:p>
          <a:p>
            <a:pPr marL="571494" lvl="1" indent="-285750">
              <a:spcAft>
                <a:spcPts val="0"/>
              </a:spcAft>
            </a:pPr>
            <a:r>
              <a:rPr lang="en-US" sz="1200" dirty="0"/>
              <a:t>Label encoding</a:t>
            </a:r>
          </a:p>
          <a:p>
            <a:pPr marL="571494" lvl="1" indent="-285750">
              <a:spcAft>
                <a:spcPts val="0"/>
              </a:spcAft>
            </a:pPr>
            <a:endParaRPr lang="en-US" sz="1200" dirty="0"/>
          </a:p>
          <a:p>
            <a:pPr marL="341311" indent="-285750">
              <a:spcAft>
                <a:spcPts val="0"/>
              </a:spcAft>
            </a:pPr>
            <a:r>
              <a:rPr lang="en-US" sz="1800" dirty="0"/>
              <a:t>Feature Engineering</a:t>
            </a:r>
          </a:p>
          <a:p>
            <a:pPr marL="571494" lvl="1" indent="-285750">
              <a:spcAft>
                <a:spcPts val="0"/>
              </a:spcAft>
            </a:pPr>
            <a:r>
              <a:rPr lang="en-US" sz="1200" dirty="0"/>
              <a:t>Crafting new features</a:t>
            </a:r>
          </a:p>
          <a:p>
            <a:pPr marL="571494" lvl="1" indent="-285750">
              <a:spcAft>
                <a:spcPts val="0"/>
              </a:spcAft>
            </a:pPr>
            <a:r>
              <a:rPr lang="en-US" sz="1200" dirty="0"/>
              <a:t>Identifying the most important features</a:t>
            </a:r>
          </a:p>
          <a:p>
            <a:pPr marL="571494" lvl="1" indent="-285750">
              <a:spcAft>
                <a:spcPts val="0"/>
              </a:spcAft>
            </a:pPr>
            <a:r>
              <a:rPr lang="en-US" sz="1200" dirty="0"/>
              <a:t>Adding/dropping features to Dataset</a:t>
            </a:r>
          </a:p>
          <a:p>
            <a:pPr marL="341311" indent="-285750">
              <a:spcAft>
                <a:spcPts val="0"/>
              </a:spcAft>
            </a:pPr>
            <a:endParaRPr lang="en-US" sz="1800" dirty="0"/>
          </a:p>
          <a:p>
            <a:pPr marL="341311" indent="-285750">
              <a:spcAft>
                <a:spcPts val="0"/>
              </a:spcAft>
            </a:pPr>
            <a:r>
              <a:rPr lang="en-US" sz="1800" dirty="0"/>
              <a:t>Memory  Optimization</a:t>
            </a:r>
          </a:p>
          <a:p>
            <a:pPr marL="571494" lvl="1" indent="-285750">
              <a:spcAft>
                <a:spcPts val="0"/>
              </a:spcAft>
            </a:pPr>
            <a:r>
              <a:rPr lang="en-US" sz="1200" dirty="0"/>
              <a:t>Selecting and Optimizing Data types</a:t>
            </a:r>
          </a:p>
        </p:txBody>
      </p:sp>
      <p:graphicFrame>
        <p:nvGraphicFramePr>
          <p:cNvPr id="3" name="Diagram 2">
            <a:extLst>
              <a:ext uri="{FF2B5EF4-FFF2-40B4-BE49-F238E27FC236}">
                <a16:creationId xmlns:a16="http://schemas.microsoft.com/office/drawing/2014/main" id="{35015BCA-DC8F-BB19-3F36-1E8BED665C94}"/>
              </a:ext>
            </a:extLst>
          </p:cNvPr>
          <p:cNvGraphicFramePr/>
          <p:nvPr>
            <p:extLst>
              <p:ext uri="{D42A27DB-BD31-4B8C-83A1-F6EECF244321}">
                <p14:modId xmlns:p14="http://schemas.microsoft.com/office/powerpoint/2010/main" val="2992053287"/>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DF9D833C-1E4B-53EF-DF9F-E426D9E7C74B}"/>
              </a:ext>
            </a:extLst>
          </p:cNvPr>
          <p:cNvPicPr>
            <a:picLocks noChangeAspect="1"/>
          </p:cNvPicPr>
          <p:nvPr/>
        </p:nvPicPr>
        <p:blipFill>
          <a:blip r:embed="rId8"/>
          <a:stretch>
            <a:fillRect/>
          </a:stretch>
        </p:blipFill>
        <p:spPr>
          <a:xfrm>
            <a:off x="11161486" y="107860"/>
            <a:ext cx="1030514" cy="687558"/>
          </a:xfrm>
          <a:prstGeom prst="rect">
            <a:avLst/>
          </a:prstGeom>
        </p:spPr>
      </p:pic>
      <p:pic>
        <p:nvPicPr>
          <p:cNvPr id="11" name="Picture 2">
            <a:extLst>
              <a:ext uri="{FF2B5EF4-FFF2-40B4-BE49-F238E27FC236}">
                <a16:creationId xmlns:a16="http://schemas.microsoft.com/office/drawing/2014/main" id="{77800389-9DEC-B7C8-956C-8DC9AACE0B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88475" y="4279268"/>
            <a:ext cx="2617300" cy="24910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D6DE3AE-40F0-1BCA-19A8-D50BE2DEA924}"/>
              </a:ext>
            </a:extLst>
          </p:cNvPr>
          <p:cNvPicPr>
            <a:picLocks noChangeAspect="1"/>
          </p:cNvPicPr>
          <p:nvPr/>
        </p:nvPicPr>
        <p:blipFill>
          <a:blip r:embed="rId10"/>
          <a:stretch>
            <a:fillRect/>
          </a:stretch>
        </p:blipFill>
        <p:spPr>
          <a:xfrm>
            <a:off x="4543840" y="2003554"/>
            <a:ext cx="3801005" cy="2953162"/>
          </a:xfrm>
          <a:prstGeom prst="rect">
            <a:avLst/>
          </a:prstGeom>
        </p:spPr>
      </p:pic>
      <p:cxnSp>
        <p:nvCxnSpPr>
          <p:cNvPr id="14" name="Straight Arrow Connector 13">
            <a:extLst>
              <a:ext uri="{FF2B5EF4-FFF2-40B4-BE49-F238E27FC236}">
                <a16:creationId xmlns:a16="http://schemas.microsoft.com/office/drawing/2014/main" id="{B5501107-125D-1E84-D839-AC8844779048}"/>
              </a:ext>
            </a:extLst>
          </p:cNvPr>
          <p:cNvCxnSpPr>
            <a:cxnSpLocks/>
          </p:cNvCxnSpPr>
          <p:nvPr/>
        </p:nvCxnSpPr>
        <p:spPr>
          <a:xfrm flipV="1">
            <a:off x="3686629" y="5217886"/>
            <a:ext cx="1099988" cy="10087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5310C3E-AFAD-3A7C-A645-F5B60CEC06D1}"/>
              </a:ext>
            </a:extLst>
          </p:cNvPr>
          <p:cNvPicPr>
            <a:picLocks noChangeAspect="1"/>
          </p:cNvPicPr>
          <p:nvPr/>
        </p:nvPicPr>
        <p:blipFill>
          <a:blip r:embed="rId11"/>
          <a:stretch>
            <a:fillRect/>
          </a:stretch>
        </p:blipFill>
        <p:spPr>
          <a:xfrm>
            <a:off x="8788474" y="1908970"/>
            <a:ext cx="2056234" cy="2131322"/>
          </a:xfrm>
          <a:prstGeom prst="rect">
            <a:avLst/>
          </a:prstGeom>
        </p:spPr>
      </p:pic>
      <p:grpSp>
        <p:nvGrpSpPr>
          <p:cNvPr id="18" name="Group 17">
            <a:extLst>
              <a:ext uri="{FF2B5EF4-FFF2-40B4-BE49-F238E27FC236}">
                <a16:creationId xmlns:a16="http://schemas.microsoft.com/office/drawing/2014/main" id="{C7A845D9-621F-B414-9A94-7C52B4B8B7B5}"/>
              </a:ext>
            </a:extLst>
          </p:cNvPr>
          <p:cNvGrpSpPr/>
          <p:nvPr/>
        </p:nvGrpSpPr>
        <p:grpSpPr>
          <a:xfrm>
            <a:off x="10985200" y="1901284"/>
            <a:ext cx="1042003" cy="2064820"/>
            <a:chOff x="10985200" y="1560882"/>
            <a:chExt cx="1042003" cy="2064820"/>
          </a:xfrm>
        </p:grpSpPr>
        <p:pic>
          <p:nvPicPr>
            <p:cNvPr id="20" name="Picture 19">
              <a:extLst>
                <a:ext uri="{FF2B5EF4-FFF2-40B4-BE49-F238E27FC236}">
                  <a16:creationId xmlns:a16="http://schemas.microsoft.com/office/drawing/2014/main" id="{DCF6A5EA-D5B3-4B90-624F-F9E4B24A02BC}"/>
                </a:ext>
              </a:extLst>
            </p:cNvPr>
            <p:cNvPicPr>
              <a:picLocks noChangeAspect="1"/>
            </p:cNvPicPr>
            <p:nvPr/>
          </p:nvPicPr>
          <p:blipFill>
            <a:blip r:embed="rId12"/>
            <a:stretch>
              <a:fillRect/>
            </a:stretch>
          </p:blipFill>
          <p:spPr>
            <a:xfrm>
              <a:off x="10985200" y="1560882"/>
              <a:ext cx="1042003" cy="714673"/>
            </a:xfrm>
            <a:prstGeom prst="rect">
              <a:avLst/>
            </a:prstGeom>
          </p:spPr>
        </p:pic>
        <p:pic>
          <p:nvPicPr>
            <p:cNvPr id="21" name="Picture 20">
              <a:extLst>
                <a:ext uri="{FF2B5EF4-FFF2-40B4-BE49-F238E27FC236}">
                  <a16:creationId xmlns:a16="http://schemas.microsoft.com/office/drawing/2014/main" id="{44C38217-B4C4-D718-29C7-AB8D1DD3092D}"/>
                </a:ext>
              </a:extLst>
            </p:cNvPr>
            <p:cNvPicPr>
              <a:picLocks noChangeAspect="1"/>
            </p:cNvPicPr>
            <p:nvPr/>
          </p:nvPicPr>
          <p:blipFill>
            <a:blip r:embed="rId13"/>
            <a:stretch>
              <a:fillRect/>
            </a:stretch>
          </p:blipFill>
          <p:spPr>
            <a:xfrm>
              <a:off x="10985200" y="2249952"/>
              <a:ext cx="1024038" cy="710150"/>
            </a:xfrm>
            <a:prstGeom prst="rect">
              <a:avLst/>
            </a:prstGeom>
          </p:spPr>
        </p:pic>
        <p:pic>
          <p:nvPicPr>
            <p:cNvPr id="22" name="Picture 21">
              <a:extLst>
                <a:ext uri="{FF2B5EF4-FFF2-40B4-BE49-F238E27FC236}">
                  <a16:creationId xmlns:a16="http://schemas.microsoft.com/office/drawing/2014/main" id="{2CA184D7-A82C-37D4-D6B5-8BEF1426BFF4}"/>
                </a:ext>
              </a:extLst>
            </p:cNvPr>
            <p:cNvPicPr>
              <a:picLocks noChangeAspect="1"/>
            </p:cNvPicPr>
            <p:nvPr/>
          </p:nvPicPr>
          <p:blipFill>
            <a:blip r:embed="rId14"/>
            <a:stretch>
              <a:fillRect/>
            </a:stretch>
          </p:blipFill>
          <p:spPr>
            <a:xfrm>
              <a:off x="10985200" y="2924599"/>
              <a:ext cx="1024038" cy="701103"/>
            </a:xfrm>
            <a:prstGeom prst="rect">
              <a:avLst/>
            </a:prstGeom>
          </p:spPr>
        </p:pic>
      </p:grpSp>
      <p:sp>
        <p:nvSpPr>
          <p:cNvPr id="25" name="TextBox 24">
            <a:extLst>
              <a:ext uri="{FF2B5EF4-FFF2-40B4-BE49-F238E27FC236}">
                <a16:creationId xmlns:a16="http://schemas.microsoft.com/office/drawing/2014/main" id="{861AE608-6813-C3E7-C2A4-353207BFD846}"/>
              </a:ext>
            </a:extLst>
          </p:cNvPr>
          <p:cNvSpPr txBox="1"/>
          <p:nvPr/>
        </p:nvSpPr>
        <p:spPr>
          <a:xfrm>
            <a:off x="11080882" y="1389509"/>
            <a:ext cx="726489" cy="430887"/>
          </a:xfrm>
          <a:prstGeom prst="rect">
            <a:avLst/>
          </a:prstGeom>
          <a:noFill/>
        </p:spPr>
        <p:txBody>
          <a:bodyPr wrap="square">
            <a:spAutoFit/>
          </a:bodyPr>
          <a:lstStyle/>
          <a:p>
            <a:r>
              <a:rPr lang="en-US" sz="1050" dirty="0"/>
              <a:t>Sampling</a:t>
            </a:r>
            <a:br>
              <a:rPr lang="en-US" sz="1050" dirty="0"/>
            </a:br>
            <a:r>
              <a:rPr lang="en-US" sz="1050" dirty="0"/>
              <a:t>Methods</a:t>
            </a:r>
          </a:p>
        </p:txBody>
      </p:sp>
      <p:sp>
        <p:nvSpPr>
          <p:cNvPr id="24" name="Arrow: Right 23">
            <a:extLst>
              <a:ext uri="{FF2B5EF4-FFF2-40B4-BE49-F238E27FC236}">
                <a16:creationId xmlns:a16="http://schemas.microsoft.com/office/drawing/2014/main" id="{972E0669-4DDE-DEF6-CF39-5C1CC989FA70}"/>
              </a:ext>
            </a:extLst>
          </p:cNvPr>
          <p:cNvSpPr/>
          <p:nvPr/>
        </p:nvSpPr>
        <p:spPr>
          <a:xfrm>
            <a:off x="10844708" y="2854933"/>
            <a:ext cx="100426" cy="2464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83103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1" y="943318"/>
            <a:ext cx="6223000"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Can we craft useful features?</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Feature Extraction</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5</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4628" y="1901284"/>
            <a:ext cx="5858435"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lnSpc>
                <a:spcPct val="100000"/>
              </a:lnSpc>
              <a:spcAft>
                <a:spcPts val="0"/>
              </a:spcAft>
              <a:buFont typeface="Arial" panose="020B0604020202020204" pitchFamily="34" charset="0"/>
              <a:buChar char="•"/>
            </a:pPr>
            <a:r>
              <a:rPr lang="en-US" sz="1800" dirty="0" err="1"/>
              <a:t>DateTime</a:t>
            </a:r>
            <a:r>
              <a:rPr lang="en-US" sz="1800" dirty="0"/>
              <a:t> Difference Analysis (Adding features)</a:t>
            </a:r>
          </a:p>
          <a:p>
            <a:pPr marL="571494" lvl="1" indent="-285750">
              <a:spcAft>
                <a:spcPts val="0"/>
              </a:spcAft>
              <a:buFont typeface="+mj-lt"/>
              <a:buAutoNum type="arabicPeriod"/>
            </a:pPr>
            <a:r>
              <a:rPr lang="en-US" sz="1200" dirty="0">
                <a:solidFill>
                  <a:schemeClr val="bg1">
                    <a:lumMod val="50000"/>
                  </a:schemeClr>
                </a:solidFill>
              </a:rPr>
              <a:t>‘</a:t>
            </a:r>
            <a:r>
              <a:rPr lang="en-US" sz="1200" dirty="0" err="1">
                <a:solidFill>
                  <a:schemeClr val="bg1">
                    <a:lumMod val="50000"/>
                  </a:schemeClr>
                </a:solidFill>
              </a:rPr>
              <a:t>currentExpYear</a:t>
            </a:r>
            <a:r>
              <a:rPr lang="en-US" sz="1200" dirty="0">
                <a:solidFill>
                  <a:schemeClr val="bg1">
                    <a:lumMod val="50000"/>
                  </a:schemeClr>
                </a:solidFill>
              </a:rPr>
              <a:t>’ (year difference)</a:t>
            </a:r>
          </a:p>
          <a:p>
            <a:pPr marL="571494" lvl="1" indent="-285750">
              <a:spcAft>
                <a:spcPts val="0"/>
              </a:spcAft>
              <a:buFont typeface="+mj-lt"/>
              <a:buAutoNum type="arabicPeriod"/>
            </a:pPr>
            <a:r>
              <a:rPr lang="en-US" sz="1200" dirty="0">
                <a:solidFill>
                  <a:schemeClr val="bg1">
                    <a:lumMod val="50000"/>
                  </a:schemeClr>
                </a:solidFill>
              </a:rPr>
              <a:t>‘</a:t>
            </a:r>
            <a:r>
              <a:rPr lang="en-US" sz="1200" dirty="0" err="1">
                <a:solidFill>
                  <a:schemeClr val="bg1">
                    <a:lumMod val="50000"/>
                  </a:schemeClr>
                </a:solidFill>
              </a:rPr>
              <a:t>accountOpenYear</a:t>
            </a:r>
            <a:r>
              <a:rPr lang="en-US" sz="1200" dirty="0">
                <a:solidFill>
                  <a:schemeClr val="bg1">
                    <a:lumMod val="50000"/>
                  </a:schemeClr>
                </a:solidFill>
              </a:rPr>
              <a:t>’ (year difference)</a:t>
            </a:r>
          </a:p>
          <a:p>
            <a:pPr marL="571494" lvl="1" indent="-285750">
              <a:spcAft>
                <a:spcPts val="0"/>
              </a:spcAft>
              <a:buFont typeface="+mj-lt"/>
              <a:buAutoNum type="arabicPeriod"/>
            </a:pPr>
            <a:r>
              <a:rPr lang="en-US" sz="1200" dirty="0">
                <a:solidFill>
                  <a:schemeClr val="bg1">
                    <a:lumMod val="50000"/>
                  </a:schemeClr>
                </a:solidFill>
              </a:rPr>
              <a:t>‘</a:t>
            </a:r>
            <a:r>
              <a:rPr lang="en-US" sz="1200" dirty="0" err="1">
                <a:solidFill>
                  <a:schemeClr val="bg1">
                    <a:lumMod val="50000"/>
                  </a:schemeClr>
                </a:solidFill>
              </a:rPr>
              <a:t>accountOpenMonth</a:t>
            </a:r>
            <a:r>
              <a:rPr lang="en-US" sz="1200" dirty="0">
                <a:solidFill>
                  <a:schemeClr val="bg1">
                    <a:lumMod val="50000"/>
                  </a:schemeClr>
                </a:solidFill>
              </a:rPr>
              <a:t>’ (month difference, no matter of year difference)</a:t>
            </a:r>
          </a:p>
          <a:p>
            <a:pPr marL="571494" lvl="1" indent="-285750">
              <a:spcAft>
                <a:spcPts val="0"/>
              </a:spcAft>
              <a:buFont typeface="+mj-lt"/>
              <a:buAutoNum type="arabicPeriod"/>
            </a:pPr>
            <a:r>
              <a:rPr lang="en-US" sz="1200" dirty="0"/>
              <a:t>‘</a:t>
            </a:r>
            <a:r>
              <a:rPr lang="en-US" sz="1200" dirty="0" err="1"/>
              <a:t>accountOpenMonthNum</a:t>
            </a:r>
            <a:r>
              <a:rPr lang="en-US" sz="1200" dirty="0"/>
              <a:t>’, (month difference in total, with respect year difference)</a:t>
            </a:r>
          </a:p>
          <a:p>
            <a:pPr marL="571494" lvl="1" indent="-285750">
              <a:spcAft>
                <a:spcPts val="0"/>
              </a:spcAft>
              <a:buFont typeface="+mj-lt"/>
              <a:buAutoNum type="arabicPeriod"/>
            </a:pPr>
            <a:r>
              <a:rPr lang="en-US" sz="1200" dirty="0" err="1">
                <a:solidFill>
                  <a:schemeClr val="bg1">
                    <a:lumMod val="50000"/>
                  </a:schemeClr>
                </a:solidFill>
              </a:rPr>
              <a:t>dateOfLastAddressChangeYear</a:t>
            </a:r>
            <a:r>
              <a:rPr lang="en-US" sz="1200" dirty="0">
                <a:solidFill>
                  <a:schemeClr val="bg1">
                    <a:lumMod val="50000"/>
                  </a:schemeClr>
                </a:solidFill>
              </a:rPr>
              <a:t> (year difference)</a:t>
            </a:r>
          </a:p>
          <a:p>
            <a:pPr marL="571494" lvl="1" indent="-285750">
              <a:spcAft>
                <a:spcPts val="0"/>
              </a:spcAft>
              <a:buFont typeface="+mj-lt"/>
              <a:buAutoNum type="arabicPeriod"/>
            </a:pPr>
            <a:r>
              <a:rPr lang="en-US" sz="1200" dirty="0" err="1">
                <a:solidFill>
                  <a:schemeClr val="bg1">
                    <a:lumMod val="50000"/>
                  </a:schemeClr>
                </a:solidFill>
              </a:rPr>
              <a:t>dateOfLastAddressChangeYear</a:t>
            </a:r>
            <a:r>
              <a:rPr lang="en-US" sz="1200" dirty="0">
                <a:solidFill>
                  <a:schemeClr val="bg1">
                    <a:lumMod val="50000"/>
                  </a:schemeClr>
                </a:solidFill>
              </a:rPr>
              <a:t> (year difference)</a:t>
            </a:r>
          </a:p>
        </p:txBody>
      </p:sp>
      <p:pic>
        <p:nvPicPr>
          <p:cNvPr id="7" name="Picture 6">
            <a:extLst>
              <a:ext uri="{FF2B5EF4-FFF2-40B4-BE49-F238E27FC236}">
                <a16:creationId xmlns:a16="http://schemas.microsoft.com/office/drawing/2014/main" id="{9B05CAD7-7B9A-E926-E707-B32430753EC2}"/>
              </a:ext>
            </a:extLst>
          </p:cNvPr>
          <p:cNvPicPr>
            <a:picLocks noChangeAspect="1"/>
          </p:cNvPicPr>
          <p:nvPr/>
        </p:nvPicPr>
        <p:blipFill>
          <a:blip r:embed="rId3"/>
          <a:stretch>
            <a:fillRect/>
          </a:stretch>
        </p:blipFill>
        <p:spPr>
          <a:xfrm>
            <a:off x="11161486" y="107860"/>
            <a:ext cx="1030514" cy="687558"/>
          </a:xfrm>
          <a:prstGeom prst="rect">
            <a:avLst/>
          </a:prstGeom>
        </p:spPr>
      </p:pic>
      <p:pic>
        <p:nvPicPr>
          <p:cNvPr id="4" name="Picture 3">
            <a:extLst>
              <a:ext uri="{FF2B5EF4-FFF2-40B4-BE49-F238E27FC236}">
                <a16:creationId xmlns:a16="http://schemas.microsoft.com/office/drawing/2014/main" id="{626DAEDF-55DA-9B9A-B8B4-290B6E93C758}"/>
              </a:ext>
            </a:extLst>
          </p:cNvPr>
          <p:cNvPicPr>
            <a:picLocks noChangeAspect="1"/>
          </p:cNvPicPr>
          <p:nvPr/>
        </p:nvPicPr>
        <p:blipFill>
          <a:blip r:embed="rId4"/>
          <a:stretch>
            <a:fillRect/>
          </a:stretch>
        </p:blipFill>
        <p:spPr>
          <a:xfrm>
            <a:off x="7837713" y="930578"/>
            <a:ext cx="4073785" cy="2332484"/>
          </a:xfrm>
          <a:prstGeom prst="rect">
            <a:avLst/>
          </a:prstGeom>
        </p:spPr>
      </p:pic>
      <p:pic>
        <p:nvPicPr>
          <p:cNvPr id="9" name="Picture 8">
            <a:extLst>
              <a:ext uri="{FF2B5EF4-FFF2-40B4-BE49-F238E27FC236}">
                <a16:creationId xmlns:a16="http://schemas.microsoft.com/office/drawing/2014/main" id="{92E90E9B-AC60-18F6-C4D4-F2BD0F90473A}"/>
              </a:ext>
            </a:extLst>
          </p:cNvPr>
          <p:cNvPicPr>
            <a:picLocks noChangeAspect="1"/>
          </p:cNvPicPr>
          <p:nvPr/>
        </p:nvPicPr>
        <p:blipFill>
          <a:blip r:embed="rId5"/>
          <a:stretch>
            <a:fillRect/>
          </a:stretch>
        </p:blipFill>
        <p:spPr>
          <a:xfrm>
            <a:off x="6604000" y="3275802"/>
            <a:ext cx="5307498" cy="2651620"/>
          </a:xfrm>
          <a:prstGeom prst="rect">
            <a:avLst/>
          </a:prstGeom>
        </p:spPr>
      </p:pic>
      <p:graphicFrame>
        <p:nvGraphicFramePr>
          <p:cNvPr id="15" name="Diagram 14">
            <a:extLst>
              <a:ext uri="{FF2B5EF4-FFF2-40B4-BE49-F238E27FC236}">
                <a16:creationId xmlns:a16="http://schemas.microsoft.com/office/drawing/2014/main" id="{C689E66B-ADC1-7FBB-9014-C85847FEE01B}"/>
              </a:ext>
            </a:extLst>
          </p:cNvPr>
          <p:cNvGraphicFramePr/>
          <p:nvPr>
            <p:extLst>
              <p:ext uri="{D42A27DB-BD31-4B8C-83A1-F6EECF244321}">
                <p14:modId xmlns:p14="http://schemas.microsoft.com/office/powerpoint/2010/main" val="909285488"/>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336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Other way to confirm the significance of predictors?</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Regression Analysis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6</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4628" y="1901284"/>
            <a:ext cx="5858435"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t>“</a:t>
            </a:r>
            <a:r>
              <a:rPr lang="en-US" sz="1800" dirty="0" err="1"/>
              <a:t>isFraud</a:t>
            </a:r>
            <a:r>
              <a:rPr lang="en-US" sz="1800" dirty="0"/>
              <a:t>” (output) is binomial distribution. We need Logistic Regression Analysis</a:t>
            </a:r>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r>
              <a:rPr lang="en-US" sz="1800" dirty="0"/>
              <a:t>Hypothesis testing (H</a:t>
            </a:r>
            <a:r>
              <a:rPr lang="en-US" sz="1400" dirty="0"/>
              <a:t>0</a:t>
            </a:r>
            <a:r>
              <a:rPr lang="en-US" sz="1800" dirty="0"/>
              <a:t> and H</a:t>
            </a:r>
            <a:r>
              <a:rPr lang="en-US" sz="1400" dirty="0"/>
              <a:t>A</a:t>
            </a:r>
            <a:r>
              <a:rPr lang="en-US" sz="1800" dirty="0"/>
              <a:t>)</a:t>
            </a:r>
          </a:p>
          <a:p>
            <a:pPr marL="341311" indent="-285750">
              <a:buFont typeface="Arial" panose="020B0604020202020204" pitchFamily="34" charset="0"/>
              <a:buChar char="•"/>
            </a:pPr>
            <a:r>
              <a:rPr lang="en-US" sz="1800" dirty="0"/>
              <a:t>Statistical Assumptions</a:t>
            </a:r>
          </a:p>
          <a:p>
            <a:pPr marL="341311" indent="-285750">
              <a:buFont typeface="Arial" panose="020B0604020202020204" pitchFamily="34" charset="0"/>
              <a:buChar char="•"/>
            </a:pPr>
            <a:r>
              <a:rPr lang="en-US" sz="1800" dirty="0"/>
              <a:t>Building Model</a:t>
            </a:r>
          </a:p>
          <a:p>
            <a:pPr marL="341311" indent="-285750">
              <a:buFont typeface="Arial" panose="020B0604020202020204" pitchFamily="34" charset="0"/>
              <a:buChar char="•"/>
            </a:pPr>
            <a:r>
              <a:rPr lang="en-US" sz="1800" dirty="0"/>
              <a:t>Model evaluation</a:t>
            </a:r>
          </a:p>
          <a:p>
            <a:pPr marL="341311" indent="-285750">
              <a:buFont typeface="Arial" panose="020B0604020202020204" pitchFamily="34" charset="0"/>
              <a:buChar char="•"/>
            </a:pPr>
            <a:r>
              <a:rPr lang="en-US" sz="1800" dirty="0"/>
              <a:t>Statistical Conclusion Validity</a:t>
            </a:r>
          </a:p>
        </p:txBody>
      </p:sp>
      <p:pic>
        <p:nvPicPr>
          <p:cNvPr id="7" name="Picture 6">
            <a:extLst>
              <a:ext uri="{FF2B5EF4-FFF2-40B4-BE49-F238E27FC236}">
                <a16:creationId xmlns:a16="http://schemas.microsoft.com/office/drawing/2014/main" id="{9B05CAD7-7B9A-E926-E707-B32430753EC2}"/>
              </a:ext>
            </a:extLst>
          </p:cNvPr>
          <p:cNvPicPr>
            <a:picLocks noChangeAspect="1"/>
          </p:cNvPicPr>
          <p:nvPr/>
        </p:nvPicPr>
        <p:blipFill>
          <a:blip r:embed="rId3"/>
          <a:stretch>
            <a:fillRect/>
          </a:stretch>
        </p:blipFill>
        <p:spPr>
          <a:xfrm>
            <a:off x="11161486" y="107860"/>
            <a:ext cx="1030514" cy="68755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6B0334-EDC5-4CE6-B551-2AEA5723495A}"/>
                  </a:ext>
                </a:extLst>
              </p:cNvPr>
              <p:cNvSpPr txBox="1"/>
              <p:nvPr/>
            </p:nvSpPr>
            <p:spPr>
              <a:xfrm>
                <a:off x="6663542" y="2279253"/>
                <a:ext cx="4870414" cy="530466"/>
              </a:xfrm>
              <a:prstGeom prst="rect">
                <a:avLst/>
              </a:prstGeom>
              <a:noFill/>
            </p:spPr>
            <p:txBody>
              <a:bodyPr wrap="square">
                <a:spAutoFit/>
              </a:bodyPr>
              <a:lstStyle/>
              <a:p>
                <a14:m>
                  <m:oMath xmlns:m="http://schemas.openxmlformats.org/officeDocument/2006/math">
                    <m:r>
                      <a:rPr lang="en-US" i="1">
                        <a:latin typeface="Cambria Math" panose="02040503050406030204" pitchFamily="18" charset="0"/>
                      </a:rPr>
                      <m:t>𝑦</m:t>
                    </m:r>
                    <m:r>
                      <a:rPr lang="en-US"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𝑝</m:t>
                                </m:r>
                              </m:num>
                              <m:den>
                                <m:r>
                                  <a:rPr lang="en-US" i="0">
                                    <a:latin typeface="Cambria Math" panose="02040503050406030204" pitchFamily="18" charset="0"/>
                                  </a:rPr>
                                  <m:t>1−</m:t>
                                </m:r>
                                <m:r>
                                  <a:rPr lang="en-US" i="1">
                                    <a:latin typeface="Cambria Math" panose="02040503050406030204" pitchFamily="18" charset="0"/>
                                  </a:rPr>
                                  <m:t>𝑝</m:t>
                                </m:r>
                              </m:den>
                            </m:f>
                          </m:e>
                        </m:d>
                      </m:e>
                    </m:func>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solidFill>
                      <a:srgbClr val="836967"/>
                    </a:solidFill>
                  </a:rPr>
                  <a:t>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m:rPr>
                            <m:sty m:val="p"/>
                          </m:rPr>
                          <a:rPr lang="en-US" b="0" i="0" smtClean="0">
                            <a:latin typeface="Cambria Math" panose="02040503050406030204" pitchFamily="18" charset="0"/>
                          </a:rPr>
                          <m:t>n</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endParaRPr lang="en-US" dirty="0"/>
              </a:p>
            </p:txBody>
          </p:sp>
        </mc:Choice>
        <mc:Fallback xmlns="">
          <p:sp>
            <p:nvSpPr>
              <p:cNvPr id="10" name="TextBox 9">
                <a:extLst>
                  <a:ext uri="{FF2B5EF4-FFF2-40B4-BE49-F238E27FC236}">
                    <a16:creationId xmlns:a16="http://schemas.microsoft.com/office/drawing/2014/main" id="{6E6B0334-EDC5-4CE6-B551-2AEA5723495A}"/>
                  </a:ext>
                </a:extLst>
              </p:cNvPr>
              <p:cNvSpPr txBox="1">
                <a:spLocks noRot="1" noChangeAspect="1" noMove="1" noResize="1" noEditPoints="1" noAdjustHandles="1" noChangeArrowheads="1" noChangeShapeType="1" noTextEdit="1"/>
              </p:cNvSpPr>
              <p:nvPr/>
            </p:nvSpPr>
            <p:spPr>
              <a:xfrm>
                <a:off x="6663542" y="2279253"/>
                <a:ext cx="4870414" cy="530466"/>
              </a:xfrm>
              <a:prstGeom prst="rect">
                <a:avLst/>
              </a:prstGeom>
              <a:blipFill>
                <a:blip r:embed="rId4"/>
                <a:stretch>
                  <a:fillRect b="-1149"/>
                </a:stretch>
              </a:blipFill>
            </p:spPr>
            <p:txBody>
              <a:bodyPr/>
              <a:lstStyle/>
              <a:p>
                <a:r>
                  <a:rPr lang="en-US">
                    <a:noFill/>
                  </a:rPr>
                  <a:t> </a:t>
                </a:r>
              </a:p>
            </p:txBody>
          </p:sp>
        </mc:Fallback>
      </mc:AlternateContent>
      <p:sp>
        <p:nvSpPr>
          <p:cNvPr id="11" name="Content Placeholder 1">
            <a:extLst>
              <a:ext uri="{FF2B5EF4-FFF2-40B4-BE49-F238E27FC236}">
                <a16:creationId xmlns:a16="http://schemas.microsoft.com/office/drawing/2014/main" id="{F222F83D-3998-B002-FCFE-DA27D1CB6DE4}"/>
              </a:ext>
            </a:extLst>
          </p:cNvPr>
          <p:cNvSpPr txBox="1">
            <a:spLocks/>
          </p:cNvSpPr>
          <p:nvPr/>
        </p:nvSpPr>
        <p:spPr>
          <a:xfrm>
            <a:off x="6481823" y="1901283"/>
            <a:ext cx="5472612"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t>Model</a:t>
            </a:r>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p:txBody>
      </p:sp>
      <p:graphicFrame>
        <p:nvGraphicFramePr>
          <p:cNvPr id="12" name="Diagram 11">
            <a:extLst>
              <a:ext uri="{FF2B5EF4-FFF2-40B4-BE49-F238E27FC236}">
                <a16:creationId xmlns:a16="http://schemas.microsoft.com/office/drawing/2014/main" id="{4084CBD4-C04F-CE52-95BD-02925B72156C}"/>
              </a:ext>
            </a:extLst>
          </p:cNvPr>
          <p:cNvGraphicFramePr/>
          <p:nvPr>
            <p:extLst>
              <p:ext uri="{D42A27DB-BD31-4B8C-83A1-F6EECF244321}">
                <p14:modId xmlns:p14="http://schemas.microsoft.com/office/powerpoint/2010/main" val="2807210170"/>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3C4F4F-46FE-02D2-4DE2-0FCFF905D7F0}"/>
                  </a:ext>
                </a:extLst>
              </p:cNvPr>
              <p:cNvSpPr txBox="1"/>
              <p:nvPr/>
            </p:nvSpPr>
            <p:spPr>
              <a:xfrm>
                <a:off x="6663542" y="2798674"/>
                <a:ext cx="4870414" cy="369332"/>
              </a:xfrm>
              <a:prstGeom prst="rect">
                <a:avLst/>
              </a:prstGeom>
              <a:noFill/>
            </p:spPr>
            <p:txBody>
              <a:bodyPr wrap="square">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solidFill>
                      <a:srgbClr val="836967"/>
                    </a:solidFill>
                  </a:rPr>
                  <a:t>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m:rPr>
                            <m:sty m:val="p"/>
                          </m:rPr>
                          <a:rPr lang="en-US" b="0" i="0" smtClean="0">
                            <a:latin typeface="Cambria Math" panose="02040503050406030204" pitchFamily="18" charset="0"/>
                          </a:rPr>
                          <m:t>n</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14:m>
                  <m:oMath xmlns:m="http://schemas.openxmlformats.org/officeDocument/2006/math">
                    <m:r>
                      <a:rPr lang="en-US" i="1">
                        <a:latin typeface="Cambria Math" panose="02040503050406030204" pitchFamily="18" charset="0"/>
                      </a:rPr>
                      <m:t>𝑒</m:t>
                    </m:r>
                  </m:oMath>
                </a14:m>
                <a:endParaRPr lang="en-US" dirty="0"/>
              </a:p>
            </p:txBody>
          </p:sp>
        </mc:Choice>
        <mc:Fallback xmlns="">
          <p:sp>
            <p:nvSpPr>
              <p:cNvPr id="13" name="TextBox 12">
                <a:extLst>
                  <a:ext uri="{FF2B5EF4-FFF2-40B4-BE49-F238E27FC236}">
                    <a16:creationId xmlns:a16="http://schemas.microsoft.com/office/drawing/2014/main" id="{0C3C4F4F-46FE-02D2-4DE2-0FCFF905D7F0}"/>
                  </a:ext>
                </a:extLst>
              </p:cNvPr>
              <p:cNvSpPr txBox="1">
                <a:spLocks noRot="1" noChangeAspect="1" noMove="1" noResize="1" noEditPoints="1" noAdjustHandles="1" noChangeArrowheads="1" noChangeShapeType="1" noTextEdit="1"/>
              </p:cNvSpPr>
              <p:nvPr/>
            </p:nvSpPr>
            <p:spPr>
              <a:xfrm>
                <a:off x="6663542" y="2798674"/>
                <a:ext cx="4870414" cy="369332"/>
              </a:xfrm>
              <a:prstGeom prst="rect">
                <a:avLst/>
              </a:prstGeom>
              <a:blipFill>
                <a:blip r:embed="rId10"/>
                <a:stretch>
                  <a:fillRect t="-8197" b="-24590"/>
                </a:stretch>
              </a:blipFill>
            </p:spPr>
            <p:txBody>
              <a:bodyPr/>
              <a:lstStyle/>
              <a:p>
                <a:r>
                  <a:rPr lang="en-US">
                    <a:noFill/>
                  </a:rPr>
                  <a:t> </a:t>
                </a:r>
              </a:p>
            </p:txBody>
          </p:sp>
        </mc:Fallback>
      </mc:AlternateContent>
      <p:sp>
        <p:nvSpPr>
          <p:cNvPr id="14" name="Text Placeholder 9">
            <a:extLst>
              <a:ext uri="{FF2B5EF4-FFF2-40B4-BE49-F238E27FC236}">
                <a16:creationId xmlns:a16="http://schemas.microsoft.com/office/drawing/2014/main" id="{9F10EB3C-4B2F-195F-2F9E-872F77DEF8C2}"/>
              </a:ext>
            </a:extLst>
          </p:cNvPr>
          <p:cNvSpPr txBox="1">
            <a:spLocks noGrp="1"/>
          </p:cNvSpPr>
          <p:nvPr>
            <p:ph type="body" idx="4294967295"/>
          </p:nvPr>
        </p:nvSpPr>
        <p:spPr>
          <a:xfrm>
            <a:off x="380999" y="3168006"/>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What are the steps?</a:t>
            </a:r>
          </a:p>
        </p:txBody>
      </p:sp>
    </p:spTree>
    <p:extLst>
      <p:ext uri="{BB962C8B-B14F-4D97-AF65-F5344CB8AC3E}">
        <p14:creationId xmlns:p14="http://schemas.microsoft.com/office/powerpoint/2010/main" val="55024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Generalized Linear Model (GLM)</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Supervised Methods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7</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4628" y="1438622"/>
            <a:ext cx="5858435" cy="5152138"/>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1800" dirty="0"/>
              <a:t>- Link function acts not on the error term and perfect choice for non-normal distributed data</a:t>
            </a:r>
          </a:p>
          <a:p>
            <a:r>
              <a:rPr lang="en-US" sz="1800" dirty="0"/>
              <a:t>1-GLM without interactions terms</a:t>
            </a:r>
          </a:p>
          <a:p>
            <a:r>
              <a:rPr lang="en-US" sz="1800" dirty="0"/>
              <a:t>2-GLM with interactions terms</a:t>
            </a:r>
          </a:p>
          <a:p>
            <a:endParaRPr lang="en-US" sz="1800" dirty="0"/>
          </a:p>
          <a:p>
            <a:endParaRPr lang="en-US" sz="1800" dirty="0"/>
          </a:p>
          <a:p>
            <a:r>
              <a:rPr lang="en-US" sz="1800" dirty="0"/>
              <a:t>KNN</a:t>
            </a:r>
          </a:p>
          <a:p>
            <a:r>
              <a:rPr lang="en-US" sz="1800" dirty="0"/>
              <a:t>Decision Tree</a:t>
            </a:r>
          </a:p>
          <a:p>
            <a:endParaRPr lang="en-US" sz="1800" dirty="0"/>
          </a:p>
          <a:p>
            <a:endParaRPr lang="en-US" sz="1800" dirty="0"/>
          </a:p>
          <a:p>
            <a:r>
              <a:rPr lang="en-US" sz="1800" dirty="0"/>
              <a:t>Random Forest</a:t>
            </a:r>
          </a:p>
          <a:p>
            <a:r>
              <a:rPr lang="en-US" sz="1800" dirty="0"/>
              <a:t>Gradient Boosting</a:t>
            </a:r>
          </a:p>
          <a:p>
            <a:endParaRPr lang="en-US" sz="1800" dirty="0"/>
          </a:p>
        </p:txBody>
      </p:sp>
      <p:pic>
        <p:nvPicPr>
          <p:cNvPr id="7" name="Picture 6">
            <a:extLst>
              <a:ext uri="{FF2B5EF4-FFF2-40B4-BE49-F238E27FC236}">
                <a16:creationId xmlns:a16="http://schemas.microsoft.com/office/drawing/2014/main" id="{9B05CAD7-7B9A-E926-E707-B32430753EC2}"/>
              </a:ext>
            </a:extLst>
          </p:cNvPr>
          <p:cNvPicPr>
            <a:picLocks noChangeAspect="1"/>
          </p:cNvPicPr>
          <p:nvPr/>
        </p:nvPicPr>
        <p:blipFill>
          <a:blip r:embed="rId3"/>
          <a:stretch>
            <a:fillRect/>
          </a:stretch>
        </p:blipFill>
        <p:spPr>
          <a:xfrm>
            <a:off x="11161486" y="107860"/>
            <a:ext cx="1030514" cy="687558"/>
          </a:xfrm>
          <a:prstGeom prst="rect">
            <a:avLst/>
          </a:prstGeom>
        </p:spPr>
      </p:pic>
      <p:sp>
        <p:nvSpPr>
          <p:cNvPr id="13" name="Text Placeholder 9">
            <a:extLst>
              <a:ext uri="{FF2B5EF4-FFF2-40B4-BE49-F238E27FC236}">
                <a16:creationId xmlns:a16="http://schemas.microsoft.com/office/drawing/2014/main" id="{D11B80C5-BD6A-8083-B826-F6CCD491E092}"/>
              </a:ext>
            </a:extLst>
          </p:cNvPr>
          <p:cNvSpPr txBox="1">
            <a:spLocks noGrp="1"/>
          </p:cNvSpPr>
          <p:nvPr>
            <p:ph type="body" idx="4294967295"/>
          </p:nvPr>
        </p:nvSpPr>
        <p:spPr>
          <a:xfrm>
            <a:off x="381000" y="3121466"/>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Other methods</a:t>
            </a:r>
          </a:p>
        </p:txBody>
      </p:sp>
      <p:sp>
        <p:nvSpPr>
          <p:cNvPr id="14" name="Text Placeholder 9">
            <a:extLst>
              <a:ext uri="{FF2B5EF4-FFF2-40B4-BE49-F238E27FC236}">
                <a16:creationId xmlns:a16="http://schemas.microsoft.com/office/drawing/2014/main" id="{065D8F7A-DD15-FD53-0288-E6317BF3DAE4}"/>
              </a:ext>
            </a:extLst>
          </p:cNvPr>
          <p:cNvSpPr txBox="1">
            <a:spLocks noGrp="1"/>
          </p:cNvSpPr>
          <p:nvPr>
            <p:ph type="body" idx="4294967295"/>
          </p:nvPr>
        </p:nvSpPr>
        <p:spPr>
          <a:xfrm>
            <a:off x="381000" y="4665417"/>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Ensemble (Bagging and Boosting)</a:t>
            </a:r>
          </a:p>
        </p:txBody>
      </p:sp>
      <p:graphicFrame>
        <p:nvGraphicFramePr>
          <p:cNvPr id="15" name="Diagram 14">
            <a:extLst>
              <a:ext uri="{FF2B5EF4-FFF2-40B4-BE49-F238E27FC236}">
                <a16:creationId xmlns:a16="http://schemas.microsoft.com/office/drawing/2014/main" id="{F436392C-3203-140E-0130-2DB4B346E2FF}"/>
              </a:ext>
            </a:extLst>
          </p:cNvPr>
          <p:cNvGraphicFramePr/>
          <p:nvPr>
            <p:extLst>
              <p:ext uri="{D42A27DB-BD31-4B8C-83A1-F6EECF244321}">
                <p14:modId xmlns:p14="http://schemas.microsoft.com/office/powerpoint/2010/main" val="3835384520"/>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B6C3E8-57C6-ED87-6787-028868B5679B}"/>
                  </a:ext>
                </a:extLst>
              </p:cNvPr>
              <p:cNvSpPr txBox="1"/>
              <p:nvPr/>
            </p:nvSpPr>
            <p:spPr>
              <a:xfrm>
                <a:off x="4136162" y="2109171"/>
                <a:ext cx="6094070" cy="369332"/>
              </a:xfrm>
              <a:prstGeom prst="rect">
                <a:avLst/>
              </a:prstGeom>
              <a:noFill/>
            </p:spPr>
            <p:txBody>
              <a:bodyPr wrap="square">
                <a:spAutoFit/>
              </a:bodyPr>
              <a:lstStyle/>
              <a:p>
                <a14:m>
                  <m:oMath xmlns:m="http://schemas.openxmlformats.org/officeDocument/2006/math">
                    <m:r>
                      <m:rPr>
                        <m:sty m:val="p"/>
                      </m:rPr>
                      <a:rPr lang="en-US" b="0" i="0" smtClean="0">
                        <a:latin typeface="Cambria Math" panose="02040503050406030204" pitchFamily="18" charset="0"/>
                      </a:rPr>
                      <m:t>y</m:t>
                    </m:r>
                    <m:r>
                      <a:rPr lang="en-US" i="0"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solidFill>
                      <a:srgbClr val="836967"/>
                    </a:solidFill>
                  </a:rPr>
                  <a:t>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endParaRPr lang="en-US" dirty="0"/>
              </a:p>
            </p:txBody>
          </p:sp>
        </mc:Choice>
        <mc:Fallback xmlns="">
          <p:sp>
            <p:nvSpPr>
              <p:cNvPr id="17" name="TextBox 16">
                <a:extLst>
                  <a:ext uri="{FF2B5EF4-FFF2-40B4-BE49-F238E27FC236}">
                    <a16:creationId xmlns:a16="http://schemas.microsoft.com/office/drawing/2014/main" id="{02B6C3E8-57C6-ED87-6787-028868B5679B}"/>
                  </a:ext>
                </a:extLst>
              </p:cNvPr>
              <p:cNvSpPr txBox="1">
                <a:spLocks noRot="1" noChangeAspect="1" noMove="1" noResize="1" noEditPoints="1" noAdjustHandles="1" noChangeArrowheads="1" noChangeShapeType="1" noTextEdit="1"/>
              </p:cNvSpPr>
              <p:nvPr/>
            </p:nvSpPr>
            <p:spPr>
              <a:xfrm>
                <a:off x="4136162" y="2109171"/>
                <a:ext cx="6094070"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7F338E0-D0AA-A324-1C33-E455F6A2DD0F}"/>
                  </a:ext>
                </a:extLst>
              </p:cNvPr>
              <p:cNvSpPr txBox="1"/>
              <p:nvPr/>
            </p:nvSpPr>
            <p:spPr>
              <a:xfrm>
                <a:off x="4136162" y="2453315"/>
                <a:ext cx="6094070" cy="369332"/>
              </a:xfrm>
              <a:prstGeom prst="rect">
                <a:avLst/>
              </a:prstGeom>
              <a:noFill/>
            </p:spPr>
            <p:txBody>
              <a:bodyPr wrap="square">
                <a:spAutoFit/>
              </a:bodyPr>
              <a:lstStyle/>
              <a:p>
                <a14:m>
                  <m:oMath xmlns:m="http://schemas.openxmlformats.org/officeDocument/2006/math">
                    <m:r>
                      <m:rPr>
                        <m:sty m:val="p"/>
                      </m:rPr>
                      <a:rPr lang="en-US" b="0" i="0" smtClean="0">
                        <a:latin typeface="Cambria Math" panose="02040503050406030204" pitchFamily="18" charset="0"/>
                      </a:rPr>
                      <m:t>y</m:t>
                    </m:r>
                    <m:r>
                      <a:rPr lang="en-US" i="0"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solidFill>
                      <a:srgbClr val="836967"/>
                    </a:solidFill>
                  </a:rPr>
                  <a:t>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𝛽</m:t>
                        </m:r>
                      </m:e>
                      <m:sub>
                        <m:r>
                          <a:rPr lang="en-US" b="0" i="0" smtClean="0">
                            <a:latin typeface="Cambria Math" panose="02040503050406030204" pitchFamily="18" charset="0"/>
                          </a:rPr>
                          <m:t>1</m:t>
                        </m:r>
                        <m:r>
                          <a:rPr lang="en-US">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endParaRPr lang="en-US" dirty="0"/>
              </a:p>
            </p:txBody>
          </p:sp>
        </mc:Choice>
        <mc:Fallback xmlns="">
          <p:sp>
            <p:nvSpPr>
              <p:cNvPr id="18" name="TextBox 17">
                <a:extLst>
                  <a:ext uri="{FF2B5EF4-FFF2-40B4-BE49-F238E27FC236}">
                    <a16:creationId xmlns:a16="http://schemas.microsoft.com/office/drawing/2014/main" id="{A7F338E0-D0AA-A324-1C33-E455F6A2DD0F}"/>
                  </a:ext>
                </a:extLst>
              </p:cNvPr>
              <p:cNvSpPr txBox="1">
                <a:spLocks noRot="1" noChangeAspect="1" noMove="1" noResize="1" noEditPoints="1" noAdjustHandles="1" noChangeArrowheads="1" noChangeShapeType="1" noTextEdit="1"/>
              </p:cNvSpPr>
              <p:nvPr/>
            </p:nvSpPr>
            <p:spPr>
              <a:xfrm>
                <a:off x="4136162" y="2453315"/>
                <a:ext cx="6094070" cy="369332"/>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7C4600-F5A9-DD79-8924-F78B801F2B1A}"/>
                  </a:ext>
                </a:extLst>
              </p:cNvPr>
              <p:cNvSpPr txBox="1"/>
              <p:nvPr/>
            </p:nvSpPr>
            <p:spPr>
              <a:xfrm>
                <a:off x="5822067" y="1449399"/>
                <a:ext cx="3492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𝐿𝐹</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𝐿𝐹</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𝑒</m:t>
                      </m:r>
                    </m:oMath>
                  </m:oMathPara>
                </a14:m>
                <a:endParaRPr lang="en-US" dirty="0"/>
              </a:p>
            </p:txBody>
          </p:sp>
        </mc:Choice>
        <mc:Fallback xmlns="">
          <p:sp>
            <p:nvSpPr>
              <p:cNvPr id="20" name="TextBox 19">
                <a:extLst>
                  <a:ext uri="{FF2B5EF4-FFF2-40B4-BE49-F238E27FC236}">
                    <a16:creationId xmlns:a16="http://schemas.microsoft.com/office/drawing/2014/main" id="{677C4600-F5A9-DD79-8924-F78B801F2B1A}"/>
                  </a:ext>
                </a:extLst>
              </p:cNvPr>
              <p:cNvSpPr txBox="1">
                <a:spLocks noRot="1" noChangeAspect="1" noMove="1" noResize="1" noEditPoints="1" noAdjustHandles="1" noChangeArrowheads="1" noChangeShapeType="1" noTextEdit="1"/>
              </p:cNvSpPr>
              <p:nvPr/>
            </p:nvSpPr>
            <p:spPr>
              <a:xfrm>
                <a:off x="5822067" y="1449399"/>
                <a:ext cx="3492660" cy="369332"/>
              </a:xfrm>
              <a:prstGeom prst="rect">
                <a:avLst/>
              </a:prstGeom>
              <a:blipFill>
                <a:blip r:embed="rId11"/>
                <a:stretch>
                  <a:fillRect t="-6667" b="-6667"/>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371ECA3A-304D-C71E-F995-338956363F5E}"/>
              </a:ext>
            </a:extLst>
          </p:cNvPr>
          <p:cNvPicPr>
            <a:picLocks noChangeAspect="1"/>
          </p:cNvPicPr>
          <p:nvPr/>
        </p:nvPicPr>
        <p:blipFill>
          <a:blip r:embed="rId12"/>
          <a:stretch>
            <a:fillRect/>
          </a:stretch>
        </p:blipFill>
        <p:spPr>
          <a:xfrm>
            <a:off x="7201445" y="3104351"/>
            <a:ext cx="3346366" cy="1424617"/>
          </a:xfrm>
          <a:prstGeom prst="rect">
            <a:avLst/>
          </a:prstGeom>
        </p:spPr>
      </p:pic>
      <p:pic>
        <p:nvPicPr>
          <p:cNvPr id="23" name="Picture 22">
            <a:extLst>
              <a:ext uri="{FF2B5EF4-FFF2-40B4-BE49-F238E27FC236}">
                <a16:creationId xmlns:a16="http://schemas.microsoft.com/office/drawing/2014/main" id="{9266ABD0-4A87-9824-D28D-B6D1DF1B8FE0}"/>
              </a:ext>
            </a:extLst>
          </p:cNvPr>
          <p:cNvPicPr>
            <a:picLocks noChangeAspect="1"/>
          </p:cNvPicPr>
          <p:nvPr/>
        </p:nvPicPr>
        <p:blipFill>
          <a:blip r:embed="rId13"/>
          <a:stretch>
            <a:fillRect/>
          </a:stretch>
        </p:blipFill>
        <p:spPr>
          <a:xfrm>
            <a:off x="7898955" y="4936762"/>
            <a:ext cx="2648856" cy="1794386"/>
          </a:xfrm>
          <a:prstGeom prst="rect">
            <a:avLst/>
          </a:prstGeom>
        </p:spPr>
      </p:pic>
      <p:cxnSp>
        <p:nvCxnSpPr>
          <p:cNvPr id="25" name="Straight Arrow Connector 24">
            <a:extLst>
              <a:ext uri="{FF2B5EF4-FFF2-40B4-BE49-F238E27FC236}">
                <a16:creationId xmlns:a16="http://schemas.microsoft.com/office/drawing/2014/main" id="{F14D7916-0E44-A42F-7882-1B9440C19A8F}"/>
              </a:ext>
            </a:extLst>
          </p:cNvPr>
          <p:cNvCxnSpPr/>
          <p:nvPr/>
        </p:nvCxnSpPr>
        <p:spPr>
          <a:xfrm flipV="1">
            <a:off x="5254906" y="4665417"/>
            <a:ext cx="1199561" cy="743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D86BFC-5DE4-B5AF-227F-4EB3800AC174}"/>
              </a:ext>
            </a:extLst>
          </p:cNvPr>
          <p:cNvCxnSpPr/>
          <p:nvPr/>
        </p:nvCxnSpPr>
        <p:spPr>
          <a:xfrm>
            <a:off x="5254906" y="5833955"/>
            <a:ext cx="1199561" cy="508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57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62171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Isolation Forest</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Unsupervised Methods</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8</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1000" y="1590426"/>
            <a:ext cx="5858435"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t>Calculates scores for observations based on the number of conditions required to separate a given observations.</a:t>
            </a:r>
          </a:p>
          <a:p>
            <a:pPr marL="341311" indent="-285750">
              <a:buFont typeface="Arial" panose="020B0604020202020204" pitchFamily="34" charset="0"/>
              <a:buChar char="•"/>
            </a:pPr>
            <a:r>
              <a:rPr lang="en-US" sz="1800" dirty="0"/>
              <a:t>Normally, the number of conditions for normal observations are much higher than anomalies</a:t>
            </a:r>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endParaRPr lang="en-US" sz="1800" dirty="0"/>
          </a:p>
          <a:p>
            <a:pPr marL="341311" indent="-285750">
              <a:buFont typeface="Arial" panose="020B0604020202020204" pitchFamily="34" charset="0"/>
              <a:buChar char="•"/>
            </a:pPr>
            <a:r>
              <a:rPr lang="en-US" sz="1800" dirty="0"/>
              <a:t>Trained only on the “normal” data. In our case negative (legitimate) transactions</a:t>
            </a:r>
          </a:p>
          <a:p>
            <a:pPr marL="341311" indent="-285750">
              <a:buFont typeface="Arial" panose="020B0604020202020204" pitchFamily="34" charset="0"/>
              <a:buChar char="•"/>
            </a:pPr>
            <a:r>
              <a:rPr lang="en-US" sz="1800" dirty="0"/>
              <a:t>It learns boundaries of the normal points and the region can be adjusted</a:t>
            </a:r>
          </a:p>
          <a:p>
            <a:pPr marL="341311" indent="-285750">
              <a:buFont typeface="Arial" panose="020B0604020202020204" pitchFamily="34" charset="0"/>
              <a:buChar char="•"/>
            </a:pPr>
            <a:r>
              <a:rPr lang="en-US" sz="1800" dirty="0"/>
              <a:t>It assumes that outliers (fraud) samples far from the classification boundaries</a:t>
            </a:r>
          </a:p>
        </p:txBody>
      </p:sp>
      <p:pic>
        <p:nvPicPr>
          <p:cNvPr id="7" name="Picture 6">
            <a:extLst>
              <a:ext uri="{FF2B5EF4-FFF2-40B4-BE49-F238E27FC236}">
                <a16:creationId xmlns:a16="http://schemas.microsoft.com/office/drawing/2014/main" id="{9B05CAD7-7B9A-E926-E707-B32430753EC2}"/>
              </a:ext>
            </a:extLst>
          </p:cNvPr>
          <p:cNvPicPr>
            <a:picLocks noChangeAspect="1"/>
          </p:cNvPicPr>
          <p:nvPr/>
        </p:nvPicPr>
        <p:blipFill>
          <a:blip r:embed="rId3"/>
          <a:stretch>
            <a:fillRect/>
          </a:stretch>
        </p:blipFill>
        <p:spPr>
          <a:xfrm>
            <a:off x="11161486" y="107860"/>
            <a:ext cx="1030514" cy="687558"/>
          </a:xfrm>
          <a:prstGeom prst="rect">
            <a:avLst/>
          </a:prstGeom>
        </p:spPr>
      </p:pic>
      <p:pic>
        <p:nvPicPr>
          <p:cNvPr id="9" name="Picture 2" descr="isolation-tree">
            <a:extLst>
              <a:ext uri="{FF2B5EF4-FFF2-40B4-BE49-F238E27FC236}">
                <a16:creationId xmlns:a16="http://schemas.microsoft.com/office/drawing/2014/main" id="{36B727AB-72DB-C384-E8A8-4E25883B0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058" y="1476749"/>
            <a:ext cx="4590949" cy="17268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A8DF978-0A15-85F3-F3BD-842806E7A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662" y="4246020"/>
            <a:ext cx="4373824" cy="19058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9">
            <a:extLst>
              <a:ext uri="{FF2B5EF4-FFF2-40B4-BE49-F238E27FC236}">
                <a16:creationId xmlns:a16="http://schemas.microsoft.com/office/drawing/2014/main" id="{511B7B7C-2E06-B14E-7B92-567DEA0D83D3}"/>
              </a:ext>
            </a:extLst>
          </p:cNvPr>
          <p:cNvSpPr txBox="1">
            <a:spLocks noGrp="1"/>
          </p:cNvSpPr>
          <p:nvPr>
            <p:ph type="body" idx="4294967295"/>
          </p:nvPr>
        </p:nvSpPr>
        <p:spPr>
          <a:xfrm>
            <a:off x="381000" y="3935164"/>
            <a:ext cx="11125193" cy="62171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One Class SVM</a:t>
            </a:r>
          </a:p>
        </p:txBody>
      </p:sp>
      <p:graphicFrame>
        <p:nvGraphicFramePr>
          <p:cNvPr id="12" name="Diagram 11">
            <a:extLst>
              <a:ext uri="{FF2B5EF4-FFF2-40B4-BE49-F238E27FC236}">
                <a16:creationId xmlns:a16="http://schemas.microsoft.com/office/drawing/2014/main" id="{B170D04F-BBB1-D2A2-8699-D2248CD2ADA8}"/>
              </a:ext>
            </a:extLst>
          </p:cNvPr>
          <p:cNvGraphicFramePr/>
          <p:nvPr>
            <p:extLst>
              <p:ext uri="{D42A27DB-BD31-4B8C-83A1-F6EECF244321}">
                <p14:modId xmlns:p14="http://schemas.microsoft.com/office/powerpoint/2010/main" val="3277987804"/>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3876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E74F48D-22C4-4698-9921-66044943C0D1}"/>
              </a:ext>
            </a:extLst>
          </p:cNvPr>
          <p:cNvSpPr txBox="1">
            <a:spLocks noGrp="1"/>
          </p:cNvSpPr>
          <p:nvPr>
            <p:ph type="body" idx="4294967295"/>
          </p:nvPr>
        </p:nvSpPr>
        <p:spPr>
          <a:xfrm>
            <a:off x="381000" y="943318"/>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Let’s see the data as a Time-Series data</a:t>
            </a:r>
          </a:p>
        </p:txBody>
      </p:sp>
      <p:sp>
        <p:nvSpPr>
          <p:cNvPr id="5" name="Title 1">
            <a:extLst>
              <a:ext uri="{FF2B5EF4-FFF2-40B4-BE49-F238E27FC236}">
                <a16:creationId xmlns:a16="http://schemas.microsoft.com/office/drawing/2014/main" id="{954A1BE6-7E53-4735-A63D-C762C4368427}"/>
              </a:ext>
            </a:extLst>
          </p:cNvPr>
          <p:cNvSpPr txBox="1">
            <a:spLocks noGrp="1"/>
          </p:cNvSpPr>
          <p:nvPr>
            <p:ph type="title"/>
          </p:nvPr>
        </p:nvSpPr>
        <p:spPr>
          <a:xfrm>
            <a:off x="381003" y="381003"/>
            <a:ext cx="11430000" cy="495303"/>
          </a:xfrm>
        </p:spPr>
        <p:txBody>
          <a:bodyPr>
            <a:normAutofit fontScale="90000"/>
          </a:bodyPr>
          <a:lstStyle/>
          <a:p>
            <a:r>
              <a:rPr lang="en-US" cap="small" dirty="0"/>
              <a:t>Time Series Analysis using LSTM Network</a:t>
            </a:r>
          </a:p>
        </p:txBody>
      </p:sp>
      <p:sp>
        <p:nvSpPr>
          <p:cNvPr id="8" name="Slide Number Placeholder 7">
            <a:extLst>
              <a:ext uri="{FF2B5EF4-FFF2-40B4-BE49-F238E27FC236}">
                <a16:creationId xmlns:a16="http://schemas.microsoft.com/office/drawing/2014/main" id="{C6CAD52F-C923-C045-BA68-EEA5AFA27C7E}"/>
              </a:ext>
            </a:extLst>
          </p:cNvPr>
          <p:cNvSpPr>
            <a:spLocks noGrp="1"/>
          </p:cNvSpPr>
          <p:nvPr>
            <p:ph type="sldNum" sz="quarter" idx="8"/>
          </p:nvPr>
        </p:nvSpPr>
        <p:spPr/>
        <p:txBody>
          <a:bodyPr/>
          <a:lstStyle/>
          <a:p>
            <a:pPr lvl="0"/>
            <a:fld id="{6DC82396-0D96-42A8-83EB-0F42D686BCD9}" type="slidenum">
              <a:rPr lang="en-US" smtClean="0"/>
              <a:t>9</a:t>
            </a:fld>
            <a:endParaRPr lang="en-US"/>
          </a:p>
        </p:txBody>
      </p:sp>
      <p:sp>
        <p:nvSpPr>
          <p:cNvPr id="224" name="Content Placeholder 1">
            <a:extLst>
              <a:ext uri="{FF2B5EF4-FFF2-40B4-BE49-F238E27FC236}">
                <a16:creationId xmlns:a16="http://schemas.microsoft.com/office/drawing/2014/main" id="{96FE7AE3-7363-7741-B27A-9BAE570DF348}"/>
              </a:ext>
            </a:extLst>
          </p:cNvPr>
          <p:cNvSpPr txBox="1">
            <a:spLocks/>
          </p:cNvSpPr>
          <p:nvPr/>
        </p:nvSpPr>
        <p:spPr>
          <a:xfrm>
            <a:off x="381000" y="1762522"/>
            <a:ext cx="5858435" cy="4689475"/>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Tx/>
              <a:buChar char="-"/>
            </a:pPr>
            <a:r>
              <a:rPr lang="en-US" sz="1800" dirty="0"/>
              <a:t>No random sampling</a:t>
            </a:r>
          </a:p>
          <a:p>
            <a:pPr marL="341311" indent="-285750">
              <a:buFontTx/>
              <a:buChar char="-"/>
            </a:pPr>
            <a:r>
              <a:rPr lang="en-US" sz="1800" dirty="0"/>
              <a:t>Forming “window” and </a:t>
            </a:r>
            <a:br>
              <a:rPr lang="en-US" sz="1800" dirty="0"/>
            </a:br>
            <a:r>
              <a:rPr lang="en-US" sz="1800" dirty="0"/>
              <a:t>“horizon”</a:t>
            </a:r>
          </a:p>
        </p:txBody>
      </p:sp>
      <p:pic>
        <p:nvPicPr>
          <p:cNvPr id="4" name="Picture 3">
            <a:extLst>
              <a:ext uri="{FF2B5EF4-FFF2-40B4-BE49-F238E27FC236}">
                <a16:creationId xmlns:a16="http://schemas.microsoft.com/office/drawing/2014/main" id="{433DD8CD-02BC-5327-7090-6F498A965026}"/>
              </a:ext>
            </a:extLst>
          </p:cNvPr>
          <p:cNvPicPr>
            <a:picLocks noChangeAspect="1"/>
          </p:cNvPicPr>
          <p:nvPr/>
        </p:nvPicPr>
        <p:blipFill>
          <a:blip r:embed="rId3"/>
          <a:stretch>
            <a:fillRect/>
          </a:stretch>
        </p:blipFill>
        <p:spPr>
          <a:xfrm>
            <a:off x="6495352" y="1709622"/>
            <a:ext cx="5315648" cy="1898915"/>
          </a:xfrm>
          <a:prstGeom prst="rect">
            <a:avLst/>
          </a:prstGeom>
        </p:spPr>
      </p:pic>
      <p:sp>
        <p:nvSpPr>
          <p:cNvPr id="10" name="Text Placeholder 9">
            <a:extLst>
              <a:ext uri="{FF2B5EF4-FFF2-40B4-BE49-F238E27FC236}">
                <a16:creationId xmlns:a16="http://schemas.microsoft.com/office/drawing/2014/main" id="{FE999C13-5FD3-AB4F-8611-D2EDB1E4F1EA}"/>
              </a:ext>
            </a:extLst>
          </p:cNvPr>
          <p:cNvSpPr txBox="1">
            <a:spLocks noGrp="1"/>
          </p:cNvSpPr>
          <p:nvPr>
            <p:ph type="body" idx="4294967295"/>
          </p:nvPr>
        </p:nvSpPr>
        <p:spPr>
          <a:xfrm>
            <a:off x="352940" y="3847513"/>
            <a:ext cx="11125193" cy="495303"/>
          </a:xfrm>
          <a:noFill/>
          <a:ln>
            <a:noFill/>
          </a:ln>
        </p:spPr>
        <p:txBody>
          <a:bodyPr vert="horz" wrap="square" lIns="0" tIns="91440" rIns="0" bIns="45720" anchor="t" anchorCtr="0" compatLnSpc="1">
            <a:normAutofit/>
          </a:bodyPr>
          <a:lstStyle/>
          <a:p>
            <a:pPr marL="0">
              <a:spcAft>
                <a:spcPts val="0"/>
              </a:spcAft>
            </a:pPr>
            <a:r>
              <a:rPr lang="en-US" sz="2400" cap="small" dirty="0">
                <a:solidFill>
                  <a:schemeClr val="accent1"/>
                </a:solidFill>
              </a:rPr>
              <a:t>Bidirectional LSTM Univariate Horizon Style</a:t>
            </a:r>
          </a:p>
        </p:txBody>
      </p:sp>
      <p:pic>
        <p:nvPicPr>
          <p:cNvPr id="7" name="Picture 6">
            <a:extLst>
              <a:ext uri="{FF2B5EF4-FFF2-40B4-BE49-F238E27FC236}">
                <a16:creationId xmlns:a16="http://schemas.microsoft.com/office/drawing/2014/main" id="{D62C2BFB-48F9-8886-077C-FD984BD64FD7}"/>
              </a:ext>
            </a:extLst>
          </p:cNvPr>
          <p:cNvPicPr>
            <a:picLocks noChangeAspect="1"/>
          </p:cNvPicPr>
          <p:nvPr/>
        </p:nvPicPr>
        <p:blipFill>
          <a:blip r:embed="rId4"/>
          <a:stretch>
            <a:fillRect/>
          </a:stretch>
        </p:blipFill>
        <p:spPr>
          <a:xfrm>
            <a:off x="3108985" y="1529726"/>
            <a:ext cx="2862448" cy="2167931"/>
          </a:xfrm>
          <a:prstGeom prst="rect">
            <a:avLst/>
          </a:prstGeom>
        </p:spPr>
      </p:pic>
      <p:pic>
        <p:nvPicPr>
          <p:cNvPr id="12" name="Picture 11">
            <a:extLst>
              <a:ext uri="{FF2B5EF4-FFF2-40B4-BE49-F238E27FC236}">
                <a16:creationId xmlns:a16="http://schemas.microsoft.com/office/drawing/2014/main" id="{B201B676-B4E7-E070-9BA1-96733ABF8EA8}"/>
              </a:ext>
            </a:extLst>
          </p:cNvPr>
          <p:cNvPicPr>
            <a:picLocks noChangeAspect="1"/>
          </p:cNvPicPr>
          <p:nvPr/>
        </p:nvPicPr>
        <p:blipFill>
          <a:blip r:embed="rId5"/>
          <a:stretch>
            <a:fillRect/>
          </a:stretch>
        </p:blipFill>
        <p:spPr>
          <a:xfrm>
            <a:off x="11161486" y="107860"/>
            <a:ext cx="1030514" cy="687558"/>
          </a:xfrm>
          <a:prstGeom prst="rect">
            <a:avLst/>
          </a:prstGeom>
        </p:spPr>
      </p:pic>
      <p:graphicFrame>
        <p:nvGraphicFramePr>
          <p:cNvPr id="13" name="Diagram 12">
            <a:extLst>
              <a:ext uri="{FF2B5EF4-FFF2-40B4-BE49-F238E27FC236}">
                <a16:creationId xmlns:a16="http://schemas.microsoft.com/office/drawing/2014/main" id="{7D6CA1A8-4BC8-7AAB-56F9-FBEB9935EF70}"/>
              </a:ext>
            </a:extLst>
          </p:cNvPr>
          <p:cNvGraphicFramePr/>
          <p:nvPr>
            <p:extLst>
              <p:ext uri="{D42A27DB-BD31-4B8C-83A1-F6EECF244321}">
                <p14:modId xmlns:p14="http://schemas.microsoft.com/office/powerpoint/2010/main" val="3277987804"/>
              </p:ext>
            </p:extLst>
          </p:nvPr>
        </p:nvGraphicFramePr>
        <p:xfrm>
          <a:off x="8100674" y="142027"/>
          <a:ext cx="2685143" cy="495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5" name="Chart 14">
            <a:extLst>
              <a:ext uri="{FF2B5EF4-FFF2-40B4-BE49-F238E27FC236}">
                <a16:creationId xmlns:a16="http://schemas.microsoft.com/office/drawing/2014/main" id="{A2B89E36-DC03-0027-5889-49F10715F0F5}"/>
              </a:ext>
            </a:extLst>
          </p:cNvPr>
          <p:cNvGraphicFramePr>
            <a:graphicFrameLocks/>
          </p:cNvGraphicFramePr>
          <p:nvPr>
            <p:extLst>
              <p:ext uri="{D42A27DB-BD31-4B8C-83A1-F6EECF244321}">
                <p14:modId xmlns:p14="http://schemas.microsoft.com/office/powerpoint/2010/main" val="686503103"/>
              </p:ext>
            </p:extLst>
          </p:nvPr>
        </p:nvGraphicFramePr>
        <p:xfrm>
          <a:off x="6534309" y="4061580"/>
          <a:ext cx="4572000" cy="2743200"/>
        </p:xfrm>
        <a:graphic>
          <a:graphicData uri="http://schemas.openxmlformats.org/drawingml/2006/chart">
            <c:chart xmlns:c="http://schemas.openxmlformats.org/drawingml/2006/chart" xmlns:r="http://schemas.openxmlformats.org/officeDocument/2006/relationships" r:id="rId11"/>
          </a:graphicData>
        </a:graphic>
      </p:graphicFrame>
      <p:pic>
        <p:nvPicPr>
          <p:cNvPr id="16" name="Picture 15">
            <a:extLst>
              <a:ext uri="{FF2B5EF4-FFF2-40B4-BE49-F238E27FC236}">
                <a16:creationId xmlns:a16="http://schemas.microsoft.com/office/drawing/2014/main" id="{60A747CE-D8B2-1AB3-8197-D8C8473F617E}"/>
              </a:ext>
            </a:extLst>
          </p:cNvPr>
          <p:cNvPicPr>
            <a:picLocks noChangeAspect="1"/>
          </p:cNvPicPr>
          <p:nvPr/>
        </p:nvPicPr>
        <p:blipFill>
          <a:blip r:embed="rId12"/>
          <a:stretch>
            <a:fillRect/>
          </a:stretch>
        </p:blipFill>
        <p:spPr>
          <a:xfrm>
            <a:off x="1552609" y="4383260"/>
            <a:ext cx="3515216" cy="2448267"/>
          </a:xfrm>
          <a:prstGeom prst="rect">
            <a:avLst/>
          </a:prstGeom>
        </p:spPr>
      </p:pic>
    </p:spTree>
    <p:extLst>
      <p:ext uri="{BB962C8B-B14F-4D97-AF65-F5344CB8AC3E}">
        <p14:creationId xmlns:p14="http://schemas.microsoft.com/office/powerpoint/2010/main" val="3611778951"/>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2018AccentureTemplate" id="{59FF45C3-F5A2-854C-B670-AD8049D66C36}" vid="{8E8529FA-BB4A-E846-B99C-7358D337DE5E}"/>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2018AccentureTemplate" id="{59FF45C3-F5A2-854C-B670-AD8049D66C36}" vid="{F216132D-15FF-6F48-AE29-C8AB561968FD}"/>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2018AccentureTemplate" id="{59FF45C3-F5A2-854C-B670-AD8049D66C36}" vid="{106893B7-0AB0-5245-AE67-C0ABFEEAF6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34DDAC-CAA0-4E87-980F-6BF5010B4710}">
  <ds:schemaRefs>
    <ds:schemaRef ds:uri="http://purl.org/dc/dcmitype/"/>
    <ds:schemaRef ds:uri="70a18374-f0c7-4129-82cb-48f358959f5f"/>
    <ds:schemaRef ds:uri="http://purl.org/dc/elements/1.1/"/>
    <ds:schemaRef ds:uri="http://schemas.microsoft.com/office/infopath/2007/PartnerControls"/>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51082</TotalTime>
  <Words>1529</Words>
  <Application>Microsoft Office PowerPoint</Application>
  <PresentationFormat>Widescreen</PresentationFormat>
  <Paragraphs>233</Paragraphs>
  <Slides>12</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Cambria Math</vt:lpstr>
      <vt:lpstr>Graphik</vt:lpstr>
      <vt:lpstr>Graphik Black</vt:lpstr>
      <vt:lpstr>Helvetica Neue</vt:lpstr>
      <vt:lpstr>Inter</vt:lpstr>
      <vt:lpstr>STIXGeneral-Regular</vt:lpstr>
      <vt:lpstr>Tinos</vt:lpstr>
      <vt:lpstr>Titles</vt:lpstr>
      <vt:lpstr>Content Layouts</vt:lpstr>
      <vt:lpstr>Specialty Slides</vt:lpstr>
      <vt:lpstr>Fraud Detection in  Credit Card Transactions</vt:lpstr>
      <vt:lpstr>Credit Card Fraud Detection Problem</vt:lpstr>
      <vt:lpstr>Fraud detection Approaches</vt:lpstr>
      <vt:lpstr>Exploratory Data Analysis (EDA)</vt:lpstr>
      <vt:lpstr>Feature Extraction</vt:lpstr>
      <vt:lpstr>Regression Analysis</vt:lpstr>
      <vt:lpstr>Supervised Methods</vt:lpstr>
      <vt:lpstr>Unsupervised Methods</vt:lpstr>
      <vt:lpstr>Time Series Analysis using LSTM Network</vt:lpstr>
      <vt:lpstr>Next Steps</vt:lpstr>
      <vt:lpstr>Selected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Trustworthy AI: Securing The AI Attack Surface </dc:title>
  <dc:creator/>
  <cp:lastModifiedBy>Iman Zabett</cp:lastModifiedBy>
  <cp:revision>111</cp:revision>
  <cp:lastPrinted>2019-11-07T20:09:01Z</cp:lastPrinted>
  <dcterms:created xsi:type="dcterms:W3CDTF">2019-02-21T17:43:45Z</dcterms:created>
  <dcterms:modified xsi:type="dcterms:W3CDTF">2022-06-10T18:32:21Z</dcterms:modified>
</cp:coreProperties>
</file>