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9"/>
  </p:notesMasterIdLst>
  <p:sldIdLst>
    <p:sldId id="282" r:id="rId2"/>
    <p:sldId id="266" r:id="rId3"/>
    <p:sldId id="267" r:id="rId4"/>
    <p:sldId id="300" r:id="rId5"/>
    <p:sldId id="302" r:id="rId6"/>
    <p:sldId id="304" r:id="rId7"/>
    <p:sldId id="303" r:id="rId8"/>
    <p:sldId id="299" r:id="rId9"/>
    <p:sldId id="289" r:id="rId10"/>
    <p:sldId id="293" r:id="rId11"/>
    <p:sldId id="295" r:id="rId12"/>
    <p:sldId id="297" r:id="rId13"/>
    <p:sldId id="281" r:id="rId14"/>
    <p:sldId id="298" r:id="rId15"/>
    <p:sldId id="285" r:id="rId16"/>
    <p:sldId id="259" r:id="rId17"/>
    <p:sldId id="28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986"/>
    <p:restoredTop sz="87961"/>
  </p:normalViewPr>
  <p:slideViewPr>
    <p:cSldViewPr snapToGrid="0" snapToObjects="1">
      <p:cViewPr varScale="1">
        <p:scale>
          <a:sx n="75" d="100"/>
          <a:sy n="75" d="100"/>
        </p:scale>
        <p:origin x="19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iman/Desktop/IHC/Key%20Figur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iman/Desktop/IHC/Key%20Figur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iman/Desktop/IHC/Key%20Figur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iman/Desktop/IHC/PIE%20CON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iman/Desktop/IHC/PIE%20CON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iman/Desktop/IHC/PIE%20CON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iman/Desktop/IHC/PIE%20CON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iman/Desktop/IHC/PIE%20CONT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explosion val="9"/>
            <c:spPr>
              <a:solidFill>
                <a:schemeClr val="dk1">
                  <a:tint val="885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238-2046-ABED-7CC575C53F1D}"/>
              </c:ext>
            </c:extLst>
          </c:dPt>
          <c:dPt>
            <c:idx val="1"/>
            <c:bubble3D val="0"/>
            <c:spPr>
              <a:solidFill>
                <a:schemeClr val="dk1">
                  <a:tint val="55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238-2046-ABED-7CC575C53F1D}"/>
              </c:ext>
            </c:extLst>
          </c:dPt>
          <c:dPt>
            <c:idx val="2"/>
            <c:bubble3D val="0"/>
            <c:spPr>
              <a:solidFill>
                <a:schemeClr val="dk1">
                  <a:tint val="75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B238-2046-ABED-7CC575C53F1D}"/>
              </c:ext>
            </c:extLst>
          </c:dPt>
          <c:dPt>
            <c:idx val="3"/>
            <c:bubble3D val="0"/>
            <c:spPr>
              <a:solidFill>
                <a:schemeClr val="dk1">
                  <a:tint val="985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B238-2046-ABED-7CC575C53F1D}"/>
              </c:ext>
            </c:extLst>
          </c:dPt>
          <c:dPt>
            <c:idx val="4"/>
            <c:bubble3D val="0"/>
            <c:spPr>
              <a:solidFill>
                <a:schemeClr val="dk1">
                  <a:tint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B238-2046-ABED-7CC575C53F1D}"/>
              </c:ext>
            </c:extLst>
          </c:dPt>
          <c:dPt>
            <c:idx val="5"/>
            <c:bubble3D val="0"/>
            <c:spPr>
              <a:solidFill>
                <a:schemeClr val="dk1">
                  <a:tint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B238-2046-ABED-7CC575C53F1D}"/>
              </c:ext>
            </c:extLst>
          </c:dPt>
          <c:dPt>
            <c:idx val="6"/>
            <c:bubble3D val="0"/>
            <c:spPr>
              <a:solidFill>
                <a:schemeClr val="dk1">
                  <a:tint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B238-2046-ABED-7CC575C53F1D}"/>
              </c:ext>
            </c:extLst>
          </c:dPt>
          <c:dPt>
            <c:idx val="7"/>
            <c:bubble3D val="0"/>
            <c:explosion val="5"/>
            <c:spPr>
              <a:solidFill>
                <a:schemeClr val="dk1">
                  <a:tint val="885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B238-2046-ABED-7CC575C53F1D}"/>
              </c:ext>
            </c:extLst>
          </c:dPt>
          <c:dPt>
            <c:idx val="8"/>
            <c:bubble3D val="0"/>
            <c:explosion val="13"/>
            <c:spPr>
              <a:solidFill>
                <a:schemeClr val="dk1">
                  <a:tint val="55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B238-2046-ABED-7CC575C53F1D}"/>
              </c:ext>
            </c:extLst>
          </c:dPt>
          <c:dPt>
            <c:idx val="9"/>
            <c:bubble3D val="0"/>
            <c:spPr>
              <a:solidFill>
                <a:schemeClr val="dk1">
                  <a:tint val="75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B238-2046-ABED-7CC575C53F1D}"/>
              </c:ext>
            </c:extLst>
          </c:dPt>
          <c:dLbls>
            <c:dLbl>
              <c:idx val="1"/>
              <c:layout>
                <c:manualLayout>
                  <c:x val="-4.0376514713153615E-3"/>
                  <c:y val="-4.6835836757194153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238-2046-ABED-7CC575C53F1D}"/>
                </c:ext>
              </c:extLst>
            </c:dLbl>
            <c:dLbl>
              <c:idx val="4"/>
              <c:layout>
                <c:manualLayout>
                  <c:x val="-8.4048771986500945E-2"/>
                  <c:y val="7.3031678025862216E-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B238-2046-ABED-7CC575C53F1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'ADX Industry'!$A$2:$A$11</c:f>
              <c:strCache>
                <c:ptCount val="10"/>
                <c:pt idx="0">
                  <c:v>Banks</c:v>
                </c:pt>
                <c:pt idx="1">
                  <c:v>Insurance</c:v>
                </c:pt>
                <c:pt idx="2">
                  <c:v>Consumer Staples</c:v>
                </c:pt>
                <c:pt idx="3">
                  <c:v>Services</c:v>
                </c:pt>
                <c:pt idx="4">
                  <c:v>Real Estate</c:v>
                </c:pt>
                <c:pt idx="5">
                  <c:v>Industrial</c:v>
                </c:pt>
                <c:pt idx="6">
                  <c:v>Energy</c:v>
                </c:pt>
                <c:pt idx="7">
                  <c:v>Telecommunications</c:v>
                </c:pt>
                <c:pt idx="8">
                  <c:v>Investment &amp; Financial Services</c:v>
                </c:pt>
                <c:pt idx="9">
                  <c:v>Private Companies</c:v>
                </c:pt>
              </c:strCache>
            </c:strRef>
          </c:cat>
          <c:val>
            <c:numRef>
              <c:f>'ADX Industry'!$C$2:$C$11</c:f>
              <c:numCache>
                <c:formatCode>0.00</c:formatCode>
                <c:ptCount val="10"/>
                <c:pt idx="0">
                  <c:v>21.046454142622796</c:v>
                </c:pt>
                <c:pt idx="1">
                  <c:v>0.68588930844917784</c:v>
                </c:pt>
                <c:pt idx="2">
                  <c:v>0.4047737280062807</c:v>
                </c:pt>
                <c:pt idx="3">
                  <c:v>1.4921897899118106</c:v>
                </c:pt>
                <c:pt idx="4">
                  <c:v>2.5489853654872352</c:v>
                </c:pt>
                <c:pt idx="5">
                  <c:v>0.85116693481788486</c:v>
                </c:pt>
                <c:pt idx="6">
                  <c:v>15.012299025407309</c:v>
                </c:pt>
                <c:pt idx="7">
                  <c:v>17.655057989617099</c:v>
                </c:pt>
                <c:pt idx="8">
                  <c:v>40.693430184742013</c:v>
                </c:pt>
                <c:pt idx="9">
                  <c:v>1.2909664169782997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B238-2046-ABED-7CC575C53F1D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Sheet2!$B$1</c:f>
              <c:strCache>
                <c:ptCount val="1"/>
                <c:pt idx="0">
                  <c:v>Market Contribution</c:v>
                </c:pt>
              </c:strCache>
            </c:strRef>
          </c:tx>
          <c:dPt>
            <c:idx val="0"/>
            <c:bubble3D val="0"/>
            <c:explosion val="9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98D3-C147-94B9-36514E5D01E5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8D3-C147-94B9-36514E5D01E5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98D3-C147-94B9-36514E5D01E5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98D3-C147-94B9-36514E5D01E5}"/>
              </c:ext>
            </c:extLst>
          </c:dPt>
          <c:dPt>
            <c:idx val="4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98D3-C147-94B9-36514E5D01E5}"/>
              </c:ext>
            </c:extLst>
          </c:dPt>
          <c:dPt>
            <c:idx val="5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98D3-C147-94B9-36514E5D01E5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Sheet2!$A$2:$A$7</c:f>
              <c:strCache>
                <c:ptCount val="6"/>
                <c:pt idx="0">
                  <c:v>ADH</c:v>
                </c:pt>
                <c:pt idx="1">
                  <c:v>IHC</c:v>
                </c:pt>
                <c:pt idx="2">
                  <c:v>Etisalat</c:v>
                </c:pt>
                <c:pt idx="3">
                  <c:v>FAB</c:v>
                </c:pt>
                <c:pt idx="4">
                  <c:v>TAQA</c:v>
                </c:pt>
                <c:pt idx="5">
                  <c:v>Others</c:v>
                </c:pt>
              </c:strCache>
            </c:strRef>
          </c:cat>
          <c:val>
            <c:numRef>
              <c:f>Sheet2!$B$2:$B$7</c:f>
              <c:numCache>
                <c:formatCode>0%</c:formatCode>
                <c:ptCount val="6"/>
                <c:pt idx="0">
                  <c:v>0.21894092186865699</c:v>
                </c:pt>
                <c:pt idx="1">
                  <c:v>0.18452266673487</c:v>
                </c:pt>
                <c:pt idx="2">
                  <c:v>0.154907824110502</c:v>
                </c:pt>
                <c:pt idx="3">
                  <c:v>0.13566974803501</c:v>
                </c:pt>
                <c:pt idx="4">
                  <c:v>0.105141483099016</c:v>
                </c:pt>
                <c:pt idx="5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8D3-C147-94B9-36514E5D01E5}"/>
            </c:ext>
          </c:extLst>
        </c:ser>
        <c:dLbls>
          <c:dLblPos val="ctr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Sheet2!$B$1</c:f>
              <c:strCache>
                <c:ptCount val="1"/>
                <c:pt idx="0">
                  <c:v>Market Contribution</c:v>
                </c:pt>
              </c:strCache>
            </c:strRef>
          </c:tx>
          <c:explosion val="8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8B7-7348-B56A-5357C452ED54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8B7-7348-B56A-5357C452ED54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8B7-7348-B56A-5357C452ED54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08B7-7348-B56A-5357C452ED54}"/>
              </c:ext>
            </c:extLst>
          </c:dPt>
          <c:dPt>
            <c:idx val="4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08B7-7348-B56A-5357C452ED54}"/>
              </c:ext>
            </c:extLst>
          </c:dPt>
          <c:dPt>
            <c:idx val="5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08B7-7348-B56A-5357C452ED54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Sheet2!$A$2:$A$7</c:f>
              <c:strCache>
                <c:ptCount val="6"/>
                <c:pt idx="0">
                  <c:v>ADH</c:v>
                </c:pt>
                <c:pt idx="1">
                  <c:v>IHC</c:v>
                </c:pt>
                <c:pt idx="2">
                  <c:v>Etisalat</c:v>
                </c:pt>
                <c:pt idx="3">
                  <c:v>FAB</c:v>
                </c:pt>
                <c:pt idx="4">
                  <c:v>TAQA</c:v>
                </c:pt>
                <c:pt idx="5">
                  <c:v>Others</c:v>
                </c:pt>
              </c:strCache>
            </c:strRef>
          </c:cat>
          <c:val>
            <c:numRef>
              <c:f>Sheet2!$B$2:$B$7</c:f>
              <c:numCache>
                <c:formatCode>0%</c:formatCode>
                <c:ptCount val="6"/>
                <c:pt idx="0">
                  <c:v>0.21579999999999999</c:v>
                </c:pt>
                <c:pt idx="1">
                  <c:v>0.18090000000000001</c:v>
                </c:pt>
                <c:pt idx="2">
                  <c:v>0.15709999999999999</c:v>
                </c:pt>
                <c:pt idx="3">
                  <c:v>0.1368</c:v>
                </c:pt>
                <c:pt idx="4">
                  <c:v>0.10580000000000001</c:v>
                </c:pt>
                <c:pt idx="5">
                  <c:v>0.2036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08B7-7348-B56A-5357C452ED54}"/>
            </c:ext>
          </c:extLst>
        </c:ser>
        <c:dLbls>
          <c:dLblPos val="ctr"/>
          <c:showLegendKey val="0"/>
          <c:showVal val="0"/>
          <c:showCatName val="1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9B6-F947-9EE2-BC01DC5C6470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9B6-F947-9EE2-BC01DC5C6470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9B6-F947-9EE2-BC01DC5C6470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9B6-F947-9EE2-BC01DC5C6470}"/>
              </c:ext>
            </c:extLst>
          </c:dPt>
          <c:dPt>
            <c:idx val="4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89B6-F947-9EE2-BC01DC5C6470}"/>
              </c:ext>
            </c:extLst>
          </c:dPt>
          <c:dPt>
            <c:idx val="5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89B6-F947-9EE2-BC01DC5C6470}"/>
              </c:ext>
            </c:extLst>
          </c:dPt>
          <c:dPt>
            <c:idx val="6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89B6-F947-9EE2-BC01DC5C6470}"/>
              </c:ext>
            </c:extLst>
          </c:dPt>
          <c:dPt>
            <c:idx val="7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89B6-F947-9EE2-BC01DC5C6470}"/>
              </c:ext>
            </c:extLst>
          </c:dPt>
          <c:dPt>
            <c:idx val="8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89B6-F947-9EE2-BC01DC5C6470}"/>
              </c:ext>
            </c:extLst>
          </c:dPt>
          <c:dPt>
            <c:idx val="9"/>
            <c:bubble3D val="0"/>
            <c:spPr>
              <a:solidFill>
                <a:schemeClr val="accent1">
                  <a:lumMod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89B6-F947-9EE2-BC01DC5C6470}"/>
              </c:ext>
            </c:extLst>
          </c:dPt>
          <c:dPt>
            <c:idx val="10"/>
            <c:bubble3D val="0"/>
            <c:spPr>
              <a:solidFill>
                <a:schemeClr val="accent3">
                  <a:lumMod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89B6-F947-9EE2-BC01DC5C6470}"/>
              </c:ext>
            </c:extLst>
          </c:dPt>
          <c:dPt>
            <c:idx val="11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7-89B6-F947-9EE2-BC01DC5C6470}"/>
              </c:ext>
            </c:extLst>
          </c:dPt>
          <c:dPt>
            <c:idx val="12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9-89B6-F947-9EE2-BC01DC5C6470}"/>
              </c:ext>
            </c:extLst>
          </c:dPt>
          <c:dPt>
            <c:idx val="13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B-89B6-F947-9EE2-BC01DC5C6470}"/>
              </c:ext>
            </c:extLst>
          </c:dPt>
          <c:dPt>
            <c:idx val="14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D-89B6-F947-9EE2-BC01DC5C6470}"/>
              </c:ext>
            </c:extLst>
          </c:dPt>
          <c:dPt>
            <c:idx val="15"/>
            <c:bubble3D val="0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F-89B6-F947-9EE2-BC01DC5C6470}"/>
              </c:ext>
            </c:extLst>
          </c:dPt>
          <c:dPt>
            <c:idx val="16"/>
            <c:bubble3D val="0"/>
            <c:spPr>
              <a:solidFill>
                <a:schemeClr val="accent3">
                  <a:lumMod val="5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1-89B6-F947-9EE2-BC01DC5C6470}"/>
              </c:ext>
            </c:extLst>
          </c:dPt>
          <c:dPt>
            <c:idx val="17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3-89B6-F947-9EE2-BC01DC5C6470}"/>
              </c:ext>
            </c:extLst>
          </c:dPt>
          <c:dLbls>
            <c:dLbl>
              <c:idx val="2"/>
              <c:layout>
                <c:manualLayout>
                  <c:x val="0.20382003595512679"/>
                  <c:y val="-9.2060091842316102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9B6-F947-9EE2-BC01DC5C6470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9B6-F947-9EE2-BC01DC5C6470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89B6-F947-9EE2-BC01DC5C6470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89B6-F947-9EE2-BC01DC5C6470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89B6-F947-9EE2-BC01DC5C6470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89B6-F947-9EE2-BC01DC5C6470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89B6-F947-9EE2-BC01DC5C6470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89B6-F947-9EE2-BC01DC5C6470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89B6-F947-9EE2-BC01DC5C6470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89B6-F947-9EE2-BC01DC5C6470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89B6-F947-9EE2-BC01DC5C6470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89B6-F947-9EE2-BC01DC5C6470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89B6-F947-9EE2-BC01DC5C6470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89B6-F947-9EE2-BC01DC5C6470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89B6-F947-9EE2-BC01DC5C6470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3-89B6-F947-9EE2-BC01DC5C6470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IHC!$A$2:$A$19</c:f>
              <c:strCache>
                <c:ptCount val="18"/>
                <c:pt idx="0">
                  <c:v>Healthcare </c:v>
                </c:pt>
                <c:pt idx="1">
                  <c:v>Construction</c:v>
                </c:pt>
                <c:pt idx="2">
                  <c:v>Infrastructure</c:v>
                </c:pt>
                <c:pt idx="3">
                  <c:v>Sale of food products</c:v>
                </c:pt>
                <c:pt idx="4">
                  <c:v>Rental income</c:v>
                </c:pt>
                <c:pt idx="5">
                  <c:v>District cooling services</c:v>
                </c:pt>
                <c:pt idx="6">
                  <c:v>Asset management</c:v>
                </c:pt>
                <c:pt idx="7">
                  <c:v>Coaching and training services</c:v>
                </c:pt>
                <c:pt idx="8">
                  <c:v>Animal feed</c:v>
                </c:pt>
                <c:pt idx="9">
                  <c:v>Sale of furniture</c:v>
                </c:pt>
                <c:pt idx="10">
                  <c:v>Revenue from brokerage services</c:v>
                </c:pt>
                <c:pt idx="11">
                  <c:v>Hotel operations</c:v>
                </c:pt>
                <c:pt idx="12">
                  <c:v>Revenue from Islamic financing activities</c:v>
                </c:pt>
                <c:pt idx="13">
                  <c:v>Sale of properties and land</c:v>
                </c:pt>
                <c:pt idx="14">
                  <c:v>Revenue from sale of cosmetics and rendering of related personal care services</c:v>
                </c:pt>
                <c:pt idx="15">
                  <c:v>Sale of industrial equipment</c:v>
                </c:pt>
                <c:pt idx="16">
                  <c:v>Revenue from rendering marketing and consultancy services </c:v>
                </c:pt>
                <c:pt idx="17">
                  <c:v>Others </c:v>
                </c:pt>
              </c:strCache>
            </c:strRef>
          </c:cat>
          <c:val>
            <c:numRef>
              <c:f>IHC!$B$2:$B$19</c:f>
              <c:numCache>
                <c:formatCode>0.00%</c:formatCode>
                <c:ptCount val="18"/>
                <c:pt idx="0" formatCode="0%">
                  <c:v>0.4</c:v>
                </c:pt>
                <c:pt idx="1">
                  <c:v>0.21959999999999999</c:v>
                </c:pt>
                <c:pt idx="2">
                  <c:v>0.17899999999999999</c:v>
                </c:pt>
                <c:pt idx="3">
                  <c:v>4.1799999999999997E-2</c:v>
                </c:pt>
                <c:pt idx="4">
                  <c:v>5.4399999999999997E-2</c:v>
                </c:pt>
                <c:pt idx="5">
                  <c:v>2.1899999999999999E-2</c:v>
                </c:pt>
                <c:pt idx="6">
                  <c:v>1.0999999999999999E-2</c:v>
                </c:pt>
                <c:pt idx="7">
                  <c:v>8.8999999999999999E-3</c:v>
                </c:pt>
                <c:pt idx="8">
                  <c:v>8.5000000000000006E-3</c:v>
                </c:pt>
                <c:pt idx="9">
                  <c:v>7.1000000000000004E-3</c:v>
                </c:pt>
                <c:pt idx="10">
                  <c:v>6.8999999999999999E-3</c:v>
                </c:pt>
                <c:pt idx="11">
                  <c:v>1.0699999999999999E-2</c:v>
                </c:pt>
                <c:pt idx="12">
                  <c:v>8.6E-3</c:v>
                </c:pt>
                <c:pt idx="13">
                  <c:v>9.1999999999999998E-3</c:v>
                </c:pt>
                <c:pt idx="14">
                  <c:v>2E-3</c:v>
                </c:pt>
                <c:pt idx="15">
                  <c:v>1.2999999999999999E-3</c:v>
                </c:pt>
                <c:pt idx="16">
                  <c:v>5.9999999999999995E-4</c:v>
                </c:pt>
                <c:pt idx="17">
                  <c:v>8.3999999999999995E-3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4-89B6-F947-9EE2-BC01DC5C6470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dk1">
                  <a:tint val="885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A7C-784F-A62C-420BDBD7DA5F}"/>
              </c:ext>
            </c:extLst>
          </c:dPt>
          <c:dPt>
            <c:idx val="1"/>
            <c:bubble3D val="0"/>
            <c:spPr>
              <a:solidFill>
                <a:schemeClr val="dk1">
                  <a:tint val="55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A7C-784F-A62C-420BDBD7DA5F}"/>
              </c:ext>
            </c:extLst>
          </c:dPt>
          <c:dPt>
            <c:idx val="2"/>
            <c:bubble3D val="0"/>
            <c:spPr>
              <a:solidFill>
                <a:schemeClr val="dk1">
                  <a:tint val="75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A7C-784F-A62C-420BDBD7DA5F}"/>
              </c:ext>
            </c:extLst>
          </c:dPt>
          <c:dPt>
            <c:idx val="3"/>
            <c:bubble3D val="0"/>
            <c:spPr>
              <a:solidFill>
                <a:schemeClr val="dk1">
                  <a:tint val="985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A7C-784F-A62C-420BDBD7DA5F}"/>
              </c:ext>
            </c:extLst>
          </c:dPt>
          <c:dPt>
            <c:idx val="4"/>
            <c:bubble3D val="0"/>
            <c:spPr>
              <a:solidFill>
                <a:schemeClr val="dk1">
                  <a:tint val="3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8A7C-784F-A62C-420BDBD7DA5F}"/>
              </c:ext>
            </c:extLst>
          </c:dPt>
          <c:dPt>
            <c:idx val="5"/>
            <c:bubble3D val="0"/>
            <c:spPr>
              <a:solidFill>
                <a:schemeClr val="dk1">
                  <a:tint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8A7C-784F-A62C-420BDBD7DA5F}"/>
              </c:ext>
            </c:extLst>
          </c:dPt>
          <c:dPt>
            <c:idx val="6"/>
            <c:bubble3D val="0"/>
            <c:spPr>
              <a:solidFill>
                <a:schemeClr val="dk1">
                  <a:tint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8A7C-784F-A62C-420BDBD7DA5F}"/>
              </c:ext>
            </c:extLst>
          </c:dPt>
          <c:dPt>
            <c:idx val="7"/>
            <c:bubble3D val="0"/>
            <c:spPr>
              <a:solidFill>
                <a:schemeClr val="dk1">
                  <a:tint val="885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8A7C-784F-A62C-420BDBD7DA5F}"/>
              </c:ext>
            </c:extLst>
          </c:dPt>
          <c:dPt>
            <c:idx val="8"/>
            <c:bubble3D val="0"/>
            <c:spPr>
              <a:solidFill>
                <a:schemeClr val="dk1">
                  <a:tint val="55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8A7C-784F-A62C-420BDBD7DA5F}"/>
              </c:ext>
            </c:extLst>
          </c:dPt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A7C-784F-A62C-420BDBD7DA5F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A7C-784F-A62C-420BDBD7DA5F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8A7C-784F-A62C-420BDBD7DA5F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8A7C-784F-A62C-420BDBD7DA5F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8A7C-784F-A62C-420BDBD7DA5F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8A7C-784F-A62C-420BDBD7DA5F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ADH!$A$2:$A$10</c:f>
              <c:strCache>
                <c:ptCount val="9"/>
                <c:pt idx="0">
                  <c:v>Construction Contracts</c:v>
                </c:pt>
                <c:pt idx="1">
                  <c:v>Revenue from Services</c:v>
                </c:pt>
                <c:pt idx="2">
                  <c:v>Industrial Services</c:v>
                </c:pt>
                <c:pt idx="3">
                  <c:v>Laboratory Services</c:v>
                </c:pt>
                <c:pt idx="4">
                  <c:v>Rental Income </c:v>
                </c:pt>
                <c:pt idx="5">
                  <c:v>Laboratory / Hospital Mngmt. Services</c:v>
                </c:pt>
                <c:pt idx="6">
                  <c:v>Revenue from Hotel Operations </c:v>
                </c:pt>
                <c:pt idx="7">
                  <c:v>Sale of Goods</c:v>
                </c:pt>
                <c:pt idx="8">
                  <c:v>Investment Income </c:v>
                </c:pt>
              </c:strCache>
            </c:strRef>
          </c:cat>
          <c:val>
            <c:numRef>
              <c:f>ADH!$B$2:$B$10</c:f>
              <c:numCache>
                <c:formatCode>0.00%</c:formatCode>
                <c:ptCount val="9"/>
                <c:pt idx="0">
                  <c:v>0.38200000000000001</c:v>
                </c:pt>
                <c:pt idx="1">
                  <c:v>5.7799999999999997E-2</c:v>
                </c:pt>
                <c:pt idx="2">
                  <c:v>0.18790000000000001</c:v>
                </c:pt>
                <c:pt idx="3">
                  <c:v>1.3100000000000001E-2</c:v>
                </c:pt>
                <c:pt idx="4">
                  <c:v>3.3E-3</c:v>
                </c:pt>
                <c:pt idx="5">
                  <c:v>0.31180000000000002</c:v>
                </c:pt>
                <c:pt idx="6">
                  <c:v>1.4800000000000001E-2</c:v>
                </c:pt>
                <c:pt idx="7">
                  <c:v>1.7399999999999999E-2</c:v>
                </c:pt>
                <c:pt idx="8">
                  <c:v>1.2E-2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8A7C-784F-A62C-420BDBD7DA5F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dk1">
                  <a:tint val="885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BA8-C64F-AF9E-7C7E1335711C}"/>
              </c:ext>
            </c:extLst>
          </c:dPt>
          <c:dPt>
            <c:idx val="1"/>
            <c:bubble3D val="0"/>
            <c:spPr>
              <a:solidFill>
                <a:schemeClr val="dk1">
                  <a:tint val="55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BA8-C64F-AF9E-7C7E1335711C}"/>
              </c:ext>
            </c:extLst>
          </c:dPt>
          <c:dPt>
            <c:idx val="2"/>
            <c:bubble3D val="0"/>
            <c:spPr>
              <a:solidFill>
                <a:schemeClr val="dk1">
                  <a:tint val="75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3BA8-C64F-AF9E-7C7E1335711C}"/>
              </c:ext>
            </c:extLst>
          </c:dPt>
          <c:dPt>
            <c:idx val="3"/>
            <c:bubble3D val="0"/>
            <c:spPr>
              <a:solidFill>
                <a:schemeClr val="dk1">
                  <a:tint val="985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3BA8-C64F-AF9E-7C7E1335711C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ETISALAT!$A$2:$A$5</c:f>
              <c:strCache>
                <c:ptCount val="4"/>
                <c:pt idx="0">
                  <c:v>Mobile </c:v>
                </c:pt>
                <c:pt idx="1">
                  <c:v>Fixed</c:v>
                </c:pt>
                <c:pt idx="2">
                  <c:v>Equipment</c:v>
                </c:pt>
                <c:pt idx="3">
                  <c:v>Others</c:v>
                </c:pt>
              </c:strCache>
            </c:strRef>
          </c:cat>
          <c:val>
            <c:numRef>
              <c:f>ETISALAT!$B$2:$B$5</c:f>
              <c:numCache>
                <c:formatCode>0.00%</c:formatCode>
                <c:ptCount val="4"/>
                <c:pt idx="0">
                  <c:v>0.3427</c:v>
                </c:pt>
                <c:pt idx="1">
                  <c:v>0.36199999999999999</c:v>
                </c:pt>
                <c:pt idx="2">
                  <c:v>6.7299999999999999E-2</c:v>
                </c:pt>
                <c:pt idx="3">
                  <c:v>0.22800000000000001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BA8-C64F-AF9E-7C7E1335711C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95E-E440-B7CB-4A8AE0D3EEF6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95E-E440-B7CB-4A8AE0D3EEF6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E95E-E440-B7CB-4A8AE0D3EEF6}"/>
              </c:ext>
            </c:extLst>
          </c:dPt>
          <c:dLbls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95E-E440-B7CB-4A8AE0D3EEF6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FAB!$A$2:$A$4</c:f>
              <c:strCache>
                <c:ptCount val="3"/>
                <c:pt idx="0">
                  <c:v>Corporate &amp; Investment Banking</c:v>
                </c:pt>
                <c:pt idx="1">
                  <c:v>Personal Banking Group</c:v>
                </c:pt>
                <c:pt idx="2">
                  <c:v>Subsidiaries</c:v>
                </c:pt>
              </c:strCache>
            </c:strRef>
          </c:cat>
          <c:val>
            <c:numRef>
              <c:f>FAB!$B$2:$B$4</c:f>
              <c:numCache>
                <c:formatCode>0.00%</c:formatCode>
                <c:ptCount val="3"/>
                <c:pt idx="0">
                  <c:v>0.69569999999999999</c:v>
                </c:pt>
                <c:pt idx="1">
                  <c:v>0.30270000000000002</c:v>
                </c:pt>
                <c:pt idx="2">
                  <c:v>1.6000000000000001E-3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95E-E440-B7CB-4A8AE0D3EEF6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547-5A44-9020-3F8A928A2775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547-5A44-9020-3F8A928A2775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5547-5A44-9020-3F8A928A2775}"/>
              </c:ext>
            </c:extLst>
          </c:dPt>
          <c:dLbls>
            <c:dLbl>
              <c:idx val="2"/>
              <c:layout>
                <c:manualLayout>
                  <c:x val="7.4478420632203585E-2"/>
                  <c:y val="0.15994582140122235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547-5A44-9020-3F8A928A2775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TAQA!$A$2:$A$4</c:f>
              <c:strCache>
                <c:ptCount val="3"/>
                <c:pt idx="0">
                  <c:v>Generation of Power &amp; Water</c:v>
                </c:pt>
                <c:pt idx="1">
                  <c:v>Transmission &amp; Distribution of Power &amp; Water</c:v>
                </c:pt>
                <c:pt idx="2">
                  <c:v>Oil &amp; Gas</c:v>
                </c:pt>
              </c:strCache>
            </c:strRef>
          </c:cat>
          <c:val>
            <c:numRef>
              <c:f>TAQA!$B$2:$B$4</c:f>
              <c:numCache>
                <c:formatCode>0.00%</c:formatCode>
                <c:ptCount val="3"/>
                <c:pt idx="0">
                  <c:v>0.26604127579737336</c:v>
                </c:pt>
                <c:pt idx="1">
                  <c:v>0.64123410464873876</c:v>
                </c:pt>
                <c:pt idx="2">
                  <c:v>9.2724619553887846E-2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547-5A44-9020-3F8A928A2775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DFC705-B59E-9C4A-8ECE-2E0E7E1C1A22}" type="datetimeFigureOut">
              <a:rPr lang="en-US" smtClean="0"/>
              <a:t>8/14/21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8C4923-2398-AC4E-98F0-D51A72D32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94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Insights: Low comparability between top 2 and bottom 3</a:t>
            </a:r>
          </a:p>
          <a:p>
            <a:r>
              <a:rPr lang="en-US" dirty="0"/>
              <a:t>Change market contribution to pie chart</a:t>
            </a:r>
          </a:p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Countries operating in??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8C4923-2398-AC4E-98F0-D51A72D326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076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Insights:</a:t>
            </a:r>
          </a:p>
          <a:p>
            <a:pPr marL="171450" indent="-171450">
              <a:buFontTx/>
              <a:buChar char="-"/>
            </a:pPr>
            <a:r>
              <a:rPr lang="en-US" dirty="0"/>
              <a:t>Alpha likely overvalued (high P/E + P/B) – rising due to speculation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FAB D/E high (financial institution industry norm?)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8C4923-2398-AC4E-98F0-D51A72D326D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9651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entury Gothic" panose="020B0502020202020204" pitchFamily="34" charset="0"/>
              </a:rPr>
              <a:t>Short-term Outlook: ADH / IHC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entury Gothic" panose="020B0502020202020204" pitchFamily="34" charset="0"/>
              </a:rPr>
              <a:t>Long-term Outlook: ETISALAT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entury Gothic" panose="020B0502020202020204" pitchFamily="34" charset="0"/>
              </a:rPr>
              <a:t>Avoid: TAQA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8C4923-2398-AC4E-98F0-D51A72D326D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945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8C4923-2398-AC4E-98F0-D51A72D326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00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Key Insights –</a:t>
            </a:r>
          </a:p>
          <a:p>
            <a:r>
              <a:rPr lang="en-US" dirty="0"/>
              <a:t>Etisalat operates globally, no. of employees reasonable in context</a:t>
            </a:r>
          </a:p>
          <a:p>
            <a:endParaRPr lang="en-US" dirty="0"/>
          </a:p>
          <a:p>
            <a:r>
              <a:rPr lang="en-US" dirty="0"/>
              <a:t>Alpha likely has similar structure to IHC due to similar industry plus holding influence (40, 000+ Employees; what do companies count in employees? Just group employees? Subsidiary employees?)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8C4923-2398-AC4E-98F0-D51A72D326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1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Etisalat – Government owned, will likely remain monopoly / duopoly with du</a:t>
            </a:r>
          </a:p>
          <a:p>
            <a:r>
              <a:rPr lang="en-US" dirty="0"/>
              <a:t>FAB – state-owned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8C4923-2398-AC4E-98F0-D51A72D326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29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Insights:</a:t>
            </a:r>
          </a:p>
          <a:p>
            <a:pPr marL="171450" indent="-171450">
              <a:buFontTx/>
              <a:buChar char="-"/>
            </a:pPr>
            <a:r>
              <a:rPr lang="en-US" dirty="0"/>
              <a:t>Alpha, IHC, and TAQA are most risky in the long run (low float)</a:t>
            </a:r>
          </a:p>
          <a:p>
            <a:pPr marL="171450" indent="-171450">
              <a:buFontTx/>
              <a:buChar char="-"/>
            </a:pPr>
            <a:r>
              <a:rPr lang="en-US" dirty="0"/>
              <a:t>Alpha original shares = 300k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FAB 15.3% owned by AD ruling family, 30.6% by other GCC and UAE entities / individuals (https://</a:t>
            </a:r>
            <a:r>
              <a:rPr lang="en-US" dirty="0" err="1"/>
              <a:t>www.bankfab.com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-ae/about-fab/investor-relations/shareholder-information/share-profile)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Alpha / IHC market share likely different now; effect of pure health acquisition / significant changes in revenue (alpha might have higher share)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8C4923-2398-AC4E-98F0-D51A72D326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4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8C4923-2398-AC4E-98F0-D51A72D326D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83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8C4923-2398-AC4E-98F0-D51A72D326D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77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8C4923-2398-AC4E-98F0-D51A72D326D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923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Key Insights:</a:t>
            </a:r>
          </a:p>
          <a:p>
            <a:pPr marL="171450" indent="-171450">
              <a:buFontTx/>
              <a:buChar char="-"/>
            </a:pPr>
            <a:r>
              <a:rPr lang="en-US" dirty="0"/>
              <a:t>TAQA likely overvalued (controlled shares, high P/E, lowest returns, share price falling)</a:t>
            </a:r>
          </a:p>
          <a:p>
            <a:pPr marL="171450" indent="-171450">
              <a:buFontTx/>
              <a:buChar char="-"/>
            </a:pPr>
            <a:r>
              <a:rPr lang="en-US" dirty="0"/>
              <a:t>IHC also likely overvalued (high P/B and P/E)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8C4923-2398-AC4E-98F0-D51A72D326D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27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22C3-D8C9-954E-8138-1B67620BCD49}" type="datetimeFigureOut">
              <a:rPr lang="en-US" smtClean="0"/>
              <a:t>8/14/21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A16A6-C1D1-BF4C-9CC2-38BF60E8C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689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22C3-D8C9-954E-8138-1B67620BCD49}" type="datetimeFigureOut">
              <a:rPr lang="en-US" smtClean="0"/>
              <a:t>8/14/21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A16A6-C1D1-BF4C-9CC2-38BF60E8C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151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22C3-D8C9-954E-8138-1B67620BCD49}" type="datetimeFigureOut">
              <a:rPr lang="en-US" smtClean="0"/>
              <a:t>8/14/21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A16A6-C1D1-BF4C-9CC2-38BF60E8C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43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22C3-D8C9-954E-8138-1B67620BCD49}" type="datetimeFigureOut">
              <a:rPr lang="en-US" smtClean="0"/>
              <a:t>8/14/21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A16A6-C1D1-BF4C-9CC2-38BF60E8C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267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22C3-D8C9-954E-8138-1B67620BCD49}" type="datetimeFigureOut">
              <a:rPr lang="en-US" smtClean="0"/>
              <a:t>8/14/21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A16A6-C1D1-BF4C-9CC2-38BF60E8C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56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22C3-D8C9-954E-8138-1B67620BCD49}" type="datetimeFigureOut">
              <a:rPr lang="en-US" smtClean="0"/>
              <a:t>8/14/21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A16A6-C1D1-BF4C-9CC2-38BF60E8C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644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22C3-D8C9-954E-8138-1B67620BCD49}" type="datetimeFigureOut">
              <a:rPr lang="en-US" smtClean="0"/>
              <a:t>8/14/21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A16A6-C1D1-BF4C-9CC2-38BF60E8C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26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22C3-D8C9-954E-8138-1B67620BCD49}" type="datetimeFigureOut">
              <a:rPr lang="en-US" smtClean="0"/>
              <a:t>8/14/21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A16A6-C1D1-BF4C-9CC2-38BF60E8C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35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22C3-D8C9-954E-8138-1B67620BCD49}" type="datetimeFigureOut">
              <a:rPr lang="en-US" smtClean="0"/>
              <a:t>8/14/21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A16A6-C1D1-BF4C-9CC2-38BF60E8C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93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22C3-D8C9-954E-8138-1B67620BCD49}" type="datetimeFigureOut">
              <a:rPr lang="en-US" smtClean="0"/>
              <a:t>8/14/21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A16A6-C1D1-BF4C-9CC2-38BF60E8C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468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22C3-D8C9-954E-8138-1B67620BCD49}" type="datetimeFigureOut">
              <a:rPr lang="en-US" smtClean="0"/>
              <a:t>8/14/21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A16A6-C1D1-BF4C-9CC2-38BF60E8C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533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E22C3-D8C9-954E-8138-1B67620BCD49}" type="datetimeFigureOut">
              <a:rPr lang="en-US" smtClean="0"/>
              <a:t>8/14/21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A16A6-C1D1-BF4C-9CC2-38BF60E8C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49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slide" Target="slide3.xml"/><Relationship Id="rId7" Type="http://schemas.openxmlformats.org/officeDocument/2006/relationships/slide" Target="slide1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8.xml"/><Relationship Id="rId3" Type="http://schemas.openxmlformats.org/officeDocument/2006/relationships/image" Target="../media/image1.jpeg"/><Relationship Id="rId7" Type="http://schemas.openxmlformats.org/officeDocument/2006/relationships/chart" Target="../charts/chart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6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2048x2048 Light Steel Blue Solid Color Background">
            <a:extLst>
              <a:ext uri="{FF2B5EF4-FFF2-40B4-BE49-F238E27FC236}">
                <a16:creationId xmlns:a16="http://schemas.microsoft.com/office/drawing/2014/main" id="{5D3C70D1-5219-C143-80D4-7AAE44618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4651"/>
            <a:ext cx="12192000" cy="686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2048x2048 Light Steel Blue Solid Color Background">
            <a:extLst>
              <a:ext uri="{FF2B5EF4-FFF2-40B4-BE49-F238E27FC236}">
                <a16:creationId xmlns:a16="http://schemas.microsoft.com/office/drawing/2014/main" id="{4D96E4E5-564F-0E40-A319-799021681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750"/>
            <a:ext cx="12192000" cy="686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4" name="Picture 2" descr="Abu Dhabi Securities Exchange (ADX) to Supply a Separate Trading Screen for  Suspended Shares | Al Bawaba">
            <a:extLst>
              <a:ext uri="{FF2B5EF4-FFF2-40B4-BE49-F238E27FC236}">
                <a16:creationId xmlns:a16="http://schemas.microsoft.com/office/drawing/2014/main" id="{2E9DCEE1-BE71-DF4D-AD1C-7CD0950B39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91" t="22599" r="19401" b="20226"/>
          <a:stretch/>
        </p:blipFill>
        <p:spPr bwMode="auto">
          <a:xfrm>
            <a:off x="2523639" y="1468464"/>
            <a:ext cx="7144719" cy="3921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E28DB51-8D6C-574D-B51E-238BBE11899D}"/>
              </a:ext>
            </a:extLst>
          </p:cNvPr>
          <p:cNvSpPr txBox="1">
            <a:spLocks/>
          </p:cNvSpPr>
          <p:nvPr/>
        </p:nvSpPr>
        <p:spPr>
          <a:xfrm>
            <a:off x="2944675" y="3905573"/>
            <a:ext cx="6292315" cy="1126131"/>
          </a:xfrm>
          <a:prstGeom prst="rect">
            <a:avLst/>
          </a:prstGeom>
          <a:effectLst>
            <a:outerShdw dist="38100" sx="1000" sy="1000" algn="tl" rotWithShape="0">
              <a:prstClr val="black"/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  <a:ea typeface="Baskerville" panose="02020502070401020303" pitchFamily="18" charset="0"/>
                <a:cs typeface="Aldhabi" pitchFamily="2" charset="-78"/>
              </a:rPr>
              <a:t>Equity Market Analysis</a:t>
            </a:r>
          </a:p>
        </p:txBody>
      </p:sp>
    </p:spTree>
    <p:extLst>
      <p:ext uri="{BB962C8B-B14F-4D97-AF65-F5344CB8AC3E}">
        <p14:creationId xmlns:p14="http://schemas.microsoft.com/office/powerpoint/2010/main" val="2546603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2048x2048 Light Steel Blue Solid Color Background">
            <a:extLst>
              <a:ext uri="{FF2B5EF4-FFF2-40B4-BE49-F238E27FC236}">
                <a16:creationId xmlns:a16="http://schemas.microsoft.com/office/drawing/2014/main" id="{29564E5F-82A0-A041-B89E-463E9E25F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749"/>
            <a:ext cx="12192000" cy="686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BB28B009-A989-3E40-ACA2-4C1D81BA3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234" y="3606804"/>
            <a:ext cx="6768995" cy="289687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747BADF6-20E7-BC49-B4AB-CB51D2EDCD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378" y="1134998"/>
            <a:ext cx="8290560" cy="3563102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5E71BD8-274E-9E4D-8795-63E516630F3D}"/>
              </a:ext>
            </a:extLst>
          </p:cNvPr>
          <p:cNvSpPr txBox="1">
            <a:spLocks/>
          </p:cNvSpPr>
          <p:nvPr/>
        </p:nvSpPr>
        <p:spPr>
          <a:xfrm>
            <a:off x="824680" y="-911"/>
            <a:ext cx="10542639" cy="8955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Top 5 Historical Prices 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(5-year Period)</a:t>
            </a:r>
          </a:p>
        </p:txBody>
      </p:sp>
    </p:spTree>
    <p:extLst>
      <p:ext uri="{BB962C8B-B14F-4D97-AF65-F5344CB8AC3E}">
        <p14:creationId xmlns:p14="http://schemas.microsoft.com/office/powerpoint/2010/main" val="2447552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2048x2048 Light Steel Blue Solid Color Background">
            <a:extLst>
              <a:ext uri="{FF2B5EF4-FFF2-40B4-BE49-F238E27FC236}">
                <a16:creationId xmlns:a16="http://schemas.microsoft.com/office/drawing/2014/main" id="{8A0F2080-EC30-F749-A45B-F34F2D1C5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749"/>
            <a:ext cx="12192000" cy="686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FBE2B917-150E-634D-9B26-EF08141B32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325" y="1390473"/>
            <a:ext cx="10907350" cy="4672926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956B72F-6B53-DF41-A42E-96F8DEC28A67}"/>
              </a:ext>
            </a:extLst>
          </p:cNvPr>
          <p:cNvSpPr txBox="1">
            <a:spLocks/>
          </p:cNvSpPr>
          <p:nvPr/>
        </p:nvSpPr>
        <p:spPr>
          <a:xfrm>
            <a:off x="824680" y="-911"/>
            <a:ext cx="10542639" cy="8955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Top 5 Historical Prices 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(6-month Period)</a:t>
            </a:r>
          </a:p>
        </p:txBody>
      </p:sp>
    </p:spTree>
    <p:extLst>
      <p:ext uri="{BB962C8B-B14F-4D97-AF65-F5344CB8AC3E}">
        <p14:creationId xmlns:p14="http://schemas.microsoft.com/office/powerpoint/2010/main" val="2974150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2048x2048 Light Steel Blue Solid Color Background">
            <a:extLst>
              <a:ext uri="{FF2B5EF4-FFF2-40B4-BE49-F238E27FC236}">
                <a16:creationId xmlns:a16="http://schemas.microsoft.com/office/drawing/2014/main" id="{8A0F2080-EC30-F749-A45B-F34F2D1C5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749"/>
            <a:ext cx="12192000" cy="686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F28D7386-D254-994D-9FB8-18999F6EA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0" y="1287125"/>
            <a:ext cx="5682062" cy="4072806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EFE1E3EC-B672-A345-A1D2-7AEE7B6A4C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438" y="2188365"/>
            <a:ext cx="5682062" cy="4188892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7FD4170-98F2-E54A-BEB9-F04C51FC79C8}"/>
              </a:ext>
            </a:extLst>
          </p:cNvPr>
          <p:cNvSpPr txBox="1">
            <a:spLocks/>
          </p:cNvSpPr>
          <p:nvPr/>
        </p:nvSpPr>
        <p:spPr>
          <a:xfrm>
            <a:off x="824680" y="-911"/>
            <a:ext cx="10542639" cy="8955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Top 5 Historical Prices 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(6-month Period)</a:t>
            </a:r>
          </a:p>
        </p:txBody>
      </p:sp>
    </p:spTree>
    <p:extLst>
      <p:ext uri="{BB962C8B-B14F-4D97-AF65-F5344CB8AC3E}">
        <p14:creationId xmlns:p14="http://schemas.microsoft.com/office/powerpoint/2010/main" val="2581908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2048x2048 Light Steel Blue Solid Color Background">
            <a:extLst>
              <a:ext uri="{FF2B5EF4-FFF2-40B4-BE49-F238E27FC236}">
                <a16:creationId xmlns:a16="http://schemas.microsoft.com/office/drawing/2014/main" id="{813B19BD-00F5-894A-AC65-BD0194B80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749"/>
            <a:ext cx="12192000" cy="686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6BAF0DCE-DB1E-844C-96EA-797325C865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651" y="1303694"/>
            <a:ext cx="11248296" cy="4793578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15" name="Picture 14" descr="Treemap chart&#10;&#10;Description automatically generated">
            <a:extLst>
              <a:ext uri="{FF2B5EF4-FFF2-40B4-BE49-F238E27FC236}">
                <a16:creationId xmlns:a16="http://schemas.microsoft.com/office/drawing/2014/main" id="{6FE7EECF-85E0-5944-AFB6-19D170D918A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66" t="4253" r="2880" b="-2157"/>
          <a:stretch/>
        </p:blipFill>
        <p:spPr>
          <a:xfrm>
            <a:off x="7104961" y="1305425"/>
            <a:ext cx="500400" cy="36847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788097E-15E3-E048-BE85-B7E89A26C739}"/>
              </a:ext>
            </a:extLst>
          </p:cNvPr>
          <p:cNvSpPr txBox="1">
            <a:spLocks/>
          </p:cNvSpPr>
          <p:nvPr/>
        </p:nvSpPr>
        <p:spPr>
          <a:xfrm>
            <a:off x="824680" y="-911"/>
            <a:ext cx="10542639" cy="8955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Key Figures 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(2020)</a:t>
            </a:r>
            <a:endParaRPr lang="en-US" sz="1800" b="1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392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2048x2048 Light Steel Blue Solid Color Background">
            <a:extLst>
              <a:ext uri="{FF2B5EF4-FFF2-40B4-BE49-F238E27FC236}">
                <a16:creationId xmlns:a16="http://schemas.microsoft.com/office/drawing/2014/main" id="{813B19BD-00F5-894A-AC65-BD0194B80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749"/>
            <a:ext cx="12193200" cy="6866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7EB8A1-CD6C-1A4C-BDE3-B44FC2EF4977}"/>
              </a:ext>
            </a:extLst>
          </p:cNvPr>
          <p:cNvSpPr txBox="1"/>
          <p:nvPr/>
        </p:nvSpPr>
        <p:spPr>
          <a:xfrm>
            <a:off x="420083" y="6282269"/>
            <a:ext cx="10659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*Figures annualized on assumption of recurrence in similar periods throughout the year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C5D36594-788C-CF4E-B7A9-8D263B374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33" y="1254623"/>
            <a:ext cx="11243733" cy="4741048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7" name="Picture 6" descr="Treemap chart&#10;&#10;Description automatically generated">
            <a:extLst>
              <a:ext uri="{FF2B5EF4-FFF2-40B4-BE49-F238E27FC236}">
                <a16:creationId xmlns:a16="http://schemas.microsoft.com/office/drawing/2014/main" id="{0FA287DB-4824-B84C-A391-74E5002C4E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66" t="4253" r="2880" b="-2157"/>
          <a:stretch/>
        </p:blipFill>
        <p:spPr>
          <a:xfrm>
            <a:off x="7121895" y="1254626"/>
            <a:ext cx="493781" cy="3636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3B54A8B-A5B0-A740-A9AD-30576201A875}"/>
              </a:ext>
            </a:extLst>
          </p:cNvPr>
          <p:cNvSpPr txBox="1">
            <a:spLocks/>
          </p:cNvSpPr>
          <p:nvPr/>
        </p:nvSpPr>
        <p:spPr>
          <a:xfrm>
            <a:off x="824680" y="-911"/>
            <a:ext cx="10542639" cy="8955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Key Figures 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(2021*)</a:t>
            </a:r>
            <a:endParaRPr lang="en-US" sz="1600" b="1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2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2048x2048 Light Steel Blue Solid Color Background">
            <a:extLst>
              <a:ext uri="{FF2B5EF4-FFF2-40B4-BE49-F238E27FC236}">
                <a16:creationId xmlns:a16="http://schemas.microsoft.com/office/drawing/2014/main" id="{00089ADC-811B-504E-8895-86D7AE50C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749"/>
            <a:ext cx="12192000" cy="686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446DE1A-CD6C-0046-92D6-67F2FCD2B55A}"/>
              </a:ext>
            </a:extLst>
          </p:cNvPr>
          <p:cNvSpPr txBox="1">
            <a:spLocks/>
          </p:cNvSpPr>
          <p:nvPr/>
        </p:nvSpPr>
        <p:spPr>
          <a:xfrm>
            <a:off x="824680" y="-911"/>
            <a:ext cx="10542639" cy="8955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Key Ratios </a:t>
            </a:r>
            <a:r>
              <a:rPr lang="en-US" sz="1900" b="1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(2020)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90C40A6-9066-B54C-8E51-F41C9410A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225" y="1027650"/>
            <a:ext cx="10205545" cy="2746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BC96B8F2-DB70-3C4E-A204-9737E87069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8491" y="3774377"/>
            <a:ext cx="7335012" cy="278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001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2048x2048 Light Steel Blue Solid Color Background">
            <a:extLst>
              <a:ext uri="{FF2B5EF4-FFF2-40B4-BE49-F238E27FC236}">
                <a16:creationId xmlns:a16="http://schemas.microsoft.com/office/drawing/2014/main" id="{6C417B8E-6468-5649-BF59-C8BD25EDC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749"/>
            <a:ext cx="12192000" cy="686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747C68C-30C9-A94F-BE4B-7849EA578486}"/>
              </a:ext>
            </a:extLst>
          </p:cNvPr>
          <p:cNvSpPr txBox="1">
            <a:spLocks/>
          </p:cNvSpPr>
          <p:nvPr/>
        </p:nvSpPr>
        <p:spPr>
          <a:xfrm>
            <a:off x="824680" y="-911"/>
            <a:ext cx="10542639" cy="8955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Key Ratios </a:t>
            </a:r>
            <a:r>
              <a:rPr lang="en-US" sz="1900" b="1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(2021*)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DADE4E-9FEC-5148-A492-1316F0AE95E6}"/>
              </a:ext>
            </a:extLst>
          </p:cNvPr>
          <p:cNvSpPr txBox="1"/>
          <p:nvPr/>
        </p:nvSpPr>
        <p:spPr>
          <a:xfrm>
            <a:off x="420083" y="6333068"/>
            <a:ext cx="10659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*Figures annualized on assumption of recurrence in similar periods throughout the year, prices obtained at 9 Aug 2021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ADC58031-FC9A-0B49-9D5E-2B3DDFCB45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674" y="1019699"/>
            <a:ext cx="10012652" cy="2762806"/>
          </a:xfrm>
          <a:prstGeom prst="rect">
            <a:avLst/>
          </a:prstGeom>
        </p:spPr>
      </p:pic>
      <p:pic>
        <p:nvPicPr>
          <p:cNvPr id="10" name="Picture 9" descr="Chart, bar chart, histogram&#10;&#10;Description automatically generated">
            <a:extLst>
              <a:ext uri="{FF2B5EF4-FFF2-40B4-BE49-F238E27FC236}">
                <a16:creationId xmlns:a16="http://schemas.microsoft.com/office/drawing/2014/main" id="{301D5405-8898-E34E-9C2A-92CCF989BB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2533" y="3782505"/>
            <a:ext cx="6366932" cy="242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747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2048x2048 Light Steel Blue Solid Color Background">
            <a:extLst>
              <a:ext uri="{FF2B5EF4-FFF2-40B4-BE49-F238E27FC236}">
                <a16:creationId xmlns:a16="http://schemas.microsoft.com/office/drawing/2014/main" id="{125632A0-E223-9A45-885D-505DDF6F8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749"/>
            <a:ext cx="12192000" cy="686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7ED23E1-A447-A54C-85D7-4951C89330A2}"/>
              </a:ext>
            </a:extLst>
          </p:cNvPr>
          <p:cNvSpPr txBox="1">
            <a:spLocks/>
          </p:cNvSpPr>
          <p:nvPr/>
        </p:nvSpPr>
        <p:spPr>
          <a:xfrm>
            <a:off x="824680" y="-911"/>
            <a:ext cx="10542639" cy="8955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Final Overview</a:t>
            </a:r>
            <a:endParaRPr lang="en-US" sz="1600" b="1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794D6E-52B3-D746-9622-A95A34E41898}"/>
              </a:ext>
            </a:extLst>
          </p:cNvPr>
          <p:cNvSpPr txBox="1"/>
          <p:nvPr/>
        </p:nvSpPr>
        <p:spPr>
          <a:xfrm>
            <a:off x="2569779" y="2017986"/>
            <a:ext cx="882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40,000+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A52B37-F6C1-6840-991B-21D2EF1E447A}"/>
              </a:ext>
            </a:extLst>
          </p:cNvPr>
          <p:cNvSpPr txBox="1"/>
          <p:nvPr/>
        </p:nvSpPr>
        <p:spPr>
          <a:xfrm>
            <a:off x="4219903" y="5488756"/>
            <a:ext cx="882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7,000+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0E4E69-788B-BD4D-9D33-AF0DFCAEB602}"/>
              </a:ext>
            </a:extLst>
          </p:cNvPr>
          <p:cNvSpPr txBox="1"/>
          <p:nvPr/>
        </p:nvSpPr>
        <p:spPr>
          <a:xfrm>
            <a:off x="5827985" y="1710209"/>
            <a:ext cx="882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43,000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D06A1B-BC4A-6141-AD47-96715D403C48}"/>
              </a:ext>
            </a:extLst>
          </p:cNvPr>
          <p:cNvSpPr txBox="1"/>
          <p:nvPr/>
        </p:nvSpPr>
        <p:spPr>
          <a:xfrm>
            <a:off x="7482844" y="5563814"/>
            <a:ext cx="882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~ 5,500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A5752D-E12B-814E-A796-21F20D440AD4}"/>
              </a:ext>
            </a:extLst>
          </p:cNvPr>
          <p:cNvSpPr txBox="1"/>
          <p:nvPr/>
        </p:nvSpPr>
        <p:spPr>
          <a:xfrm>
            <a:off x="9117723" y="5425691"/>
            <a:ext cx="882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7,000+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833547-D273-EA46-8BF4-3F9F4CF1945A}"/>
              </a:ext>
            </a:extLst>
          </p:cNvPr>
          <p:cNvSpPr txBox="1"/>
          <p:nvPr/>
        </p:nvSpPr>
        <p:spPr>
          <a:xfrm>
            <a:off x="650577" y="1171880"/>
            <a:ext cx="4386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Short-term Outlook: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551789-8533-C540-870B-14900482C321}"/>
              </a:ext>
            </a:extLst>
          </p:cNvPr>
          <p:cNvSpPr txBox="1"/>
          <p:nvPr/>
        </p:nvSpPr>
        <p:spPr>
          <a:xfrm>
            <a:off x="650576" y="3823293"/>
            <a:ext cx="4386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Long-term Outlook:</a:t>
            </a:r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8A715912-219C-0546-9088-AAB45605F6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6185" y="4038322"/>
            <a:ext cx="5756186" cy="24957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8" name="Picture 17" descr="Chart, line chart&#10;&#10;Description automatically generated">
            <a:extLst>
              <a:ext uri="{FF2B5EF4-FFF2-40B4-BE49-F238E27FC236}">
                <a16:creationId xmlns:a16="http://schemas.microsoft.com/office/drawing/2014/main" id="{2FF3D361-F091-DF48-AFF9-4AE6806606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6185" y="1363281"/>
            <a:ext cx="5756186" cy="246001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4106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2048x2048 Light Steel Blue Solid Color Background">
            <a:extLst>
              <a:ext uri="{FF2B5EF4-FFF2-40B4-BE49-F238E27FC236}">
                <a16:creationId xmlns:a16="http://schemas.microsoft.com/office/drawing/2014/main" id="{29564E5F-82A0-A041-B89E-463E9E25F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749"/>
            <a:ext cx="12192000" cy="686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E2FC33A-31F4-2546-AE00-54A3B3C92498}"/>
              </a:ext>
            </a:extLst>
          </p:cNvPr>
          <p:cNvSpPr txBox="1">
            <a:spLocks/>
          </p:cNvSpPr>
          <p:nvPr/>
        </p:nvSpPr>
        <p:spPr>
          <a:xfrm>
            <a:off x="824680" y="-911"/>
            <a:ext cx="10542639" cy="8955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Agenda</a:t>
            </a:r>
            <a:endParaRPr lang="en-US" sz="1600" b="1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TextBox 1">
            <a:hlinkClick r:id="rId3" action="ppaction://hlinksldjump"/>
            <a:extLst>
              <a:ext uri="{FF2B5EF4-FFF2-40B4-BE49-F238E27FC236}">
                <a16:creationId xmlns:a16="http://schemas.microsoft.com/office/drawing/2014/main" id="{3433FA40-32B5-A843-B33F-537A02DD12D4}"/>
              </a:ext>
            </a:extLst>
          </p:cNvPr>
          <p:cNvSpPr txBox="1"/>
          <p:nvPr/>
        </p:nvSpPr>
        <p:spPr>
          <a:xfrm>
            <a:off x="2260599" y="1572646"/>
            <a:ext cx="76708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Market Overview</a:t>
            </a:r>
          </a:p>
        </p:txBody>
      </p:sp>
      <p:sp>
        <p:nvSpPr>
          <p:cNvPr id="5" name="TextBox 4">
            <a:hlinkClick r:id="rId4" action="ppaction://hlinksldjump"/>
            <a:extLst>
              <a:ext uri="{FF2B5EF4-FFF2-40B4-BE49-F238E27FC236}">
                <a16:creationId xmlns:a16="http://schemas.microsoft.com/office/drawing/2014/main" id="{57EE60D4-BF53-E746-8155-5AFC718A652D}"/>
              </a:ext>
            </a:extLst>
          </p:cNvPr>
          <p:cNvSpPr txBox="1"/>
          <p:nvPr/>
        </p:nvSpPr>
        <p:spPr>
          <a:xfrm>
            <a:off x="2260599" y="2307221"/>
            <a:ext cx="7670800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Top 5 Overview</a:t>
            </a:r>
          </a:p>
        </p:txBody>
      </p:sp>
      <p:sp>
        <p:nvSpPr>
          <p:cNvPr id="7" name="TextBox 6">
            <a:hlinkClick r:id="rId5" action="ppaction://hlinksldjump"/>
            <a:extLst>
              <a:ext uri="{FF2B5EF4-FFF2-40B4-BE49-F238E27FC236}">
                <a16:creationId xmlns:a16="http://schemas.microsoft.com/office/drawing/2014/main" id="{3AF28E45-506A-8A4F-8E63-B95D958DB1D4}"/>
              </a:ext>
            </a:extLst>
          </p:cNvPr>
          <p:cNvSpPr txBox="1"/>
          <p:nvPr/>
        </p:nvSpPr>
        <p:spPr>
          <a:xfrm>
            <a:off x="2260599" y="3040082"/>
            <a:ext cx="7670800" cy="5232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Market Progression</a:t>
            </a:r>
          </a:p>
        </p:txBody>
      </p:sp>
      <p:sp>
        <p:nvSpPr>
          <p:cNvPr id="8" name="TextBox 7">
            <a:hlinkClick r:id="rId6" action="ppaction://hlinksldjump"/>
            <a:extLst>
              <a:ext uri="{FF2B5EF4-FFF2-40B4-BE49-F238E27FC236}">
                <a16:creationId xmlns:a16="http://schemas.microsoft.com/office/drawing/2014/main" id="{4B3EF4C3-2DBC-8A45-9921-7B1B05950933}"/>
              </a:ext>
            </a:extLst>
          </p:cNvPr>
          <p:cNvSpPr txBox="1"/>
          <p:nvPr/>
        </p:nvSpPr>
        <p:spPr>
          <a:xfrm>
            <a:off x="2260599" y="3772943"/>
            <a:ext cx="7670800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Share Price Progression</a:t>
            </a:r>
          </a:p>
        </p:txBody>
      </p:sp>
      <p:sp>
        <p:nvSpPr>
          <p:cNvPr id="9" name="TextBox 8">
            <a:hlinkClick r:id="rId7" action="ppaction://hlinksldjump"/>
            <a:extLst>
              <a:ext uri="{FF2B5EF4-FFF2-40B4-BE49-F238E27FC236}">
                <a16:creationId xmlns:a16="http://schemas.microsoft.com/office/drawing/2014/main" id="{6F4874E5-9980-7D4B-9592-9A8DCC335AB7}"/>
              </a:ext>
            </a:extLst>
          </p:cNvPr>
          <p:cNvSpPr txBox="1"/>
          <p:nvPr/>
        </p:nvSpPr>
        <p:spPr>
          <a:xfrm>
            <a:off x="2260599" y="4508376"/>
            <a:ext cx="7670800" cy="52322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Key Figures &amp; Ratios</a:t>
            </a:r>
          </a:p>
        </p:txBody>
      </p:sp>
      <p:sp>
        <p:nvSpPr>
          <p:cNvPr id="11" name="TextBox 10">
            <a:hlinkClick r:id="rId8" action="ppaction://hlinksldjump"/>
            <a:extLst>
              <a:ext uri="{FF2B5EF4-FFF2-40B4-BE49-F238E27FC236}">
                <a16:creationId xmlns:a16="http://schemas.microsoft.com/office/drawing/2014/main" id="{F35E91E3-AB1B-A449-9C56-92290C513E92}"/>
              </a:ext>
            </a:extLst>
          </p:cNvPr>
          <p:cNvSpPr txBox="1"/>
          <p:nvPr/>
        </p:nvSpPr>
        <p:spPr>
          <a:xfrm>
            <a:off x="2260599" y="5243809"/>
            <a:ext cx="7670800" cy="52322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</a:rPr>
              <a:t>Final Overview</a:t>
            </a:r>
          </a:p>
        </p:txBody>
      </p:sp>
    </p:spTree>
    <p:extLst>
      <p:ext uri="{BB962C8B-B14F-4D97-AF65-F5344CB8AC3E}">
        <p14:creationId xmlns:p14="http://schemas.microsoft.com/office/powerpoint/2010/main" val="4259576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6" descr="2048x2048 Light Steel Blue Solid Color Background">
            <a:extLst>
              <a:ext uri="{FF2B5EF4-FFF2-40B4-BE49-F238E27FC236}">
                <a16:creationId xmlns:a16="http://schemas.microsoft.com/office/drawing/2014/main" id="{9D61672A-D1FD-7F4D-ADDC-0FD69D68E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749"/>
            <a:ext cx="12192000" cy="686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0CA4772-1143-0F4A-A11A-B1271D1FECE6}"/>
              </a:ext>
            </a:extLst>
          </p:cNvPr>
          <p:cNvSpPr txBox="1"/>
          <p:nvPr/>
        </p:nvSpPr>
        <p:spPr>
          <a:xfrm rot="5400000">
            <a:off x="9597612" y="3171788"/>
            <a:ext cx="310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Company Contribution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B37C3C-732C-274C-972A-D85F741E3C85}"/>
              </a:ext>
            </a:extLst>
          </p:cNvPr>
          <p:cNvSpPr txBox="1"/>
          <p:nvPr/>
        </p:nvSpPr>
        <p:spPr>
          <a:xfrm>
            <a:off x="3507441" y="5611475"/>
            <a:ext cx="5177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Total Capitalization: 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1,347,395,441,118.007</a:t>
            </a:r>
          </a:p>
          <a:p>
            <a:pPr algn="ctr"/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Companies Listed: 80</a:t>
            </a:r>
          </a:p>
          <a:p>
            <a:pPr algn="ctr"/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Industries / Market Segments: 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69BD78-1A20-F444-899D-B1E5CCC3B1D4}"/>
              </a:ext>
            </a:extLst>
          </p:cNvPr>
          <p:cNvSpPr txBox="1"/>
          <p:nvPr/>
        </p:nvSpPr>
        <p:spPr>
          <a:xfrm rot="16200000">
            <a:off x="-797028" y="3171788"/>
            <a:ext cx="310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Industry Contribution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BB53FDFF-C38E-0F44-8C09-96C3E9BA7B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0060584"/>
              </p:ext>
            </p:extLst>
          </p:nvPr>
        </p:nvGraphicFramePr>
        <p:xfrm>
          <a:off x="-931927" y="1171621"/>
          <a:ext cx="8314363" cy="4575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337857BD-BB09-2D4F-A45C-40EA231A8A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915038"/>
              </p:ext>
            </p:extLst>
          </p:nvPr>
        </p:nvGraphicFramePr>
        <p:xfrm>
          <a:off x="5503636" y="1473192"/>
          <a:ext cx="6646365" cy="4002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2315F079-73CC-B843-B709-7A064409FEC7}"/>
              </a:ext>
            </a:extLst>
          </p:cNvPr>
          <p:cNvSpPr txBox="1">
            <a:spLocks/>
          </p:cNvSpPr>
          <p:nvPr/>
        </p:nvSpPr>
        <p:spPr>
          <a:xfrm>
            <a:off x="824680" y="-911"/>
            <a:ext cx="10542639" cy="8955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Market Overview</a:t>
            </a:r>
            <a:endParaRPr lang="en-US" sz="1600" b="1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770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6" descr="2048x2048 Light Steel Blue Solid Color Background">
            <a:extLst>
              <a:ext uri="{FF2B5EF4-FFF2-40B4-BE49-F238E27FC236}">
                <a16:creationId xmlns:a16="http://schemas.microsoft.com/office/drawing/2014/main" id="{A92B0B0B-831D-AB47-BC6E-AE87CDB34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749"/>
            <a:ext cx="12192000" cy="686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A76336A-F079-DA4B-8425-19BD95E73AE7}"/>
              </a:ext>
            </a:extLst>
          </p:cNvPr>
          <p:cNvGraphicFramePr>
            <a:graphicFrameLocks/>
          </p:cNvGraphicFramePr>
          <p:nvPr/>
        </p:nvGraphicFramePr>
        <p:xfrm>
          <a:off x="4546298" y="1847637"/>
          <a:ext cx="3099402" cy="31495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537C517-EFDA-E445-A85C-EC1C89816951}"/>
              </a:ext>
            </a:extLst>
          </p:cNvPr>
          <p:cNvSpPr txBox="1"/>
          <p:nvPr/>
        </p:nvSpPr>
        <p:spPr>
          <a:xfrm>
            <a:off x="7138192" y="1453283"/>
            <a:ext cx="52875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Alpha Dhabi Holding</a:t>
            </a:r>
          </a:p>
          <a:p>
            <a:r>
              <a:rPr lang="en-US" sz="1600" b="1" dirty="0">
                <a:latin typeface="Century Gothic" panose="020B0502020202020204" pitchFamily="34" charset="0"/>
              </a:rPr>
              <a:t>Industry</a:t>
            </a:r>
            <a:r>
              <a:rPr lang="en-US" sz="1600" dirty="0">
                <a:latin typeface="Century Gothic" panose="020B0502020202020204" pitchFamily="34" charset="0"/>
              </a:rPr>
              <a:t> – Financial Services / Asset Management</a:t>
            </a:r>
          </a:p>
          <a:p>
            <a:r>
              <a:rPr lang="en-US" sz="1600" b="1" dirty="0">
                <a:latin typeface="Century Gothic" panose="020B0502020202020204" pitchFamily="34" charset="0"/>
              </a:rPr>
              <a:t>Subsidiaries</a:t>
            </a:r>
            <a:r>
              <a:rPr lang="en-US" sz="1600" dirty="0">
                <a:latin typeface="Century Gothic" panose="020B0502020202020204" pitchFamily="34" charset="0"/>
              </a:rPr>
              <a:t> – ~ 55 (5 Verticals)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8912FE-6E00-8A4F-BC7C-C46A129DD547}"/>
              </a:ext>
            </a:extLst>
          </p:cNvPr>
          <p:cNvSpPr txBox="1"/>
          <p:nvPr/>
        </p:nvSpPr>
        <p:spPr>
          <a:xfrm>
            <a:off x="7645700" y="3155481"/>
            <a:ext cx="50137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Intl. Holding Company</a:t>
            </a:r>
          </a:p>
          <a:p>
            <a:r>
              <a:rPr lang="en-US" sz="1600" b="1" dirty="0">
                <a:latin typeface="Century Gothic" panose="020B0502020202020204" pitchFamily="34" charset="0"/>
              </a:rPr>
              <a:t>Industry</a:t>
            </a:r>
            <a:r>
              <a:rPr lang="en-US" sz="1600" dirty="0">
                <a:latin typeface="Century Gothic" panose="020B0502020202020204" pitchFamily="34" charset="0"/>
              </a:rPr>
              <a:t> – Financial Services / Investment</a:t>
            </a:r>
          </a:p>
          <a:p>
            <a:r>
              <a:rPr lang="en-US" sz="1600" b="1" dirty="0">
                <a:latin typeface="Century Gothic" panose="020B0502020202020204" pitchFamily="34" charset="0"/>
              </a:rPr>
              <a:t>Subsidiaries</a:t>
            </a:r>
            <a:r>
              <a:rPr lang="en-US" sz="1600" dirty="0">
                <a:latin typeface="Century Gothic" panose="020B0502020202020204" pitchFamily="34" charset="0"/>
              </a:rPr>
              <a:t> – 88 (6 Verticals)</a:t>
            </a:r>
          </a:p>
          <a:p>
            <a:r>
              <a:rPr lang="en-US" sz="1600" b="1" dirty="0">
                <a:latin typeface="Century Gothic" panose="020B0502020202020204" pitchFamily="34" charset="0"/>
              </a:rPr>
              <a:t>Presence in </a:t>
            </a:r>
            <a:r>
              <a:rPr lang="en-US" sz="1600" dirty="0">
                <a:latin typeface="Century Gothic" panose="020B0502020202020204" pitchFamily="34" charset="0"/>
              </a:rPr>
              <a:t>– 4 continents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CD03F7-FC6A-D742-9FA5-743E33206249}"/>
              </a:ext>
            </a:extLst>
          </p:cNvPr>
          <p:cNvSpPr txBox="1"/>
          <p:nvPr/>
        </p:nvSpPr>
        <p:spPr>
          <a:xfrm>
            <a:off x="3802508" y="5021434"/>
            <a:ext cx="50137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Etisalat Group</a:t>
            </a:r>
          </a:p>
          <a:p>
            <a:pPr algn="ctr"/>
            <a:r>
              <a:rPr lang="en-US" sz="1600" b="1" dirty="0">
                <a:latin typeface="Century Gothic" panose="020B0502020202020204" pitchFamily="34" charset="0"/>
              </a:rPr>
              <a:t>Industry</a:t>
            </a:r>
            <a:r>
              <a:rPr lang="en-US" sz="1600" dirty="0">
                <a:latin typeface="Century Gothic" panose="020B0502020202020204" pitchFamily="34" charset="0"/>
              </a:rPr>
              <a:t> – Telecommunications</a:t>
            </a:r>
          </a:p>
          <a:p>
            <a:pPr algn="ctr"/>
            <a:r>
              <a:rPr lang="en-US" sz="1600" b="1" dirty="0">
                <a:latin typeface="Century Gothic" panose="020B0502020202020204" pitchFamily="34" charset="0"/>
              </a:rPr>
              <a:t>Subsidiaries</a:t>
            </a:r>
            <a:r>
              <a:rPr lang="en-US" sz="1600" dirty="0">
                <a:latin typeface="Century Gothic" panose="020B0502020202020204" pitchFamily="34" charset="0"/>
              </a:rPr>
              <a:t> – 19</a:t>
            </a:r>
          </a:p>
          <a:p>
            <a:pPr algn="ctr"/>
            <a:r>
              <a:rPr lang="en-US" sz="1600" b="1" dirty="0">
                <a:latin typeface="Century Gothic" panose="020B0502020202020204" pitchFamily="34" charset="0"/>
              </a:rPr>
              <a:t>Operating in </a:t>
            </a:r>
            <a:r>
              <a:rPr lang="en-US" sz="1600" dirty="0">
                <a:latin typeface="Century Gothic" panose="020B0502020202020204" pitchFamily="34" charset="0"/>
              </a:rPr>
              <a:t>– 16 countries, 3 continents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7AB752-56EB-7542-A14A-89841CE1D265}"/>
              </a:ext>
            </a:extLst>
          </p:cNvPr>
          <p:cNvSpPr txBox="1"/>
          <p:nvPr/>
        </p:nvSpPr>
        <p:spPr>
          <a:xfrm>
            <a:off x="-388236" y="3681989"/>
            <a:ext cx="50137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First Abu Dhabi Bank</a:t>
            </a:r>
          </a:p>
          <a:p>
            <a:pPr algn="r"/>
            <a:r>
              <a:rPr lang="en-US" sz="1600" b="1" dirty="0">
                <a:latin typeface="Century Gothic" panose="020B0502020202020204" pitchFamily="34" charset="0"/>
              </a:rPr>
              <a:t>Industry</a:t>
            </a:r>
            <a:r>
              <a:rPr lang="en-US" sz="1600" dirty="0">
                <a:latin typeface="Century Gothic" panose="020B0502020202020204" pitchFamily="34" charset="0"/>
              </a:rPr>
              <a:t> – Financial Institution</a:t>
            </a:r>
          </a:p>
          <a:p>
            <a:pPr algn="r"/>
            <a:r>
              <a:rPr lang="en-US" sz="1600" b="1" dirty="0">
                <a:latin typeface="Century Gothic" panose="020B0502020202020204" pitchFamily="34" charset="0"/>
              </a:rPr>
              <a:t>Subsidiaries</a:t>
            </a:r>
            <a:r>
              <a:rPr lang="en-US" sz="1600" dirty="0">
                <a:latin typeface="Century Gothic" panose="020B0502020202020204" pitchFamily="34" charset="0"/>
              </a:rPr>
              <a:t> – 27</a:t>
            </a:r>
          </a:p>
          <a:p>
            <a:pPr algn="r"/>
            <a:r>
              <a:rPr lang="en-US" sz="1600" b="1" dirty="0">
                <a:latin typeface="Century Gothic" panose="020B0502020202020204" pitchFamily="34" charset="0"/>
              </a:rPr>
              <a:t>Presence in </a:t>
            </a:r>
            <a:r>
              <a:rPr lang="en-US" sz="1600" dirty="0">
                <a:latin typeface="Century Gothic" panose="020B0502020202020204" pitchFamily="34" charset="0"/>
              </a:rPr>
              <a:t>– 20 countries, 5 continents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CDBCA0-5320-6E4F-8245-7085C0C72F82}"/>
              </a:ext>
            </a:extLst>
          </p:cNvPr>
          <p:cNvSpPr txBox="1"/>
          <p:nvPr/>
        </p:nvSpPr>
        <p:spPr>
          <a:xfrm>
            <a:off x="-325465" y="2090847"/>
            <a:ext cx="50137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TAQA – AD National Energy Co.</a:t>
            </a:r>
          </a:p>
          <a:p>
            <a:pPr algn="r"/>
            <a:r>
              <a:rPr lang="en-US" sz="1600" b="1" dirty="0">
                <a:latin typeface="Century Gothic" panose="020B0502020202020204" pitchFamily="34" charset="0"/>
              </a:rPr>
              <a:t>Industry</a:t>
            </a:r>
            <a:r>
              <a:rPr lang="en-US" sz="1600" dirty="0">
                <a:latin typeface="Century Gothic" panose="020B0502020202020204" pitchFamily="34" charset="0"/>
              </a:rPr>
              <a:t> – Utilities &amp; Energy</a:t>
            </a:r>
          </a:p>
          <a:p>
            <a:pPr algn="r"/>
            <a:r>
              <a:rPr lang="en-US" sz="1600" b="1" dirty="0">
                <a:latin typeface="Century Gothic" panose="020B0502020202020204" pitchFamily="34" charset="0"/>
              </a:rPr>
              <a:t>Subsidiaries</a:t>
            </a:r>
            <a:r>
              <a:rPr lang="en-US" sz="1600" dirty="0">
                <a:latin typeface="Century Gothic" panose="020B0502020202020204" pitchFamily="34" charset="0"/>
              </a:rPr>
              <a:t> – 25</a:t>
            </a:r>
          </a:p>
          <a:p>
            <a:pPr algn="r"/>
            <a:r>
              <a:rPr lang="en-US" sz="1600" b="1" dirty="0">
                <a:latin typeface="Century Gothic" panose="020B0502020202020204" pitchFamily="34" charset="0"/>
              </a:rPr>
              <a:t>Operating in </a:t>
            </a:r>
            <a:r>
              <a:rPr lang="en-US" sz="1600" dirty="0">
                <a:latin typeface="Century Gothic" panose="020B0502020202020204" pitchFamily="34" charset="0"/>
              </a:rPr>
              <a:t>– 11 countries, 4 continents 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55721E75-F8C5-C049-AEEA-70DF804B8D6D}"/>
              </a:ext>
            </a:extLst>
          </p:cNvPr>
          <p:cNvSpPr txBox="1">
            <a:spLocks/>
          </p:cNvSpPr>
          <p:nvPr/>
        </p:nvSpPr>
        <p:spPr>
          <a:xfrm>
            <a:off x="824680" y="-911"/>
            <a:ext cx="10542639" cy="8955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Top 5 Overview</a:t>
            </a:r>
            <a:endParaRPr lang="en-US" sz="1600" b="1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756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2048x2048 Light Steel Blue Solid Color Background">
            <a:extLst>
              <a:ext uri="{FF2B5EF4-FFF2-40B4-BE49-F238E27FC236}">
                <a16:creationId xmlns:a16="http://schemas.microsoft.com/office/drawing/2014/main" id="{F73BD382-902C-A544-A026-DC7AD2E55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750"/>
            <a:ext cx="12192000" cy="686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6BFC5FB-22CD-3840-B2BD-8B22F7C897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9945587"/>
              </p:ext>
            </p:extLst>
          </p:nvPr>
        </p:nvGraphicFramePr>
        <p:xfrm>
          <a:off x="3975101" y="449093"/>
          <a:ext cx="4292601" cy="29591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61BC389-0ADC-E74F-9B6C-072D048BA3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1955503"/>
              </p:ext>
            </p:extLst>
          </p:nvPr>
        </p:nvGraphicFramePr>
        <p:xfrm>
          <a:off x="152401" y="449092"/>
          <a:ext cx="4292601" cy="29591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0EB9BC3-C103-E244-B8F3-AFE232C9DB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5023316"/>
              </p:ext>
            </p:extLst>
          </p:nvPr>
        </p:nvGraphicFramePr>
        <p:xfrm>
          <a:off x="7747000" y="461075"/>
          <a:ext cx="4292601" cy="29591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7D107E3C-1DB3-314B-960C-7DCCA27B67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987199"/>
              </p:ext>
            </p:extLst>
          </p:nvPr>
        </p:nvGraphicFramePr>
        <p:xfrm>
          <a:off x="1947331" y="3263899"/>
          <a:ext cx="4292601" cy="29591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FEE87268-67E3-0746-BE86-5A7C1F913C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6239520"/>
              </p:ext>
            </p:extLst>
          </p:nvPr>
        </p:nvGraphicFramePr>
        <p:xfrm>
          <a:off x="5343000" y="3275881"/>
          <a:ext cx="5476875" cy="29591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46A185C-51E3-3242-88E8-6243EEB146B9}"/>
              </a:ext>
            </a:extLst>
          </p:cNvPr>
          <p:cNvSpPr txBox="1"/>
          <p:nvPr/>
        </p:nvSpPr>
        <p:spPr>
          <a:xfrm>
            <a:off x="1739900" y="3365705"/>
            <a:ext cx="1117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ADH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5ED11B-F66A-AC40-8CE2-9EE3C1DA26C2}"/>
              </a:ext>
            </a:extLst>
          </p:cNvPr>
          <p:cNvSpPr txBox="1"/>
          <p:nvPr/>
        </p:nvSpPr>
        <p:spPr>
          <a:xfrm>
            <a:off x="5566834" y="3365705"/>
            <a:ext cx="1117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IHC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C23A6B-E029-274B-BB9E-81A459BCCFEB}"/>
              </a:ext>
            </a:extLst>
          </p:cNvPr>
          <p:cNvSpPr txBox="1"/>
          <p:nvPr/>
        </p:nvSpPr>
        <p:spPr>
          <a:xfrm>
            <a:off x="9330267" y="3365705"/>
            <a:ext cx="1117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ETISALAT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794E6A-2A1C-854D-A666-9C68FB06E37B}"/>
              </a:ext>
            </a:extLst>
          </p:cNvPr>
          <p:cNvSpPr txBox="1"/>
          <p:nvPr/>
        </p:nvSpPr>
        <p:spPr>
          <a:xfrm>
            <a:off x="3534830" y="6232608"/>
            <a:ext cx="1117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FAB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137BA7-E152-DD4E-89D0-658BFA9081E2}"/>
              </a:ext>
            </a:extLst>
          </p:cNvPr>
          <p:cNvSpPr txBox="1"/>
          <p:nvPr/>
        </p:nvSpPr>
        <p:spPr>
          <a:xfrm>
            <a:off x="7522636" y="6217892"/>
            <a:ext cx="1117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TAQA</a:t>
            </a:r>
          </a:p>
        </p:txBody>
      </p:sp>
    </p:spTree>
    <p:extLst>
      <p:ext uri="{BB962C8B-B14F-4D97-AF65-F5344CB8AC3E}">
        <p14:creationId xmlns:p14="http://schemas.microsoft.com/office/powerpoint/2010/main" val="1691173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2048x2048 Light Steel Blue Solid Color Background">
            <a:extLst>
              <a:ext uri="{FF2B5EF4-FFF2-40B4-BE49-F238E27FC236}">
                <a16:creationId xmlns:a16="http://schemas.microsoft.com/office/drawing/2014/main" id="{125632A0-E223-9A45-885D-505DDF6F8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749"/>
            <a:ext cx="12192000" cy="686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EBA704EA-D7F1-9C4D-9A61-6DE605928C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5301" y="1369923"/>
            <a:ext cx="8501398" cy="48978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794D6E-52B3-D746-9622-A95A34E41898}"/>
              </a:ext>
            </a:extLst>
          </p:cNvPr>
          <p:cNvSpPr txBox="1"/>
          <p:nvPr/>
        </p:nvSpPr>
        <p:spPr>
          <a:xfrm>
            <a:off x="2653400" y="2373108"/>
            <a:ext cx="882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40,000+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A52B37-F6C1-6840-991B-21D2EF1E447A}"/>
              </a:ext>
            </a:extLst>
          </p:cNvPr>
          <p:cNvSpPr txBox="1"/>
          <p:nvPr/>
        </p:nvSpPr>
        <p:spPr>
          <a:xfrm>
            <a:off x="4242816" y="1740681"/>
            <a:ext cx="882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47,000+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0E4E69-788B-BD4D-9D33-AF0DFCAEB602}"/>
              </a:ext>
            </a:extLst>
          </p:cNvPr>
          <p:cNvSpPr txBox="1"/>
          <p:nvPr/>
        </p:nvSpPr>
        <p:spPr>
          <a:xfrm>
            <a:off x="5843225" y="2065331"/>
            <a:ext cx="882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43,000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D06A1B-BC4A-6141-AD47-96715D403C48}"/>
              </a:ext>
            </a:extLst>
          </p:cNvPr>
          <p:cNvSpPr txBox="1"/>
          <p:nvPr/>
        </p:nvSpPr>
        <p:spPr>
          <a:xfrm>
            <a:off x="7424822" y="5596557"/>
            <a:ext cx="882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~ 5,500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A5752D-E12B-814E-A796-21F20D440AD4}"/>
              </a:ext>
            </a:extLst>
          </p:cNvPr>
          <p:cNvSpPr txBox="1"/>
          <p:nvPr/>
        </p:nvSpPr>
        <p:spPr>
          <a:xfrm>
            <a:off x="9041523" y="5472837"/>
            <a:ext cx="882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7,000+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664760C-BD38-9048-9BF5-73655264FA9E}"/>
              </a:ext>
            </a:extLst>
          </p:cNvPr>
          <p:cNvSpPr txBox="1">
            <a:spLocks/>
          </p:cNvSpPr>
          <p:nvPr/>
        </p:nvSpPr>
        <p:spPr>
          <a:xfrm>
            <a:off x="824680" y="-911"/>
            <a:ext cx="10542639" cy="8955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Employee Size (2021)</a:t>
            </a:r>
            <a:endParaRPr lang="en-US" sz="1600" b="1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015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2048x2048 Light Steel Blue Solid Color Background">
            <a:extLst>
              <a:ext uri="{FF2B5EF4-FFF2-40B4-BE49-F238E27FC236}">
                <a16:creationId xmlns:a16="http://schemas.microsoft.com/office/drawing/2014/main" id="{5BC11169-9273-F14D-8544-BE145F6E3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749"/>
            <a:ext cx="12192000" cy="686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E8C58D9-09F4-5542-B377-4C85506B8296}"/>
              </a:ext>
            </a:extLst>
          </p:cNvPr>
          <p:cNvSpPr/>
          <p:nvPr/>
        </p:nvSpPr>
        <p:spPr>
          <a:xfrm>
            <a:off x="3411796" y="1092429"/>
            <a:ext cx="4881716" cy="99167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Alpha Dhabi Holding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B39202-3E19-EB4A-B58A-030694FFCF8E}"/>
              </a:ext>
            </a:extLst>
          </p:cNvPr>
          <p:cNvSpPr/>
          <p:nvPr/>
        </p:nvSpPr>
        <p:spPr>
          <a:xfrm>
            <a:off x="3411796" y="2120509"/>
            <a:ext cx="4881716" cy="99167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Intl. Holding Company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6EAD4B-DC77-2F47-A21B-0215D2F8E680}"/>
              </a:ext>
            </a:extLst>
          </p:cNvPr>
          <p:cNvSpPr/>
          <p:nvPr/>
        </p:nvSpPr>
        <p:spPr>
          <a:xfrm>
            <a:off x="3411796" y="3154931"/>
            <a:ext cx="4881716" cy="99167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Etisalat Group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B4530D-EDA8-F148-9F30-EEFFAE7DF1E6}"/>
              </a:ext>
            </a:extLst>
          </p:cNvPr>
          <p:cNvSpPr/>
          <p:nvPr/>
        </p:nvSpPr>
        <p:spPr>
          <a:xfrm>
            <a:off x="3411796" y="4189508"/>
            <a:ext cx="4881716" cy="99167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First Abu Dhabi Bank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CD91F6-AFC9-B04E-AB47-57EA3773DDFA}"/>
              </a:ext>
            </a:extLst>
          </p:cNvPr>
          <p:cNvSpPr/>
          <p:nvPr/>
        </p:nvSpPr>
        <p:spPr>
          <a:xfrm>
            <a:off x="3411796" y="5224085"/>
            <a:ext cx="4881716" cy="99167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TAQA - AD National Energy Company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C9300C-A32F-5447-B4A3-D16CACE4B158}"/>
              </a:ext>
            </a:extLst>
          </p:cNvPr>
          <p:cNvSpPr/>
          <p:nvPr/>
        </p:nvSpPr>
        <p:spPr>
          <a:xfrm>
            <a:off x="8332848" y="1132113"/>
            <a:ext cx="2694038" cy="42729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IHC (44%)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9DB423-6E69-2F4F-96EB-D2AA7B253D5D}"/>
              </a:ext>
            </a:extLst>
          </p:cNvPr>
          <p:cNvSpPr/>
          <p:nvPr/>
        </p:nvSpPr>
        <p:spPr>
          <a:xfrm>
            <a:off x="8332848" y="1592846"/>
            <a:ext cx="2694038" cy="42729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Infinity Wave (44%)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386148E-2E68-054B-A990-1CEB91861863}"/>
              </a:ext>
            </a:extLst>
          </p:cNvPr>
          <p:cNvSpPr/>
          <p:nvPr/>
        </p:nvSpPr>
        <p:spPr>
          <a:xfrm>
            <a:off x="8347596" y="2147790"/>
            <a:ext cx="2694038" cy="93489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PAL Group (66.44%)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4033CAA-E0E6-8A42-AB29-239FCE7F9D09}"/>
              </a:ext>
            </a:extLst>
          </p:cNvPr>
          <p:cNvSpPr/>
          <p:nvPr/>
        </p:nvSpPr>
        <p:spPr>
          <a:xfrm>
            <a:off x="8332848" y="3180844"/>
            <a:ext cx="2694038" cy="93489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Emirates Investment Authority (60%)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022CFB-97D3-4E42-B8DE-F8480A54ACBD}"/>
              </a:ext>
            </a:extLst>
          </p:cNvPr>
          <p:cNvSpPr/>
          <p:nvPr/>
        </p:nvSpPr>
        <p:spPr>
          <a:xfrm>
            <a:off x="8347596" y="4228646"/>
            <a:ext cx="2694038" cy="93489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Mubadala Investment (37%)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183466-68F4-D148-B522-08872937BA05}"/>
              </a:ext>
            </a:extLst>
          </p:cNvPr>
          <p:cNvSpPr/>
          <p:nvPr/>
        </p:nvSpPr>
        <p:spPr>
          <a:xfrm>
            <a:off x="8347596" y="5261700"/>
            <a:ext cx="2694038" cy="93489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ADQ (Holding Company) (98.6%)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C8C45D1F-F665-C345-881C-2D03B8CB2DB6}"/>
              </a:ext>
            </a:extLst>
          </p:cNvPr>
          <p:cNvSpPr txBox="1">
            <a:spLocks/>
          </p:cNvSpPr>
          <p:nvPr/>
        </p:nvSpPr>
        <p:spPr>
          <a:xfrm>
            <a:off x="824680" y="-911"/>
            <a:ext cx="10542639" cy="8955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Shareholding Information</a:t>
            </a:r>
            <a:endParaRPr lang="en-US" sz="1600" b="1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BA7C4A5-B11A-804B-A5AB-57822494675C}"/>
              </a:ext>
            </a:extLst>
          </p:cNvPr>
          <p:cNvSpPr/>
          <p:nvPr/>
        </p:nvSpPr>
        <p:spPr>
          <a:xfrm>
            <a:off x="922998" y="1132113"/>
            <a:ext cx="2449462" cy="64675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National (99.4%)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FCA2CC4-0D2D-9B41-B5C7-19F3B9499DA1}"/>
              </a:ext>
            </a:extLst>
          </p:cNvPr>
          <p:cNvSpPr/>
          <p:nvPr/>
        </p:nvSpPr>
        <p:spPr>
          <a:xfrm>
            <a:off x="922998" y="1806491"/>
            <a:ext cx="2449462" cy="25444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Foreign (0.6%)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61BFF6-51C0-2248-8CC7-B49755BD3F53}"/>
              </a:ext>
            </a:extLst>
          </p:cNvPr>
          <p:cNvSpPr/>
          <p:nvPr/>
        </p:nvSpPr>
        <p:spPr>
          <a:xfrm>
            <a:off x="908250" y="2161130"/>
            <a:ext cx="2449462" cy="51769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National (92.43%)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9758E69-D6FA-2D42-A95C-A4EE67A28C93}"/>
              </a:ext>
            </a:extLst>
          </p:cNvPr>
          <p:cNvSpPr/>
          <p:nvPr/>
        </p:nvSpPr>
        <p:spPr>
          <a:xfrm>
            <a:off x="908250" y="2715170"/>
            <a:ext cx="2449462" cy="38226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Foreign (7.57%)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C0A3870-6866-E04C-AFFC-ED63560F8C14}"/>
              </a:ext>
            </a:extLst>
          </p:cNvPr>
          <p:cNvSpPr/>
          <p:nvPr/>
        </p:nvSpPr>
        <p:spPr>
          <a:xfrm>
            <a:off x="908250" y="3197627"/>
            <a:ext cx="2449462" cy="51769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National (94.51%)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F18ADB6-9840-4140-A58B-87EEBD4908D2}"/>
              </a:ext>
            </a:extLst>
          </p:cNvPr>
          <p:cNvSpPr/>
          <p:nvPr/>
        </p:nvSpPr>
        <p:spPr>
          <a:xfrm>
            <a:off x="908250" y="3754133"/>
            <a:ext cx="2449462" cy="38226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Foreign (5.49%)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3A537CB-683F-A84A-9E2F-175CF26267EE}"/>
              </a:ext>
            </a:extLst>
          </p:cNvPr>
          <p:cNvSpPr/>
          <p:nvPr/>
        </p:nvSpPr>
        <p:spPr>
          <a:xfrm>
            <a:off x="908250" y="4236590"/>
            <a:ext cx="2449462" cy="448755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National (82.92%)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D93473-5414-EF4B-A53D-58FF2EEEFE59}"/>
              </a:ext>
            </a:extLst>
          </p:cNvPr>
          <p:cNvSpPr/>
          <p:nvPr/>
        </p:nvSpPr>
        <p:spPr>
          <a:xfrm>
            <a:off x="908250" y="4720109"/>
            <a:ext cx="2449462" cy="44875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Foreign (17.08%)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32221D2-2678-4943-ABC6-7603257C7012}"/>
              </a:ext>
            </a:extLst>
          </p:cNvPr>
          <p:cNvSpPr/>
          <p:nvPr/>
        </p:nvSpPr>
        <p:spPr>
          <a:xfrm>
            <a:off x="908250" y="5261699"/>
            <a:ext cx="2449462" cy="726145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National (99.96%)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4E9DCAF-2A75-A44C-9B6F-A1FC9B1AA61F}"/>
              </a:ext>
            </a:extLst>
          </p:cNvPr>
          <p:cNvSpPr/>
          <p:nvPr/>
        </p:nvSpPr>
        <p:spPr>
          <a:xfrm>
            <a:off x="908250" y="6023860"/>
            <a:ext cx="2449462" cy="17273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Foreign (0.04%)</a:t>
            </a:r>
          </a:p>
        </p:txBody>
      </p:sp>
    </p:spTree>
    <p:extLst>
      <p:ext uri="{BB962C8B-B14F-4D97-AF65-F5344CB8AC3E}">
        <p14:creationId xmlns:p14="http://schemas.microsoft.com/office/powerpoint/2010/main" val="2043302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2048x2048 Light Steel Blue Solid Color Background">
            <a:extLst>
              <a:ext uri="{FF2B5EF4-FFF2-40B4-BE49-F238E27FC236}">
                <a16:creationId xmlns:a16="http://schemas.microsoft.com/office/drawing/2014/main" id="{26210A24-52A8-2D43-9DFE-AE297EC52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749"/>
            <a:ext cx="12192000" cy="686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EB189EE-E579-1C4B-ABFA-7A6023ABE55E}"/>
              </a:ext>
            </a:extLst>
          </p:cNvPr>
          <p:cNvSpPr txBox="1">
            <a:spLocks/>
          </p:cNvSpPr>
          <p:nvPr/>
        </p:nvSpPr>
        <p:spPr>
          <a:xfrm>
            <a:off x="824680" y="-911"/>
            <a:ext cx="10542639" cy="8955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Trading Information 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(as of 2 August 2021)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B68018-2647-0C4E-8D4A-BBFCDDC569AE}"/>
              </a:ext>
            </a:extLst>
          </p:cNvPr>
          <p:cNvSpPr/>
          <p:nvPr/>
        </p:nvSpPr>
        <p:spPr>
          <a:xfrm>
            <a:off x="868924" y="2684206"/>
            <a:ext cx="3172134" cy="61943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Alpha Dhabi Holding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6743AB-C938-EE4D-9879-9D054C10EF5F}"/>
              </a:ext>
            </a:extLst>
          </p:cNvPr>
          <p:cNvSpPr/>
          <p:nvPr/>
        </p:nvSpPr>
        <p:spPr>
          <a:xfrm>
            <a:off x="868924" y="1312606"/>
            <a:ext cx="1387578" cy="132068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Market Cap:</a:t>
            </a:r>
          </a:p>
          <a:p>
            <a:pPr algn="ctr"/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rPr>
              <a:t>288.20B</a:t>
            </a:r>
          </a:p>
          <a:p>
            <a:pPr algn="ctr"/>
            <a:r>
              <a:rPr lang="en-US" sz="1400" dirty="0">
                <a:latin typeface="Century Gothic" panose="020B0502020202020204" pitchFamily="34" charset="0"/>
              </a:rPr>
              <a:t>----------</a:t>
            </a:r>
          </a:p>
          <a:p>
            <a:pPr algn="ctr"/>
            <a:r>
              <a:rPr lang="en-US" sz="1400" dirty="0">
                <a:latin typeface="Century Gothic" panose="020B0502020202020204" pitchFamily="34" charset="0"/>
              </a:rPr>
              <a:t>Total Shares:</a:t>
            </a:r>
          </a:p>
          <a:p>
            <a:pPr algn="ctr"/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rPr>
              <a:t>10B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E7A1FB-44D2-3840-AA32-266E8398143E}"/>
              </a:ext>
            </a:extLst>
          </p:cNvPr>
          <p:cNvSpPr/>
          <p:nvPr/>
        </p:nvSpPr>
        <p:spPr>
          <a:xfrm>
            <a:off x="2300749" y="2138514"/>
            <a:ext cx="1710813" cy="48669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Free-Float: </a:t>
            </a:r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rPr>
              <a:t>12%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0796F8-3C96-9540-9315-8DF8823046CB}"/>
              </a:ext>
            </a:extLst>
          </p:cNvPr>
          <p:cNvSpPr/>
          <p:nvPr/>
        </p:nvSpPr>
        <p:spPr>
          <a:xfrm>
            <a:off x="4512268" y="2699446"/>
            <a:ext cx="3172134" cy="61943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Intl. Holding Company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7873C7-6BCD-3743-BFF4-EBD4C49044DB}"/>
              </a:ext>
            </a:extLst>
          </p:cNvPr>
          <p:cNvSpPr/>
          <p:nvPr/>
        </p:nvSpPr>
        <p:spPr>
          <a:xfrm>
            <a:off x="4512268" y="1327846"/>
            <a:ext cx="1387578" cy="132068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Market Cap:</a:t>
            </a:r>
          </a:p>
          <a:p>
            <a:pPr algn="ctr"/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rPr>
              <a:t>240.43B</a:t>
            </a:r>
          </a:p>
          <a:p>
            <a:pPr algn="ctr"/>
            <a:r>
              <a:rPr lang="en-US" sz="1400" dirty="0">
                <a:latin typeface="Century Gothic" panose="020B0502020202020204" pitchFamily="34" charset="0"/>
              </a:rPr>
              <a:t>----------</a:t>
            </a:r>
          </a:p>
          <a:p>
            <a:pPr algn="ctr"/>
            <a:r>
              <a:rPr lang="en-US" sz="1400" dirty="0">
                <a:latin typeface="Century Gothic" panose="020B0502020202020204" pitchFamily="34" charset="0"/>
              </a:rPr>
              <a:t>Total Shares:</a:t>
            </a:r>
          </a:p>
          <a:p>
            <a:pPr algn="ctr"/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rPr>
              <a:t>1.82B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8FA535-9A29-6A45-9EE3-C66957F148DE}"/>
              </a:ext>
            </a:extLst>
          </p:cNvPr>
          <p:cNvSpPr/>
          <p:nvPr/>
        </p:nvSpPr>
        <p:spPr>
          <a:xfrm>
            <a:off x="5944093" y="2153754"/>
            <a:ext cx="1710813" cy="48669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Free-Float: </a:t>
            </a:r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rPr>
              <a:t>18.4%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9932AE-24C2-E748-94BB-3ADAD052C85C}"/>
              </a:ext>
            </a:extLst>
          </p:cNvPr>
          <p:cNvSpPr/>
          <p:nvPr/>
        </p:nvSpPr>
        <p:spPr>
          <a:xfrm>
            <a:off x="8150942" y="2709827"/>
            <a:ext cx="3172134" cy="61943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Etisalat Group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61B391-937E-2041-ACF0-C7F1963A0BEE}"/>
              </a:ext>
            </a:extLst>
          </p:cNvPr>
          <p:cNvSpPr/>
          <p:nvPr/>
        </p:nvSpPr>
        <p:spPr>
          <a:xfrm>
            <a:off x="8150942" y="1338227"/>
            <a:ext cx="1387578" cy="132068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Market Cap:</a:t>
            </a:r>
          </a:p>
          <a:p>
            <a:pPr algn="ctr"/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rPr>
              <a:t>208.37B</a:t>
            </a:r>
          </a:p>
          <a:p>
            <a:pPr algn="ctr"/>
            <a:r>
              <a:rPr lang="en-US" sz="1400" dirty="0">
                <a:latin typeface="Century Gothic" panose="020B0502020202020204" pitchFamily="34" charset="0"/>
              </a:rPr>
              <a:t>----------</a:t>
            </a:r>
          </a:p>
          <a:p>
            <a:pPr algn="ctr"/>
            <a:r>
              <a:rPr lang="en-US" sz="1400" dirty="0">
                <a:latin typeface="Century Gothic" panose="020B0502020202020204" pitchFamily="34" charset="0"/>
              </a:rPr>
              <a:t>Total Shares:</a:t>
            </a:r>
          </a:p>
          <a:p>
            <a:pPr algn="ctr"/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rPr>
              <a:t>8.70B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6F1FEE4-975B-BE46-8F84-1079CF4903F9}"/>
              </a:ext>
            </a:extLst>
          </p:cNvPr>
          <p:cNvSpPr/>
          <p:nvPr/>
        </p:nvSpPr>
        <p:spPr>
          <a:xfrm>
            <a:off x="9582767" y="2164135"/>
            <a:ext cx="1710813" cy="48669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Free-Float: </a:t>
            </a:r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rPr>
              <a:t>40%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E366541-A9EB-3D45-ABB7-75F93363D677}"/>
              </a:ext>
            </a:extLst>
          </p:cNvPr>
          <p:cNvSpPr/>
          <p:nvPr/>
        </p:nvSpPr>
        <p:spPr>
          <a:xfrm>
            <a:off x="2569169" y="5141887"/>
            <a:ext cx="3172134" cy="61943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First Abu Dhabi Bank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3348888-F67E-9D4D-8FA3-81E781D11E71}"/>
              </a:ext>
            </a:extLst>
          </p:cNvPr>
          <p:cNvSpPr/>
          <p:nvPr/>
        </p:nvSpPr>
        <p:spPr>
          <a:xfrm>
            <a:off x="2569169" y="3770287"/>
            <a:ext cx="1387578" cy="132068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Market Cap:</a:t>
            </a:r>
          </a:p>
          <a:p>
            <a:pPr algn="ctr"/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rPr>
              <a:t>182.58B</a:t>
            </a:r>
          </a:p>
          <a:p>
            <a:pPr algn="ctr"/>
            <a:r>
              <a:rPr lang="en-US" sz="1400" dirty="0">
                <a:latin typeface="Century Gothic" panose="020B0502020202020204" pitchFamily="34" charset="0"/>
              </a:rPr>
              <a:t>----------</a:t>
            </a:r>
          </a:p>
          <a:p>
            <a:pPr algn="ctr"/>
            <a:r>
              <a:rPr lang="en-US" sz="1400" dirty="0">
                <a:latin typeface="Century Gothic" panose="020B0502020202020204" pitchFamily="34" charset="0"/>
              </a:rPr>
              <a:t>Total Shares:</a:t>
            </a:r>
          </a:p>
          <a:p>
            <a:pPr algn="ctr"/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rPr>
              <a:t>10.92B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680761D-7EF4-B946-8759-B9C9A09A6F4B}"/>
              </a:ext>
            </a:extLst>
          </p:cNvPr>
          <p:cNvSpPr/>
          <p:nvPr/>
        </p:nvSpPr>
        <p:spPr>
          <a:xfrm>
            <a:off x="4000994" y="4596195"/>
            <a:ext cx="1710813" cy="48669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Free-Float: </a:t>
            </a:r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rPr>
              <a:t>44%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9C92BC6-17B6-9A48-929D-B41BBE996716}"/>
              </a:ext>
            </a:extLst>
          </p:cNvPr>
          <p:cNvSpPr/>
          <p:nvPr/>
        </p:nvSpPr>
        <p:spPr>
          <a:xfrm>
            <a:off x="6274946" y="5143852"/>
            <a:ext cx="3172134" cy="61943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TAQA – AD National Energy Co.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0CCC84A-AA41-CA4D-B8B6-49D95F8CF0E7}"/>
              </a:ext>
            </a:extLst>
          </p:cNvPr>
          <p:cNvSpPr/>
          <p:nvPr/>
        </p:nvSpPr>
        <p:spPr>
          <a:xfrm>
            <a:off x="6274946" y="3772252"/>
            <a:ext cx="1387578" cy="132068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Market Cap:</a:t>
            </a:r>
          </a:p>
          <a:p>
            <a:pPr algn="ctr"/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rPr>
              <a:t>141.67B</a:t>
            </a:r>
          </a:p>
          <a:p>
            <a:pPr algn="ctr"/>
            <a:r>
              <a:rPr lang="en-US" sz="1400" dirty="0">
                <a:latin typeface="Century Gothic" panose="020B0502020202020204" pitchFamily="34" charset="0"/>
              </a:rPr>
              <a:t>----------</a:t>
            </a:r>
          </a:p>
          <a:p>
            <a:pPr algn="ctr"/>
            <a:r>
              <a:rPr lang="en-US" sz="1400" dirty="0">
                <a:latin typeface="Century Gothic" panose="020B0502020202020204" pitchFamily="34" charset="0"/>
              </a:rPr>
              <a:t>Total Shares:</a:t>
            </a:r>
          </a:p>
          <a:p>
            <a:pPr algn="ctr"/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rPr>
              <a:t>112.43B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3AB83C9-C2CE-E549-A7DF-FA4A0A05900C}"/>
              </a:ext>
            </a:extLst>
          </p:cNvPr>
          <p:cNvSpPr/>
          <p:nvPr/>
        </p:nvSpPr>
        <p:spPr>
          <a:xfrm>
            <a:off x="7706771" y="4598160"/>
            <a:ext cx="1710813" cy="48669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Free-Float: </a:t>
            </a:r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rPr>
              <a:t>1.4%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A4DBE6-6D00-C942-A6A5-F1738EB25797}"/>
              </a:ext>
            </a:extLst>
          </p:cNvPr>
          <p:cNvSpPr/>
          <p:nvPr/>
        </p:nvSpPr>
        <p:spPr>
          <a:xfrm>
            <a:off x="2300131" y="1327354"/>
            <a:ext cx="1710813" cy="7558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30-day Avg. Volume: </a:t>
            </a:r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rPr>
              <a:t>6.58M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94EA9A1-B122-704B-AEB8-32746FD3BD80}"/>
              </a:ext>
            </a:extLst>
          </p:cNvPr>
          <p:cNvSpPr/>
          <p:nvPr/>
        </p:nvSpPr>
        <p:spPr>
          <a:xfrm>
            <a:off x="5951711" y="1356663"/>
            <a:ext cx="1710813" cy="7558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30-day Avg. Volume: </a:t>
            </a:r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rPr>
              <a:t>2.98M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B4B1C43-8B4C-D947-B384-E70F8F15B271}"/>
              </a:ext>
            </a:extLst>
          </p:cNvPr>
          <p:cNvSpPr/>
          <p:nvPr/>
        </p:nvSpPr>
        <p:spPr>
          <a:xfrm>
            <a:off x="9601448" y="1357638"/>
            <a:ext cx="1710813" cy="7558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30-day Avg. Volume: </a:t>
            </a:r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rPr>
              <a:t>1.8M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360CB90-4215-6443-8584-E45BE8695706}"/>
              </a:ext>
            </a:extLst>
          </p:cNvPr>
          <p:cNvSpPr/>
          <p:nvPr/>
        </p:nvSpPr>
        <p:spPr>
          <a:xfrm>
            <a:off x="3999764" y="3790688"/>
            <a:ext cx="1710813" cy="7558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30-day Avg. Volume: </a:t>
            </a:r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rPr>
              <a:t>17.9M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6983BA5-5757-A14E-8344-2C5224D5F548}"/>
              </a:ext>
            </a:extLst>
          </p:cNvPr>
          <p:cNvSpPr/>
          <p:nvPr/>
        </p:nvSpPr>
        <p:spPr>
          <a:xfrm>
            <a:off x="7713649" y="3783311"/>
            <a:ext cx="1710813" cy="7558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30-day Avg. Volume: </a:t>
            </a:r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rPr>
              <a:t>3.2M</a:t>
            </a:r>
          </a:p>
        </p:txBody>
      </p:sp>
    </p:spTree>
    <p:extLst>
      <p:ext uri="{BB962C8B-B14F-4D97-AF65-F5344CB8AC3E}">
        <p14:creationId xmlns:p14="http://schemas.microsoft.com/office/powerpoint/2010/main" val="2574745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2048x2048 Light Steel Blue Solid Color Background">
            <a:extLst>
              <a:ext uri="{FF2B5EF4-FFF2-40B4-BE49-F238E27FC236}">
                <a16:creationId xmlns:a16="http://schemas.microsoft.com/office/drawing/2014/main" id="{29564E5F-82A0-A041-B89E-463E9E25F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749"/>
            <a:ext cx="12192000" cy="686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AD2BC84-CA49-E84D-B6EE-FA886A089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78" y="1152974"/>
            <a:ext cx="11275244" cy="4926997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E949807-091F-A241-B391-6F4D3AB3729B}"/>
              </a:ext>
            </a:extLst>
          </p:cNvPr>
          <p:cNvSpPr txBox="1">
            <a:spLocks/>
          </p:cNvSpPr>
          <p:nvPr/>
        </p:nvSpPr>
        <p:spPr>
          <a:xfrm>
            <a:off x="824680" y="-911"/>
            <a:ext cx="10542639" cy="8955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Market Progression 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(5-year Period)</a:t>
            </a:r>
            <a:endParaRPr lang="en-US" sz="1700" b="1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635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3243</TotalTime>
  <Words>757</Words>
  <Application>Microsoft Macintosh PowerPoint</Application>
  <PresentationFormat>Widescreen</PresentationFormat>
  <Paragraphs>171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Equity Market Analysis: ADX</dc:title>
  <dc:creator>Iman Zafar</dc:creator>
  <cp:lastModifiedBy>Iman Zafar</cp:lastModifiedBy>
  <cp:revision>361</cp:revision>
  <dcterms:created xsi:type="dcterms:W3CDTF">2021-08-01T11:32:02Z</dcterms:created>
  <dcterms:modified xsi:type="dcterms:W3CDTF">2021-08-14T05:57:50Z</dcterms:modified>
</cp:coreProperties>
</file>