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0DBF-39FC-475C-8A12-BA88327454F2}"/>
              </a:ext>
            </a:extLst>
          </p:cNvPr>
          <p:cNvSpPr>
            <a:spLocks noGrp="1"/>
          </p:cNvSpPr>
          <p:nvPr>
            <p:ph type="ctrTitle"/>
          </p:nvPr>
        </p:nvSpPr>
        <p:spPr/>
        <p:txBody>
          <a:bodyPr/>
          <a:lstStyle/>
          <a:p>
            <a:br>
              <a:rPr lang="en-IE" dirty="0"/>
            </a:br>
            <a:r>
              <a:rPr lang="en-IE" dirty="0"/>
              <a:t>ALTA Wireless 20 Amp AC Current Meter (Industrial)</a:t>
            </a:r>
          </a:p>
        </p:txBody>
      </p:sp>
      <p:pic>
        <p:nvPicPr>
          <p:cNvPr id="4" name="Picture 3">
            <a:extLst>
              <a:ext uri="{FF2B5EF4-FFF2-40B4-BE49-F238E27FC236}">
                <a16:creationId xmlns:a16="http://schemas.microsoft.com/office/drawing/2014/main" id="{0A1C7431-C73E-4A23-BCF2-2F554B4A3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59711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89F2-6A58-4C96-BCE9-040EBD983AF4}"/>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D14931C0-F84F-4E4A-894A-D506B800325F}"/>
              </a:ext>
            </a:extLst>
          </p:cNvPr>
          <p:cNvSpPr>
            <a:spLocks noGrp="1"/>
          </p:cNvSpPr>
          <p:nvPr>
            <p:ph idx="1"/>
          </p:nvPr>
        </p:nvSpPr>
        <p:spPr>
          <a:xfrm>
            <a:off x="677334" y="1550989"/>
            <a:ext cx="8596668" cy="4956343"/>
          </a:xfrm>
        </p:spPr>
        <p:txBody>
          <a:bodyPr>
            <a:normAutofit lnSpcReduction="10000"/>
          </a:bodyPr>
          <a:lstStyle/>
          <a:p>
            <a:pPr>
              <a:buFont typeface="Arial" panose="020B0604020202020204" pitchFamily="34" charset="0"/>
              <a:buChar char="•"/>
            </a:pPr>
            <a:r>
              <a:rPr lang="en-IE" dirty="0"/>
              <a:t>The ALTA Wireless AC Current Meter measures the RMS current of an alternating current (AC) system using a current transformer (CT) that wraps around the hot wire of a two wire (hot, common, ground(optional)) power system. </a:t>
            </a:r>
          </a:p>
          <a:p>
            <a:pPr>
              <a:buFont typeface="Arial" panose="020B0604020202020204" pitchFamily="34" charset="0"/>
              <a:buChar char="•"/>
            </a:pPr>
            <a:r>
              <a:rPr lang="en-IE" dirty="0"/>
              <a:t>The sensor reports Minimum RMS current, maximum RMS current, average RMS current, and amp hours to the </a:t>
            </a:r>
            <a:r>
              <a:rPr lang="en-IE" dirty="0" err="1"/>
              <a:t>iMonnit</a:t>
            </a:r>
            <a:r>
              <a:rPr lang="en-IE" dirty="0"/>
              <a:t> system. </a:t>
            </a:r>
          </a:p>
          <a:p>
            <a:pPr>
              <a:buFont typeface="Arial" panose="020B0604020202020204" pitchFamily="34" charset="0"/>
              <a:buChar char="•"/>
            </a:pPr>
            <a:r>
              <a:rPr lang="en-IE" dirty="0"/>
              <a:t>The </a:t>
            </a:r>
            <a:r>
              <a:rPr lang="en-IE" dirty="0" err="1"/>
              <a:t>iMonnit</a:t>
            </a:r>
            <a:r>
              <a:rPr lang="en-IE" dirty="0"/>
              <a:t> system is capable of generating watt hour or kilowatt hour readings as well. </a:t>
            </a:r>
          </a:p>
          <a:p>
            <a:pPr>
              <a:buFont typeface="Arial" panose="020B0604020202020204" pitchFamily="34" charset="0"/>
              <a:buChar char="•"/>
            </a:pPr>
            <a:r>
              <a:rPr lang="en-IE" dirty="0"/>
              <a:t>Measures amp hours, max RMS current, min RMS current, and average RMS current </a:t>
            </a:r>
          </a:p>
          <a:p>
            <a:pPr>
              <a:buFont typeface="Arial" panose="020B0604020202020204" pitchFamily="34" charset="0"/>
              <a:buChar char="•"/>
            </a:pPr>
            <a:r>
              <a:rPr lang="en-IE" dirty="0"/>
              <a:t>Capable of generating watt hour or kilowatt hour readings using </a:t>
            </a:r>
            <a:r>
              <a:rPr lang="en-IE" dirty="0" err="1"/>
              <a:t>iMonnit</a:t>
            </a:r>
            <a:endParaRPr lang="en-IE" dirty="0"/>
          </a:p>
          <a:p>
            <a:pPr>
              <a:buFont typeface="Arial" panose="020B0604020202020204" pitchFamily="34" charset="0"/>
              <a:buChar char="•"/>
            </a:pPr>
            <a:r>
              <a:rPr lang="en-IE" dirty="0"/>
              <a:t>Data logging for accumulated amp hour readings</a:t>
            </a:r>
          </a:p>
          <a:p>
            <a:pPr>
              <a:buFont typeface="Arial" panose="020B0604020202020204" pitchFamily="34" charset="0"/>
              <a:buChar char="•"/>
            </a:pPr>
            <a:r>
              <a:rPr lang="en-IE" dirty="0"/>
              <a:t>Can notify based on current levels or changes in current levels</a:t>
            </a:r>
          </a:p>
          <a:p>
            <a:pPr>
              <a:buFont typeface="Arial" panose="020B0604020202020204" pitchFamily="34" charset="0"/>
              <a:buChar char="•"/>
            </a:pPr>
            <a:r>
              <a:rPr lang="en-IE" dirty="0"/>
              <a:t>Simple and safe installation of current/power measurement hardware, no rewiring required</a:t>
            </a:r>
          </a:p>
        </p:txBody>
      </p:sp>
    </p:spTree>
    <p:extLst>
      <p:ext uri="{BB962C8B-B14F-4D97-AF65-F5344CB8AC3E}">
        <p14:creationId xmlns:p14="http://schemas.microsoft.com/office/powerpoint/2010/main" val="312703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C4DB-B130-4C07-AD53-448C7607AB6C}"/>
              </a:ext>
            </a:extLst>
          </p:cNvPr>
          <p:cNvSpPr>
            <a:spLocks noGrp="1"/>
          </p:cNvSpPr>
          <p:nvPr>
            <p:ph type="title"/>
          </p:nvPr>
        </p:nvSpPr>
        <p:spPr/>
        <p:txBody>
          <a:bodyPr/>
          <a:lstStyle/>
          <a:p>
            <a:r>
              <a:rPr lang="en-IE" dirty="0"/>
              <a:t>Principle of Operation</a:t>
            </a:r>
          </a:p>
        </p:txBody>
      </p:sp>
      <p:sp>
        <p:nvSpPr>
          <p:cNvPr id="3" name="Content Placeholder 2">
            <a:extLst>
              <a:ext uri="{FF2B5EF4-FFF2-40B4-BE49-F238E27FC236}">
                <a16:creationId xmlns:a16="http://schemas.microsoft.com/office/drawing/2014/main" id="{2CBFAA83-8603-4A6D-9C26-8633B7FA5029}"/>
              </a:ext>
            </a:extLst>
          </p:cNvPr>
          <p:cNvSpPr>
            <a:spLocks noGrp="1"/>
          </p:cNvSpPr>
          <p:nvPr>
            <p:ph idx="1"/>
          </p:nvPr>
        </p:nvSpPr>
        <p:spPr/>
        <p:txBody>
          <a:bodyPr/>
          <a:lstStyle/>
          <a:p>
            <a:pPr>
              <a:buFont typeface="Arial" panose="020B0604020202020204" pitchFamily="34" charset="0"/>
              <a:buChar char="•"/>
            </a:pPr>
            <a:r>
              <a:rPr lang="en-IE" dirty="0"/>
              <a:t>To measure current, clip the CT around only a single wire of the AC system (clipping around a hot and neutral wire at the same time will result in 0 current readings). </a:t>
            </a:r>
          </a:p>
          <a:p>
            <a:pPr>
              <a:buFont typeface="Arial" panose="020B0604020202020204" pitchFamily="34" charset="0"/>
              <a:buChar char="•"/>
            </a:pPr>
            <a:r>
              <a:rPr lang="en-IE" dirty="0"/>
              <a:t>After the sensor powers on and connects to the gateway it will begin taking measurements based on the averaging interval (5 seconds default). </a:t>
            </a:r>
          </a:p>
          <a:p>
            <a:pPr>
              <a:buFont typeface="Arial" panose="020B0604020202020204" pitchFamily="34" charset="0"/>
              <a:buChar char="•"/>
            </a:pPr>
            <a:r>
              <a:rPr lang="en-IE" dirty="0"/>
              <a:t>It will report data to </a:t>
            </a:r>
            <a:r>
              <a:rPr lang="en-IE" dirty="0" err="1"/>
              <a:t>iMonnit</a:t>
            </a:r>
            <a:r>
              <a:rPr lang="en-IE" dirty="0"/>
              <a:t> every heartbeat or if the current goes outside of the aware thresholds set in </a:t>
            </a:r>
            <a:r>
              <a:rPr lang="en-IE" dirty="0" err="1"/>
              <a:t>iMonnit</a:t>
            </a:r>
            <a:r>
              <a:rPr lang="en-IE" dirty="0"/>
              <a:t>. </a:t>
            </a:r>
          </a:p>
          <a:p>
            <a:pPr>
              <a:buFont typeface="Arial" panose="020B0604020202020204" pitchFamily="34" charset="0"/>
              <a:buChar char="•"/>
            </a:pPr>
            <a:r>
              <a:rPr lang="en-IE" dirty="0"/>
              <a:t>The sensor reports amp hours, max RMS current, min RMS current, and average RMS current. </a:t>
            </a:r>
          </a:p>
          <a:p>
            <a:pPr>
              <a:buFont typeface="Arial" panose="020B0604020202020204" pitchFamily="34" charset="0"/>
              <a:buChar char="•"/>
            </a:pPr>
            <a:r>
              <a:rPr lang="en-IE" dirty="0" err="1"/>
              <a:t>iMonnit</a:t>
            </a:r>
            <a:r>
              <a:rPr lang="en-IE" dirty="0"/>
              <a:t> can also generate watt hour or kilowatt hour readings if a default RMS voltage is set in </a:t>
            </a:r>
            <a:r>
              <a:rPr lang="en-IE" dirty="0" err="1"/>
              <a:t>iMonnit</a:t>
            </a:r>
            <a:r>
              <a:rPr lang="en-IE" dirty="0"/>
              <a:t>.</a:t>
            </a:r>
          </a:p>
        </p:txBody>
      </p:sp>
    </p:spTree>
    <p:extLst>
      <p:ext uri="{BB962C8B-B14F-4D97-AF65-F5344CB8AC3E}">
        <p14:creationId xmlns:p14="http://schemas.microsoft.com/office/powerpoint/2010/main" val="274856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E9A1-F157-4A28-831D-1D6069E8956A}"/>
              </a:ext>
            </a:extLst>
          </p:cNvPr>
          <p:cNvSpPr>
            <a:spLocks noGrp="1"/>
          </p:cNvSpPr>
          <p:nvPr>
            <p:ph type="title"/>
          </p:nvPr>
        </p:nvSpPr>
        <p:spPr/>
        <p:txBody>
          <a:bodyPr/>
          <a:lstStyle/>
          <a:p>
            <a:r>
              <a:rPr lang="en-IE" dirty="0"/>
              <a:t>Example Applications </a:t>
            </a:r>
          </a:p>
        </p:txBody>
      </p:sp>
      <p:sp>
        <p:nvSpPr>
          <p:cNvPr id="3" name="Content Placeholder 2">
            <a:extLst>
              <a:ext uri="{FF2B5EF4-FFF2-40B4-BE49-F238E27FC236}">
                <a16:creationId xmlns:a16="http://schemas.microsoft.com/office/drawing/2014/main" id="{BBF73720-01B9-4357-972E-545EA380A0C6}"/>
              </a:ext>
            </a:extLst>
          </p:cNvPr>
          <p:cNvSpPr>
            <a:spLocks noGrp="1"/>
          </p:cNvSpPr>
          <p:nvPr>
            <p:ph idx="1"/>
          </p:nvPr>
        </p:nvSpPr>
        <p:spPr/>
        <p:txBody>
          <a:bodyPr/>
          <a:lstStyle/>
          <a:p>
            <a:pPr>
              <a:buFont typeface="Arial" panose="020B0604020202020204" pitchFamily="34" charset="0"/>
              <a:buChar char="•"/>
            </a:pPr>
            <a:r>
              <a:rPr lang="en-IE" dirty="0"/>
              <a:t>Current monitoring</a:t>
            </a:r>
          </a:p>
          <a:p>
            <a:pPr>
              <a:buFont typeface="Arial" panose="020B0604020202020204" pitchFamily="34" charset="0"/>
              <a:buChar char="•"/>
            </a:pPr>
            <a:r>
              <a:rPr lang="en-IE" dirty="0"/>
              <a:t>Current usage</a:t>
            </a:r>
          </a:p>
          <a:p>
            <a:pPr>
              <a:buFont typeface="Arial" panose="020B0604020202020204" pitchFamily="34" charset="0"/>
              <a:buChar char="•"/>
            </a:pPr>
            <a:r>
              <a:rPr lang="en-IE" dirty="0"/>
              <a:t>Amperage monitoring</a:t>
            </a:r>
          </a:p>
          <a:p>
            <a:pPr>
              <a:buFont typeface="Arial" panose="020B0604020202020204" pitchFamily="34" charset="0"/>
              <a:buChar char="•"/>
            </a:pPr>
            <a:r>
              <a:rPr lang="en-IE" dirty="0"/>
              <a:t>Amp hour meter</a:t>
            </a:r>
          </a:p>
          <a:p>
            <a:pPr>
              <a:buFont typeface="Arial" panose="020B0604020202020204" pitchFamily="34" charset="0"/>
              <a:buChar char="•"/>
            </a:pPr>
            <a:r>
              <a:rPr lang="en-IE" dirty="0"/>
              <a:t>Factory management </a:t>
            </a:r>
          </a:p>
          <a:p>
            <a:pPr>
              <a:buFont typeface="Arial" panose="020B0604020202020204" pitchFamily="34" charset="0"/>
              <a:buChar char="•"/>
            </a:pPr>
            <a:r>
              <a:rPr lang="en-IE" dirty="0"/>
              <a:t>Watt hour meter</a:t>
            </a:r>
          </a:p>
          <a:p>
            <a:pPr>
              <a:buFont typeface="Arial" panose="020B0604020202020204" pitchFamily="34" charset="0"/>
              <a:buChar char="•"/>
            </a:pPr>
            <a:r>
              <a:rPr lang="en-IE" dirty="0"/>
              <a:t>Kilowatt hour meter</a:t>
            </a:r>
          </a:p>
          <a:p>
            <a:pPr>
              <a:buFont typeface="Arial" panose="020B0604020202020204" pitchFamily="34" charset="0"/>
              <a:buChar char="•"/>
            </a:pPr>
            <a:r>
              <a:rPr lang="en-IE" dirty="0"/>
              <a:t>Breaker panel monitoring </a:t>
            </a:r>
          </a:p>
        </p:txBody>
      </p:sp>
    </p:spTree>
    <p:extLst>
      <p:ext uri="{BB962C8B-B14F-4D97-AF65-F5344CB8AC3E}">
        <p14:creationId xmlns:p14="http://schemas.microsoft.com/office/powerpoint/2010/main" val="137493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4B94-632A-4A86-A43D-FF3C7FB8FDF8}"/>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C8944EA9-FDBB-4A5B-B069-3BF2106D594F}"/>
              </a:ext>
            </a:extLst>
          </p:cNvPr>
          <p:cNvSpPr>
            <a:spLocks noGrp="1"/>
          </p:cNvSpPr>
          <p:nvPr>
            <p:ph idx="1"/>
          </p:nvPr>
        </p:nvSpPr>
        <p:spPr>
          <a:xfrm>
            <a:off x="677334" y="2160589"/>
            <a:ext cx="8596668" cy="4087811"/>
          </a:xfrm>
        </p:spPr>
        <p:txBody>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 (Diffie-Hellman Key Exchange + AES-128 CBC for sensor data messages) - Onboard data memory stores up to 512 readings per sensor: - 10-minute heartbeats = 3.5 days - 2-hour heartbeats = 42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 </a:t>
            </a:r>
          </a:p>
          <a:p>
            <a:pPr marL="0" indent="0">
              <a:buNone/>
            </a:pPr>
            <a:endParaRPr lang="en-IE" dirty="0"/>
          </a:p>
        </p:txBody>
      </p:sp>
    </p:spTree>
    <p:extLst>
      <p:ext uri="{BB962C8B-B14F-4D97-AF65-F5344CB8AC3E}">
        <p14:creationId xmlns:p14="http://schemas.microsoft.com/office/powerpoint/2010/main" val="89956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901A-FD18-4A20-B0ED-CE4E65681CC6}"/>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5110E527-677D-452E-BBF4-040D11DBE25D}"/>
              </a:ext>
            </a:extLst>
          </p:cNvPr>
          <p:cNvSpPr>
            <a:spLocks noGrp="1"/>
          </p:cNvSpPr>
          <p:nvPr>
            <p:ph idx="1"/>
          </p:nvPr>
        </p:nvSpPr>
        <p:spPr>
          <a:xfrm>
            <a:off x="677334" y="1610174"/>
            <a:ext cx="9292289" cy="4950424"/>
          </a:xfrm>
        </p:spPr>
        <p:txBody>
          <a:bodyPr>
            <a:normAutofit/>
          </a:bodyPr>
          <a:lstStyle/>
          <a:p>
            <a:pPr marL="0" lvl="0" indent="0">
              <a:buClr>
                <a:srgbClr val="5FCBEF"/>
              </a:buClr>
              <a:buNone/>
            </a:pPr>
            <a:r>
              <a:rPr lang="en-IE" sz="1700" dirty="0">
                <a:solidFill>
                  <a:prstClr val="black">
                    <a:lumMod val="75000"/>
                    <a:lumOff val="25000"/>
                  </a:prstClr>
                </a:solidFill>
              </a:rPr>
              <a:t>Step 1: </a:t>
            </a:r>
          </a:p>
          <a:p>
            <a:pPr lvl="0">
              <a:buClr>
                <a:srgbClr val="5FCBEF"/>
              </a:buClr>
              <a:buFont typeface="Arial" panose="020B0604020202020204" pitchFamily="34" charset="0"/>
              <a:buChar char="•"/>
            </a:pPr>
            <a:r>
              <a:rPr lang="en-IE" sz="1700" dirty="0">
                <a:solidFill>
                  <a:prstClr val="black">
                    <a:lumMod val="75000"/>
                    <a:lumOff val="25000"/>
                  </a:prstClr>
                </a:solidFill>
              </a:rPr>
              <a:t>Add the sensor on </a:t>
            </a:r>
            <a:r>
              <a:rPr lang="en-IE" sz="1700" dirty="0" err="1">
                <a:solidFill>
                  <a:prstClr val="black">
                    <a:lumMod val="75000"/>
                    <a:lumOff val="25000"/>
                  </a:prstClr>
                </a:solidFill>
              </a:rPr>
              <a:t>iMonnit</a:t>
            </a:r>
            <a:r>
              <a:rPr lang="en-IE" sz="1700" dirty="0">
                <a:solidFill>
                  <a:prstClr val="black">
                    <a:lumMod val="75000"/>
                    <a:lumOff val="25000"/>
                  </a:prstClr>
                </a:solidFill>
              </a:rPr>
              <a:t>. Add the sensor to your account by choosing Sensors in the main menu. Navigate to the Add Sensor button.</a:t>
            </a:r>
          </a:p>
          <a:p>
            <a:pPr lvl="0">
              <a:buClr>
                <a:srgbClr val="5FCBEF"/>
              </a:buClr>
              <a:buFont typeface="Arial" panose="020B0604020202020204" pitchFamily="34" charset="0"/>
              <a:buChar char="•"/>
            </a:pPr>
            <a:r>
              <a:rPr lang="en-IE" sz="1700" dirty="0">
                <a:solidFill>
                  <a:prstClr val="black">
                    <a:lumMod val="75000"/>
                    <a:lumOff val="25000"/>
                  </a:prstClr>
                </a:solidFill>
              </a:rPr>
              <a:t>. Find the device ID. The Device ID (ID) and Security Code (SC) are necessary to add a sensor. These can both be located on the label on the side of your device. </a:t>
            </a:r>
          </a:p>
          <a:p>
            <a:pPr lvl="0">
              <a:buClr>
                <a:srgbClr val="5FCBEF"/>
              </a:buClr>
              <a:buFont typeface="Arial" panose="020B0604020202020204" pitchFamily="34" charset="0"/>
              <a:buChar char="•"/>
            </a:pPr>
            <a:r>
              <a:rPr lang="en-IE" sz="1700" dirty="0">
                <a:solidFill>
                  <a:prstClr val="black">
                    <a:lumMod val="75000"/>
                    <a:lumOff val="25000"/>
                  </a:prstClr>
                </a:solidFill>
              </a:rPr>
              <a:t>Adding your device. You will need to enter the Device ID and the Security Code from your Sensor in the corresponding text boxes. Use the camera on your smartphone to scan the QR code on your device. </a:t>
            </a:r>
          </a:p>
          <a:p>
            <a:pPr lvl="0">
              <a:buClr>
                <a:srgbClr val="5FCBEF"/>
              </a:buClr>
              <a:buFont typeface="Arial" panose="020B0604020202020204" pitchFamily="34" charset="0"/>
              <a:buChar char="•"/>
            </a:pPr>
            <a:r>
              <a:rPr lang="en-IE" sz="1700" dirty="0">
                <a:solidFill>
                  <a:prstClr val="black">
                    <a:lumMod val="75000"/>
                    <a:lumOff val="25000"/>
                  </a:prstClr>
                </a:solidFill>
              </a:rPr>
              <a:t>If you do not have a camera on your phone, or the system is not accepting the QR code, you may enter the Device ID and Security Code manually. </a:t>
            </a:r>
          </a:p>
          <a:p>
            <a:pPr lvl="0">
              <a:buClr>
                <a:srgbClr val="5FCBEF"/>
              </a:buClr>
              <a:buFont typeface="Arial" panose="020B0604020202020204" pitchFamily="34" charset="0"/>
              <a:buChar char="•"/>
            </a:pPr>
            <a:r>
              <a:rPr lang="en-IE" sz="1700" dirty="0">
                <a:solidFill>
                  <a:prstClr val="black">
                    <a:lumMod val="75000"/>
                    <a:lumOff val="25000"/>
                  </a:prstClr>
                </a:solidFill>
              </a:rPr>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lvl="0">
              <a:buClr>
                <a:srgbClr val="5FCBEF"/>
              </a:buClr>
              <a:buFont typeface="Arial" panose="020B0604020202020204" pitchFamily="34" charset="0"/>
              <a:buChar char="•"/>
            </a:pPr>
            <a:r>
              <a:rPr lang="en-IE" sz="1700" dirty="0">
                <a:solidFill>
                  <a:prstClr val="black">
                    <a:lumMod val="75000"/>
                    <a:lumOff val="25000"/>
                  </a:prstClr>
                </a:solidFill>
              </a:rPr>
              <a:t>When completed, select the Add Device button. </a:t>
            </a:r>
          </a:p>
          <a:p>
            <a:pPr marL="0" indent="0">
              <a:buNone/>
            </a:pPr>
            <a:endParaRPr lang="en-IE" dirty="0"/>
          </a:p>
        </p:txBody>
      </p:sp>
    </p:spTree>
    <p:extLst>
      <p:ext uri="{BB962C8B-B14F-4D97-AF65-F5344CB8AC3E}">
        <p14:creationId xmlns:p14="http://schemas.microsoft.com/office/powerpoint/2010/main" val="395562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A6-2EA0-4FAF-8220-986E28976ABA}"/>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13180F13-531E-47A2-997D-92E54C57874C}"/>
              </a:ext>
            </a:extLst>
          </p:cNvPr>
          <p:cNvSpPr>
            <a:spLocks noGrp="1"/>
          </p:cNvSpPr>
          <p:nvPr>
            <p:ph idx="1"/>
          </p:nvPr>
        </p:nvSpPr>
        <p:spPr>
          <a:xfrm>
            <a:off x="677334" y="1830636"/>
            <a:ext cx="8875039" cy="4417764"/>
          </a:xfrm>
        </p:spPr>
        <p:txBody>
          <a:bodyPr>
            <a:normAutofit/>
          </a:bodyPr>
          <a:lstStyle/>
          <a:p>
            <a:pPr marL="0" lvl="0" indent="0">
              <a:buClr>
                <a:srgbClr val="5FCBEF"/>
              </a:buClr>
              <a:buNone/>
            </a:pPr>
            <a:r>
              <a:rPr lang="en-IE" dirty="0">
                <a:solidFill>
                  <a:prstClr val="black">
                    <a:lumMod val="75000"/>
                    <a:lumOff val="25000"/>
                  </a:prstClr>
                </a:solidFill>
              </a:rPr>
              <a:t>Step 2: Setup</a:t>
            </a:r>
          </a:p>
          <a:p>
            <a:pPr lvl="0">
              <a:buClr>
                <a:srgbClr val="5FCBEF"/>
              </a:buClr>
              <a:buFont typeface="Arial" panose="020B0604020202020204" pitchFamily="34" charset="0"/>
              <a:buChar char="•"/>
            </a:pPr>
            <a:r>
              <a:rPr lang="en-IE" dirty="0">
                <a:solidFill>
                  <a:prstClr val="black">
                    <a:lumMod val="75000"/>
                    <a:lumOff val="25000"/>
                  </a:prstClr>
                </a:solidFill>
              </a:rPr>
              <a:t>Select your use case. Choose from the list or create your own custom settings. You will see the heartbeat interval, and aware state settings. Select the Skip button when completed.</a:t>
            </a:r>
          </a:p>
          <a:p>
            <a:pPr marL="0" lvl="0" indent="0">
              <a:buClr>
                <a:srgbClr val="5FCBEF"/>
              </a:buClr>
              <a:buNone/>
            </a:pPr>
            <a:r>
              <a:rPr lang="en-IE" dirty="0">
                <a:solidFill>
                  <a:prstClr val="black">
                    <a:lumMod val="75000"/>
                    <a:lumOff val="25000"/>
                  </a:prstClr>
                </a:solidFill>
              </a:rPr>
              <a:t>Step 3: Validation</a:t>
            </a:r>
          </a:p>
          <a:p>
            <a:pPr lvl="0">
              <a:buClr>
                <a:srgbClr val="5FCBEF"/>
              </a:buClr>
              <a:buFont typeface="Arial" panose="020B0604020202020204" pitchFamily="34" charset="0"/>
              <a:buChar char="•"/>
            </a:pPr>
            <a:r>
              <a:rPr lang="en-IE" dirty="0">
                <a:solidFill>
                  <a:prstClr val="black">
                    <a:lumMod val="75000"/>
                    <a:lumOff val="25000"/>
                  </a:prstClr>
                </a:solidFill>
              </a:rPr>
              <a:t>Check your signal. The validation checklist will help you ensure your sensor is communicating with the gateway properly and you have a strong signal. </a:t>
            </a:r>
          </a:p>
          <a:p>
            <a:pPr marL="0" lvl="0" indent="0">
              <a:buClr>
                <a:srgbClr val="5FCBEF"/>
              </a:buClr>
              <a:buNone/>
            </a:pPr>
            <a:r>
              <a:rPr lang="en-IE" dirty="0">
                <a:solidFill>
                  <a:prstClr val="black">
                    <a:lumMod val="75000"/>
                    <a:lumOff val="25000"/>
                  </a:prstClr>
                </a:solidFill>
              </a:rPr>
              <a:t>Step 4: Actions</a:t>
            </a:r>
          </a:p>
          <a:p>
            <a:pPr lvl="0">
              <a:buClr>
                <a:srgbClr val="5FCBEF"/>
              </a:buClr>
              <a:buFont typeface="Arial" panose="020B0604020202020204" pitchFamily="34" charset="0"/>
              <a:buChar char="•"/>
            </a:pPr>
            <a:r>
              <a:rPr lang="en-IE" dirty="0">
                <a:solidFill>
                  <a:prstClr val="black">
                    <a:lumMod val="75000"/>
                    <a:lumOff val="25000"/>
                  </a:prstClr>
                </a:solidFill>
              </a:rPr>
              <a:t>Choose your actions. Actions are the alerts that will be sent to your phone or email in the event of an emergency.</a:t>
            </a:r>
          </a:p>
          <a:p>
            <a:pPr lvl="0">
              <a:buClr>
                <a:srgbClr val="5FCBEF"/>
              </a:buClr>
              <a:buFont typeface="Arial" panose="020B0604020202020204" pitchFamily="34" charset="0"/>
              <a:buChar char="•"/>
            </a:pPr>
            <a:r>
              <a:rPr lang="en-IE" dirty="0">
                <a:solidFill>
                  <a:prstClr val="black">
                    <a:lumMod val="75000"/>
                    <a:lumOff val="25000"/>
                  </a:prstClr>
                </a:solidFill>
              </a:rPr>
              <a:t>The standard version of this sensor is powered by two replaceable 1.5 V AA sized batteries (included with purchase). The typical battery life is up to 10 years. </a:t>
            </a:r>
          </a:p>
          <a:p>
            <a:pPr marL="0" indent="0">
              <a:buNone/>
            </a:pPr>
            <a:endParaRPr lang="en-IE" dirty="0"/>
          </a:p>
        </p:txBody>
      </p:sp>
    </p:spTree>
    <p:extLst>
      <p:ext uri="{BB962C8B-B14F-4D97-AF65-F5344CB8AC3E}">
        <p14:creationId xmlns:p14="http://schemas.microsoft.com/office/powerpoint/2010/main" val="191670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BBB1-E521-489C-8AFE-94AA9CD30292}"/>
              </a:ext>
            </a:extLst>
          </p:cNvPr>
          <p:cNvSpPr>
            <a:spLocks noGrp="1"/>
          </p:cNvSpPr>
          <p:nvPr>
            <p:ph type="title"/>
          </p:nvPr>
        </p:nvSpPr>
        <p:spPr/>
        <p:txBody>
          <a:bodyPr/>
          <a:lstStyle/>
          <a:p>
            <a:r>
              <a:rPr lang="en-IE" dirty="0"/>
              <a:t>Antenna orientation </a:t>
            </a:r>
          </a:p>
        </p:txBody>
      </p:sp>
      <p:sp>
        <p:nvSpPr>
          <p:cNvPr id="3" name="Content Placeholder 2">
            <a:extLst>
              <a:ext uri="{FF2B5EF4-FFF2-40B4-BE49-F238E27FC236}">
                <a16:creationId xmlns:a16="http://schemas.microsoft.com/office/drawing/2014/main" id="{E759428F-E02F-4FB6-82C4-DD2A6CD69F1E}"/>
              </a:ext>
            </a:extLst>
          </p:cNvPr>
          <p:cNvSpPr>
            <a:spLocks noGrp="1"/>
          </p:cNvSpPr>
          <p:nvPr>
            <p:ph idx="1"/>
          </p:nvPr>
        </p:nvSpPr>
        <p:spPr>
          <a:xfrm>
            <a:off x="677334" y="2160589"/>
            <a:ext cx="7641043" cy="3880773"/>
          </a:xfrm>
        </p:spPr>
        <p:txBody>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F6BDF94F-A01F-4998-92BE-ABAABE64B8D7}"/>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381797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A915-FDDD-47F6-BDBA-81BC423D4323}"/>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2F956DBD-220F-4708-884D-ED1F7909AC1C}"/>
              </a:ext>
            </a:extLst>
          </p:cNvPr>
          <p:cNvSpPr>
            <a:spLocks noGrp="1"/>
          </p:cNvSpPr>
          <p:nvPr>
            <p:ph idx="1"/>
          </p:nvPr>
        </p:nvSpPr>
        <p:spPr>
          <a:xfrm>
            <a:off x="677334" y="1550989"/>
            <a:ext cx="9523109" cy="5142774"/>
          </a:xfrm>
        </p:spPr>
        <p:txBody>
          <a:bodyPr>
            <a:normAutofit lnSpcReduction="10000"/>
          </a:bodyPr>
          <a:lstStyle/>
          <a:p>
            <a:pPr lvl="0">
              <a:buClr>
                <a:srgbClr val="5FCBEF"/>
              </a:buClr>
              <a:buFont typeface="Arial" panose="020B0604020202020204" pitchFamily="34" charset="0"/>
              <a:buChar char="•"/>
            </a:pPr>
            <a:r>
              <a:rPr lang="en-IE" sz="1700" dirty="0">
                <a:solidFill>
                  <a:prstClr val="black">
                    <a:lumMod val="75000"/>
                    <a:lumOff val="25000"/>
                  </a:prstClr>
                </a:solidFill>
              </a:rPr>
              <a:t>Select Sensors from the main navigation menu on </a:t>
            </a:r>
            <a:r>
              <a:rPr lang="en-IE" sz="1700" dirty="0" err="1">
                <a:solidFill>
                  <a:prstClr val="black">
                    <a:lumMod val="75000"/>
                    <a:lumOff val="25000"/>
                  </a:prstClr>
                </a:solidFill>
              </a:rPr>
              <a:t>iMonnit</a:t>
            </a:r>
            <a:r>
              <a:rPr lang="en-IE" sz="1700" dirty="0">
                <a:solidFill>
                  <a:prstClr val="black">
                    <a:lumMod val="75000"/>
                    <a:lumOff val="25000"/>
                  </a:prstClr>
                </a:solidFill>
              </a:rPr>
              <a:t> to access the sensor overview page and begin making adjustments to your Advanced Vibration Meter.</a:t>
            </a:r>
          </a:p>
          <a:p>
            <a:pPr lvl="0">
              <a:buClr>
                <a:srgbClr val="5FCBEF"/>
              </a:buClr>
              <a:buFont typeface="Arial" panose="020B0604020202020204" pitchFamily="34" charset="0"/>
              <a:buChar char="•"/>
            </a:pPr>
            <a:r>
              <a:rPr lang="en-IE" sz="1700" dirty="0">
                <a:solidFill>
                  <a:prstClr val="black">
                    <a:lumMod val="75000"/>
                    <a:lumOff val="25000"/>
                  </a:prstClr>
                </a:solidFill>
              </a:rPr>
              <a:t>A. Details - Displays a graph of recent sensor data.</a:t>
            </a:r>
          </a:p>
          <a:p>
            <a:pPr lvl="0">
              <a:buClr>
                <a:srgbClr val="5FCBEF"/>
              </a:buClr>
              <a:buFont typeface="Arial" panose="020B0604020202020204" pitchFamily="34" charset="0"/>
              <a:buChar char="•"/>
            </a:pPr>
            <a:r>
              <a:rPr lang="en-IE" sz="1700" dirty="0">
                <a:solidFill>
                  <a:prstClr val="black">
                    <a:lumMod val="75000"/>
                    <a:lumOff val="25000"/>
                  </a:prstClr>
                </a:solidFill>
              </a:rPr>
              <a:t>B. History - List of all past heartbeats and readings.</a:t>
            </a:r>
          </a:p>
          <a:p>
            <a:pPr lvl="0">
              <a:buClr>
                <a:srgbClr val="5FCBEF"/>
              </a:buClr>
              <a:buFont typeface="Arial" panose="020B0604020202020204" pitchFamily="34" charset="0"/>
              <a:buChar char="•"/>
            </a:pPr>
            <a:r>
              <a:rPr lang="en-IE" sz="1700" dirty="0">
                <a:solidFill>
                  <a:prstClr val="black">
                    <a:lumMod val="75000"/>
                    <a:lumOff val="25000"/>
                  </a:prstClr>
                </a:solidFill>
              </a:rPr>
              <a:t>C. Events - List of all events attached to this sensor.</a:t>
            </a:r>
          </a:p>
          <a:p>
            <a:pPr lvl="0">
              <a:buClr>
                <a:srgbClr val="5FCBEF"/>
              </a:buClr>
              <a:buFont typeface="Arial" panose="020B0604020202020204" pitchFamily="34" charset="0"/>
              <a:buChar char="•"/>
            </a:pPr>
            <a:r>
              <a:rPr lang="en-IE" sz="1700" dirty="0">
                <a:solidFill>
                  <a:prstClr val="black">
                    <a:lumMod val="75000"/>
                    <a:lumOff val="25000"/>
                  </a:prstClr>
                </a:solidFill>
              </a:rPr>
              <a:t>D. Settings - Editable levels for your sensor.</a:t>
            </a:r>
          </a:p>
          <a:p>
            <a:pPr lvl="0">
              <a:buClr>
                <a:srgbClr val="5FCBEF"/>
              </a:buClr>
              <a:buFont typeface="Arial" panose="020B0604020202020204" pitchFamily="34" charset="0"/>
              <a:buChar char="•"/>
            </a:pPr>
            <a:r>
              <a:rPr lang="en-IE" sz="1700" dirty="0">
                <a:solidFill>
                  <a:prstClr val="black">
                    <a:lumMod val="75000"/>
                    <a:lumOff val="25000"/>
                  </a:prstClr>
                </a:solidFill>
              </a:rPr>
              <a:t>E. Scale - Set the scale your sensor will take readings at</a:t>
            </a:r>
          </a:p>
          <a:p>
            <a:pPr lvl="0">
              <a:buClr>
                <a:srgbClr val="5FCBEF"/>
              </a:buClr>
              <a:buFont typeface="Arial" panose="020B0604020202020204" pitchFamily="34" charset="0"/>
              <a:buChar char="•"/>
            </a:pPr>
            <a:r>
              <a:rPr lang="en-IE" sz="1700" dirty="0">
                <a:solidFill>
                  <a:prstClr val="black">
                    <a:lumMod val="75000"/>
                    <a:lumOff val="25000"/>
                  </a:prstClr>
                </a:solidFill>
              </a:rPr>
              <a:t>Directly under the tab bar is an overview of your sensor. This allows you to see the signal strength and the battery level of the selected sensor. A coloured dot in the left corner of the sensor icon denotes its status.</a:t>
            </a:r>
          </a:p>
          <a:p>
            <a:pPr lvl="0">
              <a:buClr>
                <a:srgbClr val="5FCBEF"/>
              </a:buClr>
              <a:buFont typeface="Arial" panose="020B0604020202020204" pitchFamily="34" charset="0"/>
              <a:buChar char="•"/>
            </a:pPr>
            <a:r>
              <a:rPr lang="en-IE" sz="1700" dirty="0">
                <a:solidFill>
                  <a:prstClr val="black">
                    <a:lumMod val="75000"/>
                    <a:lumOff val="25000"/>
                  </a:prstClr>
                </a:solidFill>
              </a:rPr>
              <a:t>Green indicates the sensor is checking in and within user-defined safe parameters. </a:t>
            </a:r>
          </a:p>
          <a:p>
            <a:pPr lvl="0">
              <a:buClr>
                <a:srgbClr val="5FCBEF"/>
              </a:buClr>
              <a:buFont typeface="Arial" panose="020B0604020202020204" pitchFamily="34" charset="0"/>
              <a:buChar char="•"/>
            </a:pPr>
            <a:r>
              <a:rPr lang="en-IE" sz="1700" dirty="0">
                <a:solidFill>
                  <a:prstClr val="black">
                    <a:lumMod val="75000"/>
                    <a:lumOff val="25000"/>
                  </a:prstClr>
                </a:solidFill>
              </a:rPr>
              <a:t>Red indicates the sensor has met or exceeded a user-defined threshold or triggered event.</a:t>
            </a:r>
          </a:p>
          <a:p>
            <a:pPr lvl="0">
              <a:buClr>
                <a:srgbClr val="5FCBEF"/>
              </a:buClr>
              <a:buFont typeface="Arial" panose="020B0604020202020204" pitchFamily="34" charset="0"/>
              <a:buChar char="•"/>
            </a:pPr>
            <a:r>
              <a:rPr lang="en-IE" sz="1700" dirty="0">
                <a:solidFill>
                  <a:prstClr val="black">
                    <a:lumMod val="75000"/>
                    <a:lumOff val="25000"/>
                  </a:prstClr>
                </a:solidFill>
              </a:rPr>
              <a:t>Grey indicates that no sensor readings are being recorded, rendering the sensor inactive.</a:t>
            </a:r>
          </a:p>
          <a:p>
            <a:pPr lvl="0">
              <a:buClr>
                <a:srgbClr val="5FCBEF"/>
              </a:buClr>
              <a:buFont typeface="Arial" panose="020B0604020202020204" pitchFamily="34" charset="0"/>
              <a:buChar char="•"/>
            </a:pPr>
            <a:r>
              <a:rPr lang="en-IE" sz="1700" dirty="0">
                <a:solidFill>
                  <a:prstClr val="black">
                    <a:lumMod val="75000"/>
                    <a:lumOff val="25000"/>
                  </a:prstClr>
                </a:solidFill>
              </a:rPr>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3D59E97E-B8ED-4F19-A37C-9FBB5279D18D}"/>
              </a:ext>
            </a:extLst>
          </p:cNvPr>
          <p:cNvPicPr>
            <a:picLocks noChangeAspect="1"/>
          </p:cNvPicPr>
          <p:nvPr/>
        </p:nvPicPr>
        <p:blipFill>
          <a:blip r:embed="rId2"/>
          <a:stretch>
            <a:fillRect/>
          </a:stretch>
        </p:blipFill>
        <p:spPr>
          <a:xfrm>
            <a:off x="8564566" y="2398682"/>
            <a:ext cx="3627434" cy="739204"/>
          </a:xfrm>
          <a:prstGeom prst="rect">
            <a:avLst/>
          </a:prstGeom>
        </p:spPr>
      </p:pic>
    </p:spTree>
    <p:extLst>
      <p:ext uri="{BB962C8B-B14F-4D97-AF65-F5344CB8AC3E}">
        <p14:creationId xmlns:p14="http://schemas.microsoft.com/office/powerpoint/2010/main" val="21699388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296</TotalTime>
  <Words>1055</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 ALTA Wireless 20 Amp AC Current Meter (Industrial)</vt:lpstr>
      <vt:lpstr>Introduction</vt:lpstr>
      <vt:lpstr>Principle of Operation</vt:lpstr>
      <vt:lpstr>Example Applications </vt:lpstr>
      <vt:lpstr>Features</vt:lpstr>
      <vt:lpstr>Setup and Installation</vt:lpstr>
      <vt:lpstr>Setup and Installation</vt:lpstr>
      <vt:lpstr>Antenna orientation </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500 Amp AC Current Meter</dc:title>
  <dc:creator>Agritech</dc:creator>
  <cp:lastModifiedBy>Agritech</cp:lastModifiedBy>
  <cp:revision>12</cp:revision>
  <dcterms:created xsi:type="dcterms:W3CDTF">2021-10-05T10:08:23Z</dcterms:created>
  <dcterms:modified xsi:type="dcterms:W3CDTF">2021-11-02T16:27:17Z</dcterms:modified>
</cp:coreProperties>
</file>