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FA57-92EB-4E06-AA8E-DB050772A4D0}"/>
              </a:ext>
            </a:extLst>
          </p:cNvPr>
          <p:cNvSpPr>
            <a:spLocks noGrp="1"/>
          </p:cNvSpPr>
          <p:nvPr>
            <p:ph type="ctrTitle"/>
          </p:nvPr>
        </p:nvSpPr>
        <p:spPr>
          <a:xfrm>
            <a:off x="1507067" y="2467992"/>
            <a:ext cx="7947651" cy="1582844"/>
          </a:xfrm>
        </p:spPr>
        <p:txBody>
          <a:bodyPr/>
          <a:lstStyle/>
          <a:p>
            <a:r>
              <a:rPr lang="en-IE" dirty="0"/>
              <a:t>ALTA Wireless G-Force Snapshot Sensor</a:t>
            </a:r>
          </a:p>
        </p:txBody>
      </p:sp>
      <p:pic>
        <p:nvPicPr>
          <p:cNvPr id="3" name="Picture 2">
            <a:extLst>
              <a:ext uri="{FF2B5EF4-FFF2-40B4-BE49-F238E27FC236}">
                <a16:creationId xmlns:a16="http://schemas.microsoft.com/office/drawing/2014/main" id="{DFDE7909-B825-48FF-AA77-692201428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2" y="0"/>
            <a:ext cx="3257682" cy="1539734"/>
          </a:xfrm>
          <a:prstGeom prst="rect">
            <a:avLst/>
          </a:prstGeom>
        </p:spPr>
      </p:pic>
    </p:spTree>
    <p:extLst>
      <p:ext uri="{BB962C8B-B14F-4D97-AF65-F5344CB8AC3E}">
        <p14:creationId xmlns:p14="http://schemas.microsoft.com/office/powerpoint/2010/main" val="53762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7B51-7183-47B9-B9B8-4488A671FCE2}"/>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7EFA63CD-1D7D-4B9E-8032-8AF129023379}"/>
              </a:ext>
            </a:extLst>
          </p:cNvPr>
          <p:cNvSpPr>
            <a:spLocks noGrp="1"/>
          </p:cNvSpPr>
          <p:nvPr>
            <p:ph idx="1"/>
          </p:nvPr>
        </p:nvSpPr>
        <p:spPr>
          <a:xfrm>
            <a:off x="677334" y="2160589"/>
            <a:ext cx="8404522" cy="3880773"/>
          </a:xfrm>
        </p:spPr>
        <p:txBody>
          <a:bodyPr/>
          <a:lstStyle/>
          <a:p>
            <a:pPr>
              <a:buFont typeface="Arial" panose="020B0604020202020204" pitchFamily="34" charset="0"/>
              <a:buChar char="•"/>
            </a:pPr>
            <a:r>
              <a:rPr lang="en-IE" dirty="0"/>
              <a:t>The ALTA Wireless Accelerometer - G-Force Snapshot Sensor is a digital, low-power, low-profile, capacitive sensor that is able to measure acceleration on three axes to determine inclination. </a:t>
            </a:r>
          </a:p>
          <a:p>
            <a:pPr>
              <a:buFont typeface="Arial" panose="020B0604020202020204" pitchFamily="34" charset="0"/>
              <a:buChar char="•"/>
            </a:pPr>
            <a:r>
              <a:rPr lang="en-IE" dirty="0"/>
              <a:t>Takes 3-axis g-force measurements.</a:t>
            </a:r>
          </a:p>
          <a:p>
            <a:pPr>
              <a:buFont typeface="Arial" panose="020B0604020202020204" pitchFamily="34" charset="0"/>
              <a:buChar char="•"/>
            </a:pPr>
            <a:r>
              <a:rPr lang="en-IE" dirty="0"/>
              <a:t>4096 count/g sensitivity.</a:t>
            </a:r>
          </a:p>
          <a:p>
            <a:pPr>
              <a:buFont typeface="Arial" panose="020B0604020202020204" pitchFamily="34" charset="0"/>
              <a:buChar char="•"/>
            </a:pPr>
            <a:r>
              <a:rPr lang="en-IE" dirty="0"/>
              <a:t>The ALTA Wireless G-Force Snapshot Sensor Accelerometer activates at a set time interval (defined by user) and measures g-force along X, Y and Z axes. Primary use is as an inclinometer or tilt sensor. </a:t>
            </a:r>
          </a:p>
          <a:p>
            <a:pPr>
              <a:buFont typeface="Arial" panose="020B0604020202020204" pitchFamily="34" charset="0"/>
              <a:buChar char="•"/>
            </a:pPr>
            <a:r>
              <a:rPr lang="en-IE" dirty="0"/>
              <a:t>There are three operating modes, ±2 G, ±4 G, or ±8G. The data is displayed as g-force on each axis</a:t>
            </a:r>
          </a:p>
        </p:txBody>
      </p:sp>
    </p:spTree>
    <p:extLst>
      <p:ext uri="{BB962C8B-B14F-4D97-AF65-F5344CB8AC3E}">
        <p14:creationId xmlns:p14="http://schemas.microsoft.com/office/powerpoint/2010/main" val="148253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EE01-EDA6-4C33-A5F1-21005EECC103}"/>
              </a:ext>
            </a:extLst>
          </p:cNvPr>
          <p:cNvSpPr>
            <a:spLocks noGrp="1"/>
          </p:cNvSpPr>
          <p:nvPr>
            <p:ph type="title"/>
          </p:nvPr>
        </p:nvSpPr>
        <p:spPr/>
        <p:txBody>
          <a:bodyPr/>
          <a:lstStyle/>
          <a:p>
            <a:r>
              <a:rPr lang="en-IE" dirty="0"/>
              <a:t>Features	</a:t>
            </a:r>
          </a:p>
        </p:txBody>
      </p:sp>
      <p:sp>
        <p:nvSpPr>
          <p:cNvPr id="3" name="Content Placeholder 2">
            <a:extLst>
              <a:ext uri="{FF2B5EF4-FFF2-40B4-BE49-F238E27FC236}">
                <a16:creationId xmlns:a16="http://schemas.microsoft.com/office/drawing/2014/main" id="{D4805DDD-6328-4461-A6CB-ADE6E54EFA57}"/>
              </a:ext>
            </a:extLst>
          </p:cNvPr>
          <p:cNvSpPr>
            <a:spLocks noGrp="1"/>
          </p:cNvSpPr>
          <p:nvPr>
            <p:ph idx="1"/>
          </p:nvPr>
        </p:nvSpPr>
        <p:spPr/>
        <p:txBody>
          <a:bodyPr>
            <a:normAutofit fontScale="92500"/>
          </a:bodyPr>
          <a:lstStyle/>
          <a:p>
            <a:pPr>
              <a:buFont typeface="Arial" panose="020B0604020202020204" pitchFamily="34" charset="0"/>
              <a:buChar char="•"/>
            </a:pPr>
            <a:r>
              <a:rPr lang="en-IE" dirty="0"/>
              <a:t>Wireless range of 1,200+ feet through 12+ walls.</a:t>
            </a:r>
          </a:p>
          <a:p>
            <a:pPr>
              <a:buFont typeface="Arial" panose="020B0604020202020204" pitchFamily="34" charset="0"/>
              <a:buChar char="•"/>
            </a:pPr>
            <a:r>
              <a:rPr lang="en-IE" dirty="0"/>
              <a:t>Frequency-Hopping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 ** (12+ years on AA batteries).</a:t>
            </a:r>
          </a:p>
          <a:p>
            <a:pPr>
              <a:buFont typeface="Arial" panose="020B0604020202020204" pitchFamily="34" charset="0"/>
              <a:buChar char="•"/>
            </a:pPr>
            <a:r>
              <a:rPr lang="en-IE" dirty="0"/>
              <a:t>Encrypt-RF® Security (Diffie-Hellman Key Exchange + AES-128 CBC for sensor data messages).</a:t>
            </a:r>
          </a:p>
          <a:p>
            <a:pPr>
              <a:buFont typeface="Arial" panose="020B0604020202020204" pitchFamily="34" charset="0"/>
              <a:buChar char="•"/>
            </a:pPr>
            <a:r>
              <a:rPr lang="en-IE" dirty="0"/>
              <a:t>All ALTA sensors now have up to 3200 readings: - 10-minute heartbeats = 22 days - 2-hour heartbeats = 266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a:t>
            </a:r>
          </a:p>
        </p:txBody>
      </p:sp>
    </p:spTree>
    <p:extLst>
      <p:ext uri="{BB962C8B-B14F-4D97-AF65-F5344CB8AC3E}">
        <p14:creationId xmlns:p14="http://schemas.microsoft.com/office/powerpoint/2010/main" val="23419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D05B-19B1-4F73-9539-9F48742D873E}"/>
              </a:ext>
            </a:extLst>
          </p:cNvPr>
          <p:cNvSpPr>
            <a:spLocks noGrp="1"/>
          </p:cNvSpPr>
          <p:nvPr>
            <p:ph type="title"/>
          </p:nvPr>
        </p:nvSpPr>
        <p:spPr/>
        <p:txBody>
          <a:bodyPr/>
          <a:lstStyle/>
          <a:p>
            <a:r>
              <a:rPr lang="en-IE" dirty="0"/>
              <a:t>Example Applications</a:t>
            </a:r>
          </a:p>
        </p:txBody>
      </p:sp>
      <p:sp>
        <p:nvSpPr>
          <p:cNvPr id="3" name="Content Placeholder 2">
            <a:extLst>
              <a:ext uri="{FF2B5EF4-FFF2-40B4-BE49-F238E27FC236}">
                <a16:creationId xmlns:a16="http://schemas.microsoft.com/office/drawing/2014/main" id="{1CA717D0-A3FC-44FF-A9BB-3E923295F709}"/>
              </a:ext>
            </a:extLst>
          </p:cNvPr>
          <p:cNvSpPr>
            <a:spLocks noGrp="1"/>
          </p:cNvSpPr>
          <p:nvPr>
            <p:ph idx="1"/>
          </p:nvPr>
        </p:nvSpPr>
        <p:spPr/>
        <p:txBody>
          <a:bodyPr/>
          <a:lstStyle/>
          <a:p>
            <a:pPr>
              <a:buFont typeface="Arial" panose="020B0604020202020204" pitchFamily="34" charset="0"/>
              <a:buChar char="•"/>
            </a:pPr>
            <a:r>
              <a:rPr lang="en-IE" dirty="0"/>
              <a:t>Inclination &amp; vibration testing</a:t>
            </a:r>
          </a:p>
          <a:p>
            <a:pPr>
              <a:buFont typeface="Arial" panose="020B0604020202020204" pitchFamily="34" charset="0"/>
              <a:buChar char="•"/>
            </a:pPr>
            <a:r>
              <a:rPr lang="en-IE" dirty="0"/>
              <a:t>Orientation sensing</a:t>
            </a:r>
          </a:p>
          <a:p>
            <a:pPr>
              <a:buFont typeface="Arial" panose="020B0604020202020204" pitchFamily="34" charset="0"/>
              <a:buChar char="•"/>
            </a:pPr>
            <a:r>
              <a:rPr lang="en-IE" dirty="0"/>
              <a:t>Impact Load Sensing</a:t>
            </a:r>
          </a:p>
          <a:p>
            <a:pPr>
              <a:buFont typeface="Arial" panose="020B0604020202020204" pitchFamily="34" charset="0"/>
              <a:buChar char="•"/>
            </a:pPr>
            <a:r>
              <a:rPr lang="en-IE" dirty="0"/>
              <a:t>Assembly Line Monitoring</a:t>
            </a:r>
          </a:p>
        </p:txBody>
      </p:sp>
    </p:spTree>
    <p:extLst>
      <p:ext uri="{BB962C8B-B14F-4D97-AF65-F5344CB8AC3E}">
        <p14:creationId xmlns:p14="http://schemas.microsoft.com/office/powerpoint/2010/main" val="390815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08BA-6C87-4AE1-A3A9-650DE96EA6CF}"/>
              </a:ext>
            </a:extLst>
          </p:cNvPr>
          <p:cNvSpPr>
            <a:spLocks noGrp="1"/>
          </p:cNvSpPr>
          <p:nvPr>
            <p:ph type="title"/>
          </p:nvPr>
        </p:nvSpPr>
        <p:spPr/>
        <p:txBody>
          <a:bodyPr/>
          <a:lstStyle/>
          <a:p>
            <a:r>
              <a:rPr lang="en-IE" dirty="0"/>
              <a:t>Setup and Installation </a:t>
            </a:r>
          </a:p>
        </p:txBody>
      </p:sp>
      <p:sp>
        <p:nvSpPr>
          <p:cNvPr id="3" name="Content Placeholder 2">
            <a:extLst>
              <a:ext uri="{FF2B5EF4-FFF2-40B4-BE49-F238E27FC236}">
                <a16:creationId xmlns:a16="http://schemas.microsoft.com/office/drawing/2014/main" id="{7B89CC9F-7FF4-4CAB-BA57-688FFD79235F}"/>
              </a:ext>
            </a:extLst>
          </p:cNvPr>
          <p:cNvSpPr>
            <a:spLocks noGrp="1"/>
          </p:cNvSpPr>
          <p:nvPr>
            <p:ph idx="1"/>
          </p:nvPr>
        </p:nvSpPr>
        <p:spPr/>
        <p:txBody>
          <a:bodyPr/>
          <a:lstStyle/>
          <a:p>
            <a:pPr>
              <a:buFont typeface="Arial" panose="020B0604020202020204" pitchFamily="34" charset="0"/>
              <a:buChar char="•"/>
            </a:pPr>
            <a:r>
              <a:rPr lang="en-IE" dirty="0"/>
              <a:t>Register gateway on </a:t>
            </a:r>
            <a:r>
              <a:rPr lang="en-IE" dirty="0" err="1"/>
              <a:t>iMonnit</a:t>
            </a:r>
            <a:r>
              <a:rPr lang="en-IE" dirty="0"/>
              <a:t>. Your gateway must be registered first to verify communication between the device and </a:t>
            </a:r>
            <a:r>
              <a:rPr lang="en-IE" dirty="0" err="1"/>
              <a:t>iMonnit</a:t>
            </a:r>
            <a:r>
              <a:rPr lang="en-IE" dirty="0"/>
              <a:t>. Any sensors or meters you wish to add onto your network must come after the gateway. </a:t>
            </a:r>
          </a:p>
          <a:p>
            <a:pPr>
              <a:buFont typeface="Arial" panose="020B0604020202020204" pitchFamily="34" charset="0"/>
              <a:buChar char="•"/>
            </a:pPr>
            <a:r>
              <a:rPr lang="en-IE" dirty="0"/>
              <a:t>Register G-Force Snapshot Sensor on </a:t>
            </a:r>
            <a:r>
              <a:rPr lang="en-IE" dirty="0" err="1"/>
              <a:t>iMonnit</a:t>
            </a:r>
            <a:r>
              <a:rPr lang="en-IE" dirty="0"/>
              <a:t>. </a:t>
            </a:r>
          </a:p>
          <a:p>
            <a:pPr>
              <a:buFont typeface="Arial" panose="020B0604020202020204" pitchFamily="34" charset="0"/>
              <a:buChar char="•"/>
            </a:pPr>
            <a:r>
              <a:rPr lang="en-IE" dirty="0"/>
              <a:t>After you’ve registered your gateway, it’s time to add your G-Force Snapshot Sensor to the </a:t>
            </a:r>
            <a:r>
              <a:rPr lang="en-IE" dirty="0" err="1"/>
              <a:t>iMonnit</a:t>
            </a:r>
            <a:r>
              <a:rPr lang="en-IE" dirty="0"/>
              <a:t> account. </a:t>
            </a:r>
          </a:p>
          <a:p>
            <a:pPr>
              <a:buFont typeface="Arial" panose="020B0604020202020204" pitchFamily="34" charset="0"/>
              <a:buChar char="•"/>
            </a:pPr>
            <a:r>
              <a:rPr lang="en-IE" dirty="0"/>
              <a:t>Mount sensor. Place your sensor in the desired spot using screws or double-sided tape. Make sure you have the correct antenna orientation to receive a strong signal. </a:t>
            </a:r>
          </a:p>
          <a:p>
            <a:pPr>
              <a:buFont typeface="Arial" panose="020B0604020202020204" pitchFamily="34" charset="0"/>
              <a:buChar char="•"/>
            </a:pPr>
            <a:r>
              <a:rPr lang="en-IE" dirty="0"/>
              <a:t>This type of sensor is powered by using a coin cell battery.</a:t>
            </a:r>
          </a:p>
        </p:txBody>
      </p:sp>
    </p:spTree>
    <p:extLst>
      <p:ext uri="{BB962C8B-B14F-4D97-AF65-F5344CB8AC3E}">
        <p14:creationId xmlns:p14="http://schemas.microsoft.com/office/powerpoint/2010/main" val="413247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6392-5C5F-412B-85C9-57A563BEB0B4}"/>
              </a:ext>
            </a:extLst>
          </p:cNvPr>
          <p:cNvSpPr>
            <a:spLocks noGrp="1"/>
          </p:cNvSpPr>
          <p:nvPr>
            <p:ph type="title"/>
          </p:nvPr>
        </p:nvSpPr>
        <p:spPr/>
        <p:txBody>
          <a:bodyPr/>
          <a:lstStyle/>
          <a:p>
            <a:r>
              <a:rPr lang="en-IE" dirty="0"/>
              <a:t>Registering Sensor</a:t>
            </a:r>
          </a:p>
        </p:txBody>
      </p:sp>
      <p:sp>
        <p:nvSpPr>
          <p:cNvPr id="3" name="Content Placeholder 2">
            <a:extLst>
              <a:ext uri="{FF2B5EF4-FFF2-40B4-BE49-F238E27FC236}">
                <a16:creationId xmlns:a16="http://schemas.microsoft.com/office/drawing/2014/main" id="{F9AE8531-CE06-4027-A7FD-18356E0BC46B}"/>
              </a:ext>
            </a:extLst>
          </p:cNvPr>
          <p:cNvSpPr>
            <a:spLocks noGrp="1"/>
          </p:cNvSpPr>
          <p:nvPr>
            <p:ph idx="1"/>
          </p:nvPr>
        </p:nvSpPr>
        <p:spPr>
          <a:xfrm>
            <a:off x="677334" y="2160589"/>
            <a:ext cx="6806542" cy="3880773"/>
          </a:xfrm>
        </p:spPr>
        <p:txBody>
          <a:bodyPr/>
          <a:lstStyle/>
          <a:p>
            <a:pPr>
              <a:buFont typeface="Arial" panose="020B0604020202020204" pitchFamily="34" charset="0"/>
              <a:buChar char="•"/>
            </a:pPr>
            <a:r>
              <a:rPr lang="en-IE" dirty="0"/>
              <a:t>Log into </a:t>
            </a:r>
            <a:r>
              <a:rPr lang="en-IE" dirty="0" err="1"/>
              <a:t>iMonnit</a:t>
            </a:r>
            <a:r>
              <a:rPr lang="en-IE" dirty="0"/>
              <a:t>.</a:t>
            </a:r>
          </a:p>
          <a:p>
            <a:pPr>
              <a:buFont typeface="Arial" panose="020B0604020202020204" pitchFamily="34" charset="0"/>
              <a:buChar char="•"/>
            </a:pPr>
            <a:r>
              <a:rPr lang="en-IE" dirty="0"/>
              <a:t>Enter the Device ID and the Security Code from the G-Force Snapshot Sensor in the corresponding text boxes.</a:t>
            </a:r>
          </a:p>
          <a:p>
            <a:pPr>
              <a:buFont typeface="Arial" panose="020B0604020202020204" pitchFamily="34" charset="0"/>
              <a:buChar char="•"/>
            </a:pPr>
            <a:r>
              <a:rPr lang="en-IE" dirty="0"/>
              <a:t>Use the camera on your smartphone to scan the QR code on your sensor and gateway. If you do not have a camera on your phone, or the system is not accepting the QR code, you may enter the Device ID and Security Code manually. </a:t>
            </a:r>
          </a:p>
          <a:p>
            <a:pPr>
              <a:buFont typeface="Arial" panose="020B0604020202020204" pitchFamily="34" charset="0"/>
              <a:buChar char="•"/>
            </a:pPr>
            <a:r>
              <a:rPr lang="en-IE" dirty="0"/>
              <a:t>The Device ID is a unique number located on each device label</a:t>
            </a:r>
          </a:p>
          <a:p>
            <a:pPr>
              <a:buFont typeface="Arial" panose="020B0604020202020204" pitchFamily="34" charset="0"/>
              <a:buChar char="•"/>
            </a:pPr>
            <a:r>
              <a:rPr lang="en-IE" dirty="0"/>
              <a:t>When completed, select the “Submit” button.</a:t>
            </a:r>
          </a:p>
        </p:txBody>
      </p:sp>
      <p:pic>
        <p:nvPicPr>
          <p:cNvPr id="5" name="Picture 4">
            <a:extLst>
              <a:ext uri="{FF2B5EF4-FFF2-40B4-BE49-F238E27FC236}">
                <a16:creationId xmlns:a16="http://schemas.microsoft.com/office/drawing/2014/main" id="{286449FE-53D1-4E49-B2C2-E1C056EB902C}"/>
              </a:ext>
            </a:extLst>
          </p:cNvPr>
          <p:cNvPicPr>
            <a:picLocks noChangeAspect="1"/>
          </p:cNvPicPr>
          <p:nvPr/>
        </p:nvPicPr>
        <p:blipFill>
          <a:blip r:embed="rId2"/>
          <a:stretch>
            <a:fillRect/>
          </a:stretch>
        </p:blipFill>
        <p:spPr>
          <a:xfrm>
            <a:off x="7444329" y="2160589"/>
            <a:ext cx="4747671" cy="3048264"/>
          </a:xfrm>
          <a:prstGeom prst="rect">
            <a:avLst/>
          </a:prstGeom>
        </p:spPr>
      </p:pic>
    </p:spTree>
    <p:extLst>
      <p:ext uri="{BB962C8B-B14F-4D97-AF65-F5344CB8AC3E}">
        <p14:creationId xmlns:p14="http://schemas.microsoft.com/office/powerpoint/2010/main" val="404089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D43A-382E-47FE-8BA7-7BBA260D8769}"/>
              </a:ext>
            </a:extLst>
          </p:cNvPr>
          <p:cNvSpPr>
            <a:spLocks noGrp="1"/>
          </p:cNvSpPr>
          <p:nvPr>
            <p:ph type="title"/>
          </p:nvPr>
        </p:nvSpPr>
        <p:spPr/>
        <p:txBody>
          <a:bodyPr/>
          <a:lstStyle/>
          <a:p>
            <a:r>
              <a:rPr lang="en-IE" dirty="0"/>
              <a:t>Setting up Sensor</a:t>
            </a:r>
          </a:p>
        </p:txBody>
      </p:sp>
      <p:sp>
        <p:nvSpPr>
          <p:cNvPr id="3" name="Content Placeholder 2">
            <a:extLst>
              <a:ext uri="{FF2B5EF4-FFF2-40B4-BE49-F238E27FC236}">
                <a16:creationId xmlns:a16="http://schemas.microsoft.com/office/drawing/2014/main" id="{374CBBB9-1F15-4FB0-A781-48C4038EC62F}"/>
              </a:ext>
            </a:extLst>
          </p:cNvPr>
          <p:cNvSpPr>
            <a:spLocks noGrp="1"/>
          </p:cNvSpPr>
          <p:nvPr>
            <p:ph idx="1"/>
          </p:nvPr>
        </p:nvSpPr>
        <p:spPr/>
        <p:txBody>
          <a:bodyPr/>
          <a:lstStyle/>
          <a:p>
            <a:pPr>
              <a:buFont typeface="Arial" panose="020B0604020202020204" pitchFamily="34" charset="0"/>
              <a:buChar char="•"/>
            </a:pPr>
            <a:r>
              <a:rPr lang="en-IE" dirty="0"/>
              <a:t>When finished adding the sensor to your account, the next step is to insert the battery. </a:t>
            </a:r>
          </a:p>
          <a:p>
            <a:pPr>
              <a:buFont typeface="Arial" panose="020B0604020202020204" pitchFamily="34" charset="0"/>
              <a:buChar char="•"/>
            </a:pPr>
            <a:r>
              <a:rPr lang="en-IE" dirty="0"/>
              <a:t>The type of battery you use will depend on the category of your sensor. ALTA Wireless G-Force Snapshot Sensors will either be powered by commercial coin cell, AA, or an industrial battery. </a:t>
            </a:r>
          </a:p>
        </p:txBody>
      </p:sp>
    </p:spTree>
    <p:extLst>
      <p:ext uri="{BB962C8B-B14F-4D97-AF65-F5344CB8AC3E}">
        <p14:creationId xmlns:p14="http://schemas.microsoft.com/office/powerpoint/2010/main" val="112345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9E3C-2689-472B-B54C-F6A12FB03CED}"/>
              </a:ext>
            </a:extLst>
          </p:cNvPr>
          <p:cNvSpPr>
            <a:spLocks noGrp="1"/>
          </p:cNvSpPr>
          <p:nvPr>
            <p:ph type="title"/>
          </p:nvPr>
        </p:nvSpPr>
        <p:spPr/>
        <p:txBody>
          <a:bodyPr/>
          <a:lstStyle/>
          <a:p>
            <a:r>
              <a:rPr lang="en-IE" dirty="0"/>
              <a:t>Antenna Orientation</a:t>
            </a:r>
          </a:p>
        </p:txBody>
      </p:sp>
      <p:sp>
        <p:nvSpPr>
          <p:cNvPr id="3" name="Content Placeholder 2">
            <a:extLst>
              <a:ext uri="{FF2B5EF4-FFF2-40B4-BE49-F238E27FC236}">
                <a16:creationId xmlns:a16="http://schemas.microsoft.com/office/drawing/2014/main" id="{60D19799-8B85-45A8-B350-DEABB0BC32DD}"/>
              </a:ext>
            </a:extLst>
          </p:cNvPr>
          <p:cNvSpPr>
            <a:spLocks noGrp="1"/>
          </p:cNvSpPr>
          <p:nvPr>
            <p:ph idx="1"/>
          </p:nvPr>
        </p:nvSpPr>
        <p:spPr>
          <a:xfrm>
            <a:off x="677334" y="2160589"/>
            <a:ext cx="7641043" cy="4346743"/>
          </a:xfrm>
        </p:spPr>
        <p:txBody>
          <a:bodyPr>
            <a:normAutofit/>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t>
            </a:r>
          </a:p>
          <a:p>
            <a:pPr>
              <a:buFont typeface="Arial" panose="020B0604020202020204" pitchFamily="34" charset="0"/>
              <a:buChar char="•"/>
            </a:pPr>
            <a:r>
              <a:rPr lang="en-IE" dirty="0"/>
              <a:t>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a:t>
            </a:r>
          </a:p>
          <a:p>
            <a:pPr>
              <a:buFont typeface="Arial" panose="020B0604020202020204" pitchFamily="34" charset="0"/>
              <a:buChar char="•"/>
            </a:pPr>
            <a:r>
              <a:rPr lang="en-IE" dirty="0"/>
              <a:t>Sensors must be at least 3 ft. away from other sensors and the wireless gateway to function.</a:t>
            </a:r>
          </a:p>
          <a:p>
            <a:pPr>
              <a:buFont typeface="Arial" panose="020B0604020202020204" pitchFamily="34" charset="0"/>
              <a:buChar char="•"/>
            </a:pPr>
            <a:endParaRPr lang="en-IE" dirty="0"/>
          </a:p>
        </p:txBody>
      </p:sp>
      <p:pic>
        <p:nvPicPr>
          <p:cNvPr id="4" name="Picture 3">
            <a:extLst>
              <a:ext uri="{FF2B5EF4-FFF2-40B4-BE49-F238E27FC236}">
                <a16:creationId xmlns:a16="http://schemas.microsoft.com/office/drawing/2014/main" id="{EFB6F9EF-0EEB-48D8-BF67-6DCC4A6A4B10}"/>
              </a:ext>
            </a:extLst>
          </p:cNvPr>
          <p:cNvPicPr>
            <a:picLocks noChangeAspect="1"/>
          </p:cNvPicPr>
          <p:nvPr/>
        </p:nvPicPr>
        <p:blipFill>
          <a:blip r:embed="rId2"/>
          <a:stretch>
            <a:fillRect/>
          </a:stretch>
        </p:blipFill>
        <p:spPr>
          <a:xfrm>
            <a:off x="8318377" y="1889626"/>
            <a:ext cx="3873623" cy="3579019"/>
          </a:xfrm>
          <a:prstGeom prst="rect">
            <a:avLst/>
          </a:prstGeom>
        </p:spPr>
      </p:pic>
    </p:spTree>
    <p:extLst>
      <p:ext uri="{BB962C8B-B14F-4D97-AF65-F5344CB8AC3E}">
        <p14:creationId xmlns:p14="http://schemas.microsoft.com/office/powerpoint/2010/main" val="369474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85C0-17EA-4195-B022-FC6EE62F2B70}"/>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8EDCD39F-7F31-4615-8FE3-F637658894CB}"/>
              </a:ext>
            </a:extLst>
          </p:cNvPr>
          <p:cNvSpPr>
            <a:spLocks noGrp="1"/>
          </p:cNvSpPr>
          <p:nvPr>
            <p:ph idx="1"/>
          </p:nvPr>
        </p:nvSpPr>
        <p:spPr>
          <a:xfrm>
            <a:off x="677334" y="2160589"/>
            <a:ext cx="7738697" cy="3880773"/>
          </a:xfrm>
        </p:spPr>
        <p:txBody>
          <a:bodyPr>
            <a:normAutofit fontScale="92500" lnSpcReduction="10000"/>
          </a:bodyPr>
          <a:lstStyle/>
          <a:p>
            <a:pPr>
              <a:buFont typeface="Arial" panose="020B0604020202020204" pitchFamily="34" charset="0"/>
              <a:buChar char="•"/>
            </a:pPr>
            <a:r>
              <a:rPr lang="en-IE" dirty="0"/>
              <a:t>Select Sensors from the main navigation menu on </a:t>
            </a:r>
            <a:r>
              <a:rPr lang="en-IE" dirty="0" err="1"/>
              <a:t>iMonnit</a:t>
            </a:r>
            <a:r>
              <a:rPr lang="en-IE" dirty="0"/>
              <a:t> to access the sensor overview page and begin making adjustments to your G-Force Snapshot Sensors. </a:t>
            </a:r>
          </a:p>
          <a:p>
            <a:pPr>
              <a:buFont typeface="Arial" panose="020B0604020202020204" pitchFamily="34" charset="0"/>
              <a:buChar char="•"/>
            </a:pPr>
            <a:r>
              <a:rPr lang="en-IE" dirty="0"/>
              <a:t>Details - Displays a graph of recent sensor data. </a:t>
            </a:r>
          </a:p>
          <a:p>
            <a:pPr>
              <a:buFont typeface="Arial" panose="020B0604020202020204" pitchFamily="34" charset="0"/>
              <a:buChar char="•"/>
            </a:pPr>
            <a:r>
              <a:rPr lang="en-IE" dirty="0"/>
              <a:t>History - List of all past heartbeats and readings. </a:t>
            </a:r>
          </a:p>
          <a:p>
            <a:pPr>
              <a:buFont typeface="Arial" panose="020B0604020202020204" pitchFamily="34" charset="0"/>
              <a:buChar char="•"/>
            </a:pPr>
            <a:r>
              <a:rPr lang="en-IE" dirty="0"/>
              <a:t>Events - List of all events attached to this sensor. </a:t>
            </a:r>
          </a:p>
          <a:p>
            <a:pPr>
              <a:buFont typeface="Arial" panose="020B0604020202020204" pitchFamily="34" charset="0"/>
              <a:buChar char="•"/>
            </a:pPr>
            <a:r>
              <a:rPr lang="en-IE" dirty="0"/>
              <a:t>Settings - Editable levels for your sensor. Directly under the tab bar is an overview of your sensor. This allows you to see the signal strength and the battery level of the selected sensor. </a:t>
            </a:r>
          </a:p>
          <a:p>
            <a:pPr>
              <a:buFont typeface="Arial" panose="020B0604020202020204" pitchFamily="34" charset="0"/>
              <a:buChar char="•"/>
            </a:pPr>
            <a:r>
              <a:rPr lang="en-IE" dirty="0"/>
              <a:t>Calibrate - Reset readings for your sensor. </a:t>
            </a:r>
          </a:p>
          <a:p>
            <a:pPr>
              <a:buFont typeface="Arial" panose="020B0604020202020204" pitchFamily="34" charset="0"/>
              <a:buChar char="•"/>
            </a:pPr>
            <a:r>
              <a:rPr lang="en-IE" dirty="0"/>
              <a:t>Directly under the tab bar is an overview of your sensor. This allows you to see the signal strength and the battery level of the selected sensor</a:t>
            </a:r>
          </a:p>
        </p:txBody>
      </p:sp>
      <p:pic>
        <p:nvPicPr>
          <p:cNvPr id="5" name="Picture 4">
            <a:extLst>
              <a:ext uri="{FF2B5EF4-FFF2-40B4-BE49-F238E27FC236}">
                <a16:creationId xmlns:a16="http://schemas.microsoft.com/office/drawing/2014/main" id="{38D57A86-967D-4B15-9B2A-0592677FA385}"/>
              </a:ext>
            </a:extLst>
          </p:cNvPr>
          <p:cNvPicPr>
            <a:picLocks noChangeAspect="1"/>
          </p:cNvPicPr>
          <p:nvPr/>
        </p:nvPicPr>
        <p:blipFill>
          <a:blip r:embed="rId2"/>
          <a:stretch>
            <a:fillRect/>
          </a:stretch>
        </p:blipFill>
        <p:spPr>
          <a:xfrm>
            <a:off x="8495980" y="5104443"/>
            <a:ext cx="3696020" cy="1207580"/>
          </a:xfrm>
          <a:prstGeom prst="rect">
            <a:avLst/>
          </a:prstGeom>
        </p:spPr>
      </p:pic>
    </p:spTree>
    <p:extLst>
      <p:ext uri="{BB962C8B-B14F-4D97-AF65-F5344CB8AC3E}">
        <p14:creationId xmlns:p14="http://schemas.microsoft.com/office/powerpoint/2010/main" val="15891629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367</TotalTime>
  <Words>751</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ALTA Wireless G-Force Snapshot Sensor</vt:lpstr>
      <vt:lpstr>Introduction</vt:lpstr>
      <vt:lpstr>Features </vt:lpstr>
      <vt:lpstr>Example Applications</vt:lpstr>
      <vt:lpstr>Setup and Installation </vt:lpstr>
      <vt:lpstr>Registering Sensor</vt:lpstr>
      <vt:lpstr>Setting up Sensor</vt:lpstr>
      <vt:lpstr>Antenna Orientation</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Accelerometer - G-Force Snapshot Sensor</dc:title>
  <dc:creator>Agritech</dc:creator>
  <cp:lastModifiedBy>Agritech</cp:lastModifiedBy>
  <cp:revision>24</cp:revision>
  <dcterms:created xsi:type="dcterms:W3CDTF">2021-09-24T15:07:56Z</dcterms:created>
  <dcterms:modified xsi:type="dcterms:W3CDTF">2021-10-27T15:16:14Z</dcterms:modified>
</cp:coreProperties>
</file>