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3497-CD40-48E7-81ED-5C6154BD4C10}"/>
              </a:ext>
            </a:extLst>
          </p:cNvPr>
          <p:cNvSpPr>
            <a:spLocks noGrp="1"/>
          </p:cNvSpPr>
          <p:nvPr>
            <p:ph type="ctrTitle"/>
          </p:nvPr>
        </p:nvSpPr>
        <p:spPr/>
        <p:txBody>
          <a:bodyPr/>
          <a:lstStyle/>
          <a:p>
            <a:r>
              <a:rPr lang="en-IE" dirty="0"/>
              <a:t>ALTA Wireless Advanced Vibration Meter</a:t>
            </a:r>
          </a:p>
        </p:txBody>
      </p:sp>
      <p:pic>
        <p:nvPicPr>
          <p:cNvPr id="4" name="Picture 3">
            <a:extLst>
              <a:ext uri="{FF2B5EF4-FFF2-40B4-BE49-F238E27FC236}">
                <a16:creationId xmlns:a16="http://schemas.microsoft.com/office/drawing/2014/main" id="{1BF82C64-E15A-40B6-87D8-823C19698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918" y="565291"/>
            <a:ext cx="3257682" cy="1539734"/>
          </a:xfrm>
          <a:prstGeom prst="rect">
            <a:avLst/>
          </a:prstGeom>
        </p:spPr>
      </p:pic>
    </p:spTree>
    <p:extLst>
      <p:ext uri="{BB962C8B-B14F-4D97-AF65-F5344CB8AC3E}">
        <p14:creationId xmlns:p14="http://schemas.microsoft.com/office/powerpoint/2010/main" val="33030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693A-0C3F-48E2-B37B-BFBA234BB6BA}"/>
              </a:ext>
            </a:extLst>
          </p:cNvPr>
          <p:cNvSpPr>
            <a:spLocks noGrp="1"/>
          </p:cNvSpPr>
          <p:nvPr>
            <p:ph type="title"/>
          </p:nvPr>
        </p:nvSpPr>
        <p:spPr/>
        <p:txBody>
          <a:bodyPr/>
          <a:lstStyle/>
          <a:p>
            <a:r>
              <a:rPr lang="en-IE" dirty="0"/>
              <a:t>Sensor Overview In </a:t>
            </a:r>
            <a:r>
              <a:rPr lang="en-IE" dirty="0" err="1"/>
              <a:t>iMONNIT</a:t>
            </a:r>
            <a:endParaRPr lang="en-IE" dirty="0"/>
          </a:p>
        </p:txBody>
      </p:sp>
      <p:sp>
        <p:nvSpPr>
          <p:cNvPr id="3" name="Content Placeholder 2">
            <a:extLst>
              <a:ext uri="{FF2B5EF4-FFF2-40B4-BE49-F238E27FC236}">
                <a16:creationId xmlns:a16="http://schemas.microsoft.com/office/drawing/2014/main" id="{C7ABF133-C404-4D7F-A9B3-3B5A1DE16CFA}"/>
              </a:ext>
            </a:extLst>
          </p:cNvPr>
          <p:cNvSpPr>
            <a:spLocks noGrp="1"/>
          </p:cNvSpPr>
          <p:nvPr>
            <p:ph idx="1"/>
          </p:nvPr>
        </p:nvSpPr>
        <p:spPr>
          <a:xfrm>
            <a:off x="143091" y="1488613"/>
            <a:ext cx="10101739" cy="4956575"/>
          </a:xfrm>
        </p:spPr>
        <p:txBody>
          <a:bodyPr>
            <a:normAutofit fontScale="92500" lnSpcReduction="10000"/>
          </a:bodyPr>
          <a:lstStyle/>
          <a:p>
            <a:pPr>
              <a:buFont typeface="Arial" panose="020B0604020202020204" pitchFamily="34" charset="0"/>
              <a:buChar char="•"/>
            </a:pPr>
            <a:r>
              <a:rPr lang="en-IE" dirty="0"/>
              <a:t>Select Sensors from the main navigation menu on </a:t>
            </a:r>
            <a:r>
              <a:rPr lang="en-IE" dirty="0" err="1"/>
              <a:t>iMonnit</a:t>
            </a:r>
            <a:r>
              <a:rPr lang="en-IE" dirty="0"/>
              <a:t> to access the sensor overview page and begin making adjustments to your Advanced Vibration Meter.</a:t>
            </a:r>
          </a:p>
          <a:p>
            <a:pPr>
              <a:buFont typeface="Arial" panose="020B0604020202020204" pitchFamily="34" charset="0"/>
              <a:buChar char="•"/>
            </a:pPr>
            <a:r>
              <a:rPr lang="en-IE" dirty="0"/>
              <a:t>A. Details - Displays a graph of recent sensor data.</a:t>
            </a:r>
          </a:p>
          <a:p>
            <a:pPr>
              <a:buFont typeface="Arial" panose="020B0604020202020204" pitchFamily="34" charset="0"/>
              <a:buChar char="•"/>
            </a:pPr>
            <a:r>
              <a:rPr lang="en-IE" dirty="0"/>
              <a:t>B. History - List of all past heartbeats and readings.</a:t>
            </a:r>
          </a:p>
          <a:p>
            <a:pPr>
              <a:buFont typeface="Arial" panose="020B0604020202020204" pitchFamily="34" charset="0"/>
              <a:buChar char="•"/>
            </a:pPr>
            <a:r>
              <a:rPr lang="en-IE" dirty="0"/>
              <a:t>C. Events - List of all events attached to this sensor.</a:t>
            </a:r>
          </a:p>
          <a:p>
            <a:pPr>
              <a:buFont typeface="Arial" panose="020B0604020202020204" pitchFamily="34" charset="0"/>
              <a:buChar char="•"/>
            </a:pPr>
            <a:r>
              <a:rPr lang="en-IE" dirty="0"/>
              <a:t>D. Settings - Editable levels for your sensor.</a:t>
            </a:r>
          </a:p>
          <a:p>
            <a:pPr>
              <a:buFont typeface="Arial" panose="020B0604020202020204" pitchFamily="34" charset="0"/>
              <a:buChar char="•"/>
            </a:pPr>
            <a:r>
              <a:rPr lang="en-IE" dirty="0"/>
              <a:t>E. Scale - Set the scale your sensor will take readings at</a:t>
            </a:r>
          </a:p>
          <a:p>
            <a:pPr>
              <a:buFont typeface="Arial" panose="020B0604020202020204" pitchFamily="34" charset="0"/>
              <a:buChar char="•"/>
            </a:pPr>
            <a:r>
              <a:rPr lang="en-IE" dirty="0"/>
              <a:t>Directly under the tab bar is an overview of your sensor. This allows you to see the signal strength and the battery level of the selected sensor. A coloured dot in the left corner of the sensor icon denotes its status.</a:t>
            </a:r>
          </a:p>
          <a:p>
            <a:pPr>
              <a:buFont typeface="Arial" panose="020B0604020202020204" pitchFamily="34" charset="0"/>
              <a:buChar char="•"/>
            </a:pPr>
            <a:r>
              <a:rPr lang="en-IE" dirty="0"/>
              <a:t>Green indicates the sensor is checking in and within user-defined safe parameters. </a:t>
            </a:r>
          </a:p>
          <a:p>
            <a:pPr>
              <a:buFont typeface="Arial" panose="020B0604020202020204" pitchFamily="34" charset="0"/>
              <a:buChar char="•"/>
            </a:pPr>
            <a:r>
              <a:rPr lang="en-IE" dirty="0"/>
              <a:t>Red indicates the sensor has met or exceeded a user-defined threshold or triggered event.</a:t>
            </a:r>
          </a:p>
          <a:p>
            <a:pPr>
              <a:buFont typeface="Arial" panose="020B0604020202020204" pitchFamily="34" charset="0"/>
              <a:buChar char="•"/>
            </a:pPr>
            <a:r>
              <a:rPr lang="en-IE" dirty="0"/>
              <a:t>Grey indicates that no sensor readings are being recorded, rendering the sensor inactive.</a:t>
            </a:r>
          </a:p>
          <a:p>
            <a:pPr>
              <a:buFont typeface="Arial" panose="020B0604020202020204" pitchFamily="34" charset="0"/>
              <a:buChar char="•"/>
            </a:pPr>
            <a:r>
              <a:rPr lang="en-IE" dirty="0"/>
              <a:t>Yellow indicates that the sensor reading is out of date, due to perhaps a missed heartbeat check-in.</a:t>
            </a:r>
          </a:p>
          <a:p>
            <a:pPr>
              <a:buFont typeface="Arial" panose="020B0604020202020204" pitchFamily="34" charset="0"/>
              <a:buChar char="•"/>
            </a:pPr>
            <a:endParaRPr lang="en-IE" dirty="0"/>
          </a:p>
          <a:p>
            <a:pPr>
              <a:buFont typeface="Arial" panose="020B0604020202020204" pitchFamily="34" charset="0"/>
              <a:buChar char="•"/>
            </a:pPr>
            <a:endParaRPr lang="en-IE" dirty="0"/>
          </a:p>
        </p:txBody>
      </p:sp>
      <p:pic>
        <p:nvPicPr>
          <p:cNvPr id="7" name="Picture 6">
            <a:extLst>
              <a:ext uri="{FF2B5EF4-FFF2-40B4-BE49-F238E27FC236}">
                <a16:creationId xmlns:a16="http://schemas.microsoft.com/office/drawing/2014/main" id="{7F42A335-9343-45AC-B4DE-3AEF4F8DEADC}"/>
              </a:ext>
            </a:extLst>
          </p:cNvPr>
          <p:cNvPicPr>
            <a:picLocks noChangeAspect="1"/>
          </p:cNvPicPr>
          <p:nvPr/>
        </p:nvPicPr>
        <p:blipFill>
          <a:blip r:embed="rId2"/>
          <a:stretch>
            <a:fillRect/>
          </a:stretch>
        </p:blipFill>
        <p:spPr>
          <a:xfrm>
            <a:off x="8564566" y="2070209"/>
            <a:ext cx="3627434" cy="739204"/>
          </a:xfrm>
          <a:prstGeom prst="rect">
            <a:avLst/>
          </a:prstGeom>
        </p:spPr>
      </p:pic>
    </p:spTree>
    <p:extLst>
      <p:ext uri="{BB962C8B-B14F-4D97-AF65-F5344CB8AC3E}">
        <p14:creationId xmlns:p14="http://schemas.microsoft.com/office/powerpoint/2010/main" val="163960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4E45-6DB3-415A-A4B8-F09981B5B6D9}"/>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F5AFA651-30FF-4E93-A371-79990D49805C}"/>
              </a:ext>
            </a:extLst>
          </p:cNvPr>
          <p:cNvSpPr>
            <a:spLocks noGrp="1"/>
          </p:cNvSpPr>
          <p:nvPr>
            <p:ph idx="1"/>
          </p:nvPr>
        </p:nvSpPr>
        <p:spPr/>
        <p:txBody>
          <a:bodyPr/>
          <a:lstStyle/>
          <a:p>
            <a:pPr>
              <a:buFont typeface="Arial" panose="020B0604020202020204" pitchFamily="34" charset="0"/>
              <a:buChar char="•"/>
            </a:pPr>
            <a:r>
              <a:rPr lang="en-IE" dirty="0"/>
              <a:t>The ALTA Wireless Advanced Vibration Meter uses an accelerometer to measure vibration and frequency on 3 axes. </a:t>
            </a:r>
          </a:p>
          <a:p>
            <a:pPr>
              <a:buFont typeface="Arial" panose="020B0604020202020204" pitchFamily="34" charset="0"/>
              <a:buChar char="•"/>
            </a:pPr>
            <a:r>
              <a:rPr lang="en-IE" dirty="0"/>
              <a:t>The sensor reports vibration (acceleration, velocity, displacement, or acceleration peak), frequency (Hz/RPM), and crest factor on all three axes, and duty cycle (how much of the report interval was vibration present), and temperature.</a:t>
            </a:r>
          </a:p>
          <a:p>
            <a:pPr>
              <a:buFont typeface="Arial" panose="020B0604020202020204" pitchFamily="34" charset="0"/>
              <a:buChar char="•"/>
            </a:pPr>
            <a:r>
              <a:rPr lang="en-IE" dirty="0"/>
              <a:t>This sensor can be used to manage vibration in assembly lines and monitor seismic activity in bridges.</a:t>
            </a:r>
          </a:p>
        </p:txBody>
      </p:sp>
    </p:spTree>
    <p:extLst>
      <p:ext uri="{BB962C8B-B14F-4D97-AF65-F5344CB8AC3E}">
        <p14:creationId xmlns:p14="http://schemas.microsoft.com/office/powerpoint/2010/main" val="42082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53C8-15BB-4136-834D-CD2B64260BCF}"/>
              </a:ext>
            </a:extLst>
          </p:cNvPr>
          <p:cNvSpPr>
            <a:spLocks noGrp="1"/>
          </p:cNvSpPr>
          <p:nvPr>
            <p:ph type="title"/>
          </p:nvPr>
        </p:nvSpPr>
        <p:spPr/>
        <p:txBody>
          <a:bodyPr/>
          <a:lstStyle/>
          <a:p>
            <a:r>
              <a:rPr lang="en-IE" dirty="0"/>
              <a:t>Features</a:t>
            </a:r>
          </a:p>
        </p:txBody>
      </p:sp>
      <p:sp>
        <p:nvSpPr>
          <p:cNvPr id="3" name="Content Placeholder 2">
            <a:extLst>
              <a:ext uri="{FF2B5EF4-FFF2-40B4-BE49-F238E27FC236}">
                <a16:creationId xmlns:a16="http://schemas.microsoft.com/office/drawing/2014/main" id="{D3684D43-F023-441E-B35E-E9BA49BCF291}"/>
              </a:ext>
            </a:extLst>
          </p:cNvPr>
          <p:cNvSpPr>
            <a:spLocks noGrp="1"/>
          </p:cNvSpPr>
          <p:nvPr>
            <p:ph idx="1"/>
          </p:nvPr>
        </p:nvSpPr>
        <p:spPr/>
        <p:txBody>
          <a:bodyPr>
            <a:normAutofit lnSpcReduction="10000"/>
          </a:bodyPr>
          <a:lstStyle/>
          <a:p>
            <a:pPr>
              <a:buFont typeface="Arial" panose="020B0604020202020204" pitchFamily="34" charset="0"/>
              <a:buChar char="•"/>
            </a:pPr>
            <a:r>
              <a:rPr lang="en-IE" dirty="0"/>
              <a:t>Wireless range of 1,200+ feet through 12+ walls</a:t>
            </a:r>
          </a:p>
          <a:p>
            <a:pPr>
              <a:buFont typeface="Arial" panose="020B0604020202020204" pitchFamily="34" charset="0"/>
              <a:buChar char="•"/>
            </a:pPr>
            <a:r>
              <a:rPr lang="en-IE" dirty="0"/>
              <a:t>Frequency-Hopping Spread Spectrum (FHSS)</a:t>
            </a:r>
          </a:p>
          <a:p>
            <a:pPr>
              <a:buFont typeface="Arial" panose="020B0604020202020204" pitchFamily="34" charset="0"/>
              <a:buChar char="•"/>
            </a:pPr>
            <a:r>
              <a:rPr lang="en-IE" dirty="0"/>
              <a:t>Improved interference immunity</a:t>
            </a:r>
          </a:p>
          <a:p>
            <a:pPr>
              <a:buFont typeface="Arial" panose="020B0604020202020204" pitchFamily="34" charset="0"/>
              <a:buChar char="•"/>
            </a:pPr>
            <a:r>
              <a:rPr lang="en-IE" dirty="0"/>
              <a:t>Improved power management for longer battery life</a:t>
            </a:r>
          </a:p>
          <a:p>
            <a:pPr>
              <a:buFont typeface="Arial" panose="020B0604020202020204" pitchFamily="34" charset="0"/>
              <a:buChar char="•"/>
            </a:pPr>
            <a:r>
              <a:rPr lang="en-IE" dirty="0"/>
              <a:t>Encrypt-RF® Security (Diffie-Hellman Key Exchange + AES-128 CBC for sensor data messages)</a:t>
            </a:r>
          </a:p>
          <a:p>
            <a:pPr>
              <a:buFont typeface="Arial" panose="020B0604020202020204" pitchFamily="34" charset="0"/>
              <a:buChar char="•"/>
            </a:pPr>
            <a:r>
              <a:rPr lang="en-IE" dirty="0"/>
              <a:t>Onboard data memory stores up to 512 readings per sensor: ? 10-minute heartbeats = 22 days ? 2-hour heartbeats = 266 days</a:t>
            </a:r>
          </a:p>
          <a:p>
            <a:pPr>
              <a:buFont typeface="Arial" panose="020B0604020202020204" pitchFamily="34" charset="0"/>
              <a:buChar char="•"/>
            </a:pPr>
            <a:r>
              <a:rPr lang="en-IE" dirty="0"/>
              <a:t>Over-the-air updates (future proof)</a:t>
            </a:r>
          </a:p>
          <a:p>
            <a:pPr>
              <a:buFont typeface="Arial" panose="020B0604020202020204" pitchFamily="34" charset="0"/>
              <a:buChar char="•"/>
            </a:pPr>
            <a:r>
              <a:rPr lang="en-IE" dirty="0"/>
              <a:t>Free </a:t>
            </a:r>
            <a:r>
              <a:rPr lang="en-IE" dirty="0" err="1"/>
              <a:t>iMonnit</a:t>
            </a:r>
            <a:r>
              <a:rPr lang="en-IE" dirty="0"/>
              <a:t> basic online wireless sensor monitoring and notification system to configure sensors, view data and set alerts via SMS text and email </a:t>
            </a:r>
          </a:p>
        </p:txBody>
      </p:sp>
    </p:spTree>
    <p:extLst>
      <p:ext uri="{BB962C8B-B14F-4D97-AF65-F5344CB8AC3E}">
        <p14:creationId xmlns:p14="http://schemas.microsoft.com/office/powerpoint/2010/main" val="1118317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C0F6-60B3-462E-9566-3169165D641D}"/>
              </a:ext>
            </a:extLst>
          </p:cNvPr>
          <p:cNvSpPr>
            <a:spLocks noGrp="1"/>
          </p:cNvSpPr>
          <p:nvPr>
            <p:ph type="title"/>
          </p:nvPr>
        </p:nvSpPr>
        <p:spPr/>
        <p:txBody>
          <a:bodyPr/>
          <a:lstStyle/>
          <a:p>
            <a:r>
              <a:rPr lang="en-IE" dirty="0"/>
              <a:t>Example Applications </a:t>
            </a:r>
          </a:p>
        </p:txBody>
      </p:sp>
      <p:sp>
        <p:nvSpPr>
          <p:cNvPr id="3" name="Content Placeholder 2">
            <a:extLst>
              <a:ext uri="{FF2B5EF4-FFF2-40B4-BE49-F238E27FC236}">
                <a16:creationId xmlns:a16="http://schemas.microsoft.com/office/drawing/2014/main" id="{4221F60D-19B3-4FFA-B496-5E0A65FBD016}"/>
              </a:ext>
            </a:extLst>
          </p:cNvPr>
          <p:cNvSpPr>
            <a:spLocks noGrp="1"/>
          </p:cNvSpPr>
          <p:nvPr>
            <p:ph idx="1"/>
          </p:nvPr>
        </p:nvSpPr>
        <p:spPr/>
        <p:txBody>
          <a:bodyPr/>
          <a:lstStyle/>
          <a:p>
            <a:pPr>
              <a:buFont typeface="Arial" panose="020B0604020202020204" pitchFamily="34" charset="0"/>
              <a:buChar char="•"/>
            </a:pPr>
            <a:r>
              <a:rPr lang="en-IE" dirty="0"/>
              <a:t>Vibration monitoring</a:t>
            </a:r>
          </a:p>
          <a:p>
            <a:pPr>
              <a:buFont typeface="Arial" panose="020B0604020202020204" pitchFamily="34" charset="0"/>
              <a:buChar char="•"/>
            </a:pPr>
            <a:r>
              <a:rPr lang="en-IE" dirty="0"/>
              <a:t>Smart machines, smart structures &amp; smart materials</a:t>
            </a:r>
          </a:p>
          <a:p>
            <a:pPr>
              <a:buFont typeface="Arial" panose="020B0604020202020204" pitchFamily="34" charset="0"/>
              <a:buChar char="•"/>
            </a:pPr>
            <a:r>
              <a:rPr lang="en-IE" dirty="0"/>
              <a:t>Bridge and building seismic activity monitoring</a:t>
            </a:r>
          </a:p>
          <a:p>
            <a:pPr>
              <a:buFont typeface="Arial" panose="020B0604020202020204" pitchFamily="34" charset="0"/>
              <a:buChar char="•"/>
            </a:pPr>
            <a:r>
              <a:rPr lang="en-IE" dirty="0"/>
              <a:t>Assembly line monitoring</a:t>
            </a:r>
          </a:p>
          <a:p>
            <a:pPr>
              <a:buFont typeface="Arial" panose="020B0604020202020204" pitchFamily="34" charset="0"/>
              <a:buChar char="•"/>
            </a:pPr>
            <a:r>
              <a:rPr lang="en-IE" dirty="0"/>
              <a:t>Many additional applications</a:t>
            </a:r>
          </a:p>
        </p:txBody>
      </p:sp>
    </p:spTree>
    <p:extLst>
      <p:ext uri="{BB962C8B-B14F-4D97-AF65-F5344CB8AC3E}">
        <p14:creationId xmlns:p14="http://schemas.microsoft.com/office/powerpoint/2010/main" val="32617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2FC1-DBA1-4B77-A6AF-D9FF00E23064}"/>
              </a:ext>
            </a:extLst>
          </p:cNvPr>
          <p:cNvSpPr>
            <a:spLocks noGrp="1"/>
          </p:cNvSpPr>
          <p:nvPr>
            <p:ph type="title"/>
          </p:nvPr>
        </p:nvSpPr>
        <p:spPr/>
        <p:txBody>
          <a:bodyPr/>
          <a:lstStyle/>
          <a:p>
            <a:r>
              <a:rPr lang="en-IE" dirty="0"/>
              <a:t>Order of Operations</a:t>
            </a:r>
          </a:p>
        </p:txBody>
      </p:sp>
      <p:sp>
        <p:nvSpPr>
          <p:cNvPr id="3" name="Content Placeholder 2">
            <a:extLst>
              <a:ext uri="{FF2B5EF4-FFF2-40B4-BE49-F238E27FC236}">
                <a16:creationId xmlns:a16="http://schemas.microsoft.com/office/drawing/2014/main" id="{A7F47EF6-8AEA-4A26-84A5-64F77E5CEAEF}"/>
              </a:ext>
            </a:extLst>
          </p:cNvPr>
          <p:cNvSpPr>
            <a:spLocks noGrp="1"/>
          </p:cNvSpPr>
          <p:nvPr>
            <p:ph idx="1"/>
          </p:nvPr>
        </p:nvSpPr>
        <p:spPr/>
        <p:txBody>
          <a:bodyPr/>
          <a:lstStyle/>
          <a:p>
            <a:pPr>
              <a:buFont typeface="Arial" panose="020B0604020202020204" pitchFamily="34" charset="0"/>
              <a:buChar char="•"/>
            </a:pPr>
            <a:r>
              <a:rPr lang="en-IE" dirty="0"/>
              <a:t>Create </a:t>
            </a:r>
            <a:r>
              <a:rPr lang="en-IE" dirty="0" err="1"/>
              <a:t>iMonnit</a:t>
            </a:r>
            <a:r>
              <a:rPr lang="en-IE" dirty="0"/>
              <a:t> Account (If new user).</a:t>
            </a:r>
          </a:p>
          <a:p>
            <a:pPr>
              <a:buFont typeface="Arial" panose="020B0604020202020204" pitchFamily="34" charset="0"/>
              <a:buChar char="•"/>
            </a:pPr>
            <a:r>
              <a:rPr lang="en-IE" dirty="0"/>
              <a:t>Register all sensors and gateways to a network in </a:t>
            </a:r>
            <a:r>
              <a:rPr lang="en-IE" dirty="0" err="1"/>
              <a:t>iMonnit</a:t>
            </a:r>
            <a:r>
              <a:rPr lang="en-IE" dirty="0"/>
              <a:t>. Sensors can only communicate with gateways on the same </a:t>
            </a:r>
            <a:r>
              <a:rPr lang="en-IE" dirty="0" err="1"/>
              <a:t>iMonnit</a:t>
            </a:r>
            <a:r>
              <a:rPr lang="en-IE" dirty="0"/>
              <a:t> network.</a:t>
            </a:r>
          </a:p>
          <a:p>
            <a:pPr>
              <a:buFont typeface="Arial" panose="020B0604020202020204" pitchFamily="34" charset="0"/>
              <a:buChar char="•"/>
            </a:pPr>
            <a:r>
              <a:rPr lang="en-IE" dirty="0"/>
              <a:t>Connect/power on gateway and wait till it checks into </a:t>
            </a:r>
            <a:r>
              <a:rPr lang="en-IE" dirty="0" err="1"/>
              <a:t>iMonnit</a:t>
            </a:r>
            <a:r>
              <a:rPr lang="en-IE" dirty="0"/>
              <a:t>.</a:t>
            </a:r>
          </a:p>
          <a:p>
            <a:pPr>
              <a:buFont typeface="Arial" panose="020B0604020202020204" pitchFamily="34" charset="0"/>
              <a:buChar char="•"/>
            </a:pPr>
            <a:r>
              <a:rPr lang="en-IE" dirty="0"/>
              <a:t>Power on sensor and verify it checks into </a:t>
            </a:r>
            <a:r>
              <a:rPr lang="en-IE" dirty="0" err="1"/>
              <a:t>iMonnit</a:t>
            </a:r>
            <a:r>
              <a:rPr lang="en-IE" dirty="0"/>
              <a:t>. We recommend powering the sensor on near the gateway then moving to the installation location, checking signal strength along the way.</a:t>
            </a:r>
          </a:p>
          <a:p>
            <a:pPr>
              <a:buFont typeface="Arial" panose="020B0604020202020204" pitchFamily="34" charset="0"/>
              <a:buChar char="•"/>
            </a:pPr>
            <a:r>
              <a:rPr lang="en-IE" dirty="0"/>
              <a:t>Configure sensor for use (This can be done at any point after step 2).</a:t>
            </a:r>
          </a:p>
          <a:p>
            <a:pPr>
              <a:buFont typeface="Arial" panose="020B0604020202020204" pitchFamily="34" charset="0"/>
              <a:buChar char="•"/>
            </a:pPr>
            <a:r>
              <a:rPr lang="en-IE" dirty="0"/>
              <a:t>Install sensor in final location.</a:t>
            </a:r>
          </a:p>
        </p:txBody>
      </p:sp>
    </p:spTree>
    <p:extLst>
      <p:ext uri="{BB962C8B-B14F-4D97-AF65-F5344CB8AC3E}">
        <p14:creationId xmlns:p14="http://schemas.microsoft.com/office/powerpoint/2010/main" val="415374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400A-0786-43B4-B7FA-0BDBC65BA006}"/>
              </a:ext>
            </a:extLst>
          </p:cNvPr>
          <p:cNvSpPr>
            <a:spLocks noGrp="1"/>
          </p:cNvSpPr>
          <p:nvPr>
            <p:ph type="title"/>
          </p:nvPr>
        </p:nvSpPr>
        <p:spPr>
          <a:xfrm>
            <a:off x="677334" y="609600"/>
            <a:ext cx="8596668" cy="1080473"/>
          </a:xfrm>
        </p:spPr>
        <p:txBody>
          <a:bodyPr/>
          <a:lstStyle/>
          <a:p>
            <a:r>
              <a:rPr lang="en-IE" dirty="0"/>
              <a:t>Setup and Installation</a:t>
            </a:r>
          </a:p>
        </p:txBody>
      </p:sp>
      <p:sp>
        <p:nvSpPr>
          <p:cNvPr id="3" name="Content Placeholder 2">
            <a:extLst>
              <a:ext uri="{FF2B5EF4-FFF2-40B4-BE49-F238E27FC236}">
                <a16:creationId xmlns:a16="http://schemas.microsoft.com/office/drawing/2014/main" id="{B5DC6453-8AB0-4731-ADDB-C53C1E812954}"/>
              </a:ext>
            </a:extLst>
          </p:cNvPr>
          <p:cNvSpPr>
            <a:spLocks noGrp="1"/>
          </p:cNvSpPr>
          <p:nvPr>
            <p:ph idx="1"/>
          </p:nvPr>
        </p:nvSpPr>
        <p:spPr>
          <a:xfrm>
            <a:off x="443883" y="1690072"/>
            <a:ext cx="10289219" cy="5167927"/>
          </a:xfrm>
        </p:spPr>
        <p:txBody>
          <a:bodyPr>
            <a:normAutofit/>
          </a:bodyPr>
          <a:lstStyle/>
          <a:p>
            <a:pPr marL="0" indent="0">
              <a:buNone/>
            </a:pPr>
            <a:r>
              <a:rPr lang="en-IE" dirty="0"/>
              <a:t>Step 1: </a:t>
            </a:r>
          </a:p>
          <a:p>
            <a:pPr>
              <a:buFont typeface="Arial" panose="020B0604020202020204" pitchFamily="34" charset="0"/>
              <a:buChar char="•"/>
            </a:pPr>
            <a:r>
              <a:rPr lang="en-IE" dirty="0"/>
              <a:t>Add the sensor on </a:t>
            </a:r>
            <a:r>
              <a:rPr lang="en-IE" dirty="0" err="1"/>
              <a:t>iMonnit</a:t>
            </a:r>
            <a:r>
              <a:rPr lang="en-IE" dirty="0"/>
              <a:t>. Add the sensor to your account by choosing Sensors in the main menu. Navigate to the Add Sensor button.</a:t>
            </a:r>
          </a:p>
          <a:p>
            <a:pPr>
              <a:buFont typeface="Arial" panose="020B0604020202020204" pitchFamily="34" charset="0"/>
              <a:buChar char="•"/>
            </a:pPr>
            <a:r>
              <a:rPr lang="en-IE" dirty="0"/>
              <a:t>. Find the device ID. The Device ID (ID) and Security Code (SC) are necessary to add a sensor. These can both be located on the label on the side of your device. </a:t>
            </a:r>
          </a:p>
          <a:p>
            <a:pPr>
              <a:buFont typeface="Arial" panose="020B0604020202020204" pitchFamily="34" charset="0"/>
              <a:buChar char="•"/>
            </a:pPr>
            <a:r>
              <a:rPr lang="en-IE" dirty="0"/>
              <a:t>Adding your device. You will need to enter the Device ID and the Security Code from your Sensor in the corresponding text boxes. Use the camera on your smartphone to scan the QR code on your device. </a:t>
            </a:r>
          </a:p>
          <a:p>
            <a:pPr>
              <a:buFont typeface="Arial" panose="020B0604020202020204" pitchFamily="34" charset="0"/>
              <a:buChar char="•"/>
            </a:pPr>
            <a:r>
              <a:rPr lang="en-IE" dirty="0"/>
              <a:t>If you do not have a camera on your phone, or the system is not accepting the QR code, you may enter the Device ID and Security Code manually. </a:t>
            </a:r>
          </a:p>
          <a:p>
            <a:pPr>
              <a:buFont typeface="Arial" panose="020B0604020202020204" pitchFamily="34" charset="0"/>
              <a:buChar char="•"/>
            </a:pPr>
            <a:r>
              <a:rPr lang="en-IE" dirty="0"/>
              <a:t>The Device ID is a unique number located on each device label. Next, you’ll be asked to enter the Security Code from your device. A security code consists of letters and must be entered in upper case (no numbers). It can also be found on the barcode label of your device. </a:t>
            </a:r>
          </a:p>
          <a:p>
            <a:pPr>
              <a:buFont typeface="Arial" panose="020B0604020202020204" pitchFamily="34" charset="0"/>
              <a:buChar char="•"/>
            </a:pPr>
            <a:r>
              <a:rPr lang="en-IE" dirty="0"/>
              <a:t>When completed, select the Add Device button. </a:t>
            </a:r>
          </a:p>
        </p:txBody>
      </p:sp>
    </p:spTree>
    <p:extLst>
      <p:ext uri="{BB962C8B-B14F-4D97-AF65-F5344CB8AC3E}">
        <p14:creationId xmlns:p14="http://schemas.microsoft.com/office/powerpoint/2010/main" val="294130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351F-A1F9-414D-81CB-BE840077E28F}"/>
              </a:ext>
            </a:extLst>
          </p:cNvPr>
          <p:cNvSpPr>
            <a:spLocks noGrp="1"/>
          </p:cNvSpPr>
          <p:nvPr>
            <p:ph type="title"/>
          </p:nvPr>
        </p:nvSpPr>
        <p:spPr/>
        <p:txBody>
          <a:bodyPr/>
          <a:lstStyle/>
          <a:p>
            <a:r>
              <a:rPr lang="en-IE" dirty="0"/>
              <a:t>Setup and Installation</a:t>
            </a:r>
          </a:p>
        </p:txBody>
      </p:sp>
      <p:sp>
        <p:nvSpPr>
          <p:cNvPr id="3" name="Content Placeholder 2">
            <a:extLst>
              <a:ext uri="{FF2B5EF4-FFF2-40B4-BE49-F238E27FC236}">
                <a16:creationId xmlns:a16="http://schemas.microsoft.com/office/drawing/2014/main" id="{0AA01161-CE7F-4FE3-9019-0B468A9F6B94}"/>
              </a:ext>
            </a:extLst>
          </p:cNvPr>
          <p:cNvSpPr>
            <a:spLocks noGrp="1"/>
          </p:cNvSpPr>
          <p:nvPr>
            <p:ph idx="1"/>
          </p:nvPr>
        </p:nvSpPr>
        <p:spPr>
          <a:xfrm>
            <a:off x="677333" y="2160589"/>
            <a:ext cx="9079225" cy="3880773"/>
          </a:xfrm>
        </p:spPr>
        <p:txBody>
          <a:bodyPr/>
          <a:lstStyle/>
          <a:p>
            <a:pPr marL="0" indent="0">
              <a:buNone/>
            </a:pPr>
            <a:r>
              <a:rPr lang="en-IE" dirty="0"/>
              <a:t>Step 2: Setup</a:t>
            </a:r>
          </a:p>
          <a:p>
            <a:pPr>
              <a:buFont typeface="Arial" panose="020B0604020202020204" pitchFamily="34" charset="0"/>
              <a:buChar char="•"/>
            </a:pPr>
            <a:r>
              <a:rPr lang="en-IE" dirty="0"/>
              <a:t>Select your use case. Choose from the list or create your own custom settings. You will see the heartbeat interval, and aware state settings. Select the Skip button when completed.</a:t>
            </a:r>
          </a:p>
          <a:p>
            <a:pPr marL="0" indent="0">
              <a:buNone/>
            </a:pPr>
            <a:r>
              <a:rPr lang="en-IE" dirty="0"/>
              <a:t>Step 3: Validation</a:t>
            </a:r>
          </a:p>
          <a:p>
            <a:pPr>
              <a:buFont typeface="Arial" panose="020B0604020202020204" pitchFamily="34" charset="0"/>
              <a:buChar char="•"/>
            </a:pPr>
            <a:r>
              <a:rPr lang="en-IE" dirty="0"/>
              <a:t>Check your signal. The validation checklist will help you ensure your sensor is communicating with the gateway properly and you have a strong signal. </a:t>
            </a:r>
          </a:p>
          <a:p>
            <a:pPr marL="0" indent="0">
              <a:buNone/>
            </a:pPr>
            <a:r>
              <a:rPr lang="en-IE" dirty="0"/>
              <a:t>Step 4: Actions</a:t>
            </a:r>
          </a:p>
          <a:p>
            <a:pPr>
              <a:buFont typeface="Arial" panose="020B0604020202020204" pitchFamily="34" charset="0"/>
              <a:buChar char="•"/>
            </a:pPr>
            <a:r>
              <a:rPr lang="en-IE" dirty="0"/>
              <a:t>Choose your actions. Actions are the alerts that will be sent to your phone or email in the event of an emergency.</a:t>
            </a:r>
          </a:p>
          <a:p>
            <a:pPr>
              <a:buFont typeface="Arial" panose="020B0604020202020204" pitchFamily="34" charset="0"/>
              <a:buChar char="•"/>
            </a:pPr>
            <a:endParaRPr lang="en-IE" dirty="0"/>
          </a:p>
        </p:txBody>
      </p:sp>
    </p:spTree>
    <p:extLst>
      <p:ext uri="{BB962C8B-B14F-4D97-AF65-F5344CB8AC3E}">
        <p14:creationId xmlns:p14="http://schemas.microsoft.com/office/powerpoint/2010/main" val="62191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217E-4D4E-491B-9811-17542B26643F}"/>
              </a:ext>
            </a:extLst>
          </p:cNvPr>
          <p:cNvSpPr>
            <a:spLocks noGrp="1"/>
          </p:cNvSpPr>
          <p:nvPr>
            <p:ph type="title"/>
          </p:nvPr>
        </p:nvSpPr>
        <p:spPr/>
        <p:txBody>
          <a:bodyPr/>
          <a:lstStyle/>
          <a:p>
            <a:r>
              <a:rPr lang="en-IE" dirty="0"/>
              <a:t>Setting Up Meter</a:t>
            </a:r>
          </a:p>
        </p:txBody>
      </p:sp>
      <p:sp>
        <p:nvSpPr>
          <p:cNvPr id="3" name="Content Placeholder 2">
            <a:extLst>
              <a:ext uri="{FF2B5EF4-FFF2-40B4-BE49-F238E27FC236}">
                <a16:creationId xmlns:a16="http://schemas.microsoft.com/office/drawing/2014/main" id="{32955583-AB17-41C3-88D9-4B76ACEADE2C}"/>
              </a:ext>
            </a:extLst>
          </p:cNvPr>
          <p:cNvSpPr>
            <a:spLocks noGrp="1"/>
          </p:cNvSpPr>
          <p:nvPr>
            <p:ph idx="1"/>
          </p:nvPr>
        </p:nvSpPr>
        <p:spPr>
          <a:xfrm>
            <a:off x="677334" y="2160589"/>
            <a:ext cx="8596668" cy="4302355"/>
          </a:xfrm>
        </p:spPr>
        <p:txBody>
          <a:bodyPr>
            <a:normAutofit/>
          </a:bodyPr>
          <a:lstStyle/>
          <a:p>
            <a:pPr>
              <a:buFont typeface="Arial" panose="020B0604020202020204" pitchFamily="34" charset="0"/>
              <a:buChar char="•"/>
            </a:pPr>
            <a:r>
              <a:rPr lang="en-IE" dirty="0"/>
              <a:t>ALTA commercial sensors are powered by AA batteries. Industrial sensors need a 3.6V Lithium battery supplied from </a:t>
            </a:r>
            <a:r>
              <a:rPr lang="en-IE" dirty="0" err="1"/>
              <a:t>Monnit</a:t>
            </a:r>
            <a:r>
              <a:rPr lang="en-IE" dirty="0"/>
              <a:t> or another industrial battery supplier. </a:t>
            </a:r>
          </a:p>
          <a:p>
            <a:pPr>
              <a:buFont typeface="Arial" panose="020B0604020202020204" pitchFamily="34" charset="0"/>
              <a:buChar char="•"/>
            </a:pPr>
            <a:r>
              <a:rPr lang="en-IE" dirty="0"/>
              <a:t>AA meter offer both leaded and non-leaded options. Batteries are installed the same way on both models.</a:t>
            </a:r>
          </a:p>
          <a:p>
            <a:pPr>
              <a:buFont typeface="Arial" panose="020B0604020202020204" pitchFamily="34" charset="0"/>
              <a:buChar char="•"/>
            </a:pPr>
            <a:r>
              <a:rPr lang="en-IE" dirty="0"/>
              <a:t>Leaded: The leaded model of the advanced vibration meter comes with a cube linked directly to the sensor by a long cord. </a:t>
            </a:r>
          </a:p>
          <a:p>
            <a:pPr>
              <a:buFont typeface="Arial" panose="020B0604020202020204" pitchFamily="34" charset="0"/>
              <a:buChar char="•"/>
            </a:pPr>
            <a:r>
              <a:rPr lang="en-IE" dirty="0"/>
              <a:t>The cube enables it easier to slip inside machinery for closer monitoring of processes.</a:t>
            </a:r>
          </a:p>
          <a:p>
            <a:pPr>
              <a:buFont typeface="Arial" panose="020B0604020202020204" pitchFamily="34" charset="0"/>
              <a:buChar char="•"/>
            </a:pPr>
            <a:r>
              <a:rPr lang="en-IE" dirty="0"/>
              <a:t>Non- Leaded: The non-leaded model does not have a cube. While the leaded version can sit a bit outside, the non-leaded model should be installed directly on, in, or under, the application being monitored to gather accurate readings.</a:t>
            </a:r>
          </a:p>
          <a:p>
            <a:pPr>
              <a:buFont typeface="Arial" panose="020B0604020202020204" pitchFamily="34" charset="0"/>
              <a:buChar char="•"/>
            </a:pPr>
            <a:endParaRPr lang="en-IE" dirty="0"/>
          </a:p>
        </p:txBody>
      </p:sp>
    </p:spTree>
    <p:extLst>
      <p:ext uri="{BB962C8B-B14F-4D97-AF65-F5344CB8AC3E}">
        <p14:creationId xmlns:p14="http://schemas.microsoft.com/office/powerpoint/2010/main" val="1299962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7767E-653A-4E96-AEDE-83EC4E8E71B4}"/>
              </a:ext>
            </a:extLst>
          </p:cNvPr>
          <p:cNvSpPr>
            <a:spLocks noGrp="1"/>
          </p:cNvSpPr>
          <p:nvPr>
            <p:ph type="title"/>
          </p:nvPr>
        </p:nvSpPr>
        <p:spPr/>
        <p:txBody>
          <a:bodyPr/>
          <a:lstStyle/>
          <a:p>
            <a:r>
              <a:rPr lang="en-IE" dirty="0"/>
              <a:t>Setting Up Meter</a:t>
            </a:r>
          </a:p>
        </p:txBody>
      </p:sp>
      <p:sp>
        <p:nvSpPr>
          <p:cNvPr id="3" name="Content Placeholder 2">
            <a:extLst>
              <a:ext uri="{FF2B5EF4-FFF2-40B4-BE49-F238E27FC236}">
                <a16:creationId xmlns:a16="http://schemas.microsoft.com/office/drawing/2014/main" id="{1C3F97C5-0837-40D6-A67A-8E3F79F04B91}"/>
              </a:ext>
            </a:extLst>
          </p:cNvPr>
          <p:cNvSpPr>
            <a:spLocks noGrp="1"/>
          </p:cNvSpPr>
          <p:nvPr>
            <p:ph idx="1"/>
          </p:nvPr>
        </p:nvSpPr>
        <p:spPr>
          <a:xfrm>
            <a:off x="677334" y="2160589"/>
            <a:ext cx="7641043" cy="3880773"/>
          </a:xfrm>
        </p:spPr>
        <p:txBody>
          <a:bodyPr/>
          <a:lstStyle/>
          <a:p>
            <a:pPr>
              <a:buFont typeface="Arial" panose="020B0604020202020204" pitchFamily="34" charset="0"/>
              <a:buChar char="•"/>
            </a:pPr>
            <a:r>
              <a:rPr lang="en-IE" dirty="0"/>
              <a:t>In order to get the best performance out of your ALTA Wireless Sensors, it is important to note proper antenna orientation and sensor positioning. Antennas should all be oriented in the same direction, pointing vertically from the sensor. </a:t>
            </a:r>
          </a:p>
          <a:p>
            <a:pPr>
              <a:buFont typeface="Arial" panose="020B0604020202020204" pitchFamily="34" charset="0"/>
              <a:buChar char="•"/>
            </a:pPr>
            <a:r>
              <a:rPr lang="en-IE" dirty="0"/>
              <a:t>If the sensor is mounted flat on its back on a horizontal surface, you should bend the antenna as close to the sensor housing as possible giving you the most amount of antenna pointing vertical. </a:t>
            </a:r>
          </a:p>
          <a:p>
            <a:pPr>
              <a:buFont typeface="Arial" panose="020B0604020202020204" pitchFamily="34" charset="0"/>
              <a:buChar char="•"/>
            </a:pPr>
            <a:r>
              <a:rPr lang="en-IE" dirty="0"/>
              <a:t>You should make the antenna wire as straight as possible, avoiding any kinks and curving of the wire. Sensors must be at least 3 ft. away from other sensors and the wireless gateway to function.</a:t>
            </a:r>
          </a:p>
        </p:txBody>
      </p:sp>
      <p:pic>
        <p:nvPicPr>
          <p:cNvPr id="5" name="Picture 4">
            <a:extLst>
              <a:ext uri="{FF2B5EF4-FFF2-40B4-BE49-F238E27FC236}">
                <a16:creationId xmlns:a16="http://schemas.microsoft.com/office/drawing/2014/main" id="{0269AB82-D1D3-4153-9B1B-8558B636CA4E}"/>
              </a:ext>
            </a:extLst>
          </p:cNvPr>
          <p:cNvPicPr>
            <a:picLocks noChangeAspect="1"/>
          </p:cNvPicPr>
          <p:nvPr/>
        </p:nvPicPr>
        <p:blipFill>
          <a:blip r:embed="rId2"/>
          <a:stretch>
            <a:fillRect/>
          </a:stretch>
        </p:blipFill>
        <p:spPr>
          <a:xfrm>
            <a:off x="8318377" y="1889626"/>
            <a:ext cx="3873623" cy="3579019"/>
          </a:xfrm>
          <a:prstGeom prst="rect">
            <a:avLst/>
          </a:prstGeom>
        </p:spPr>
      </p:pic>
    </p:spTree>
    <p:extLst>
      <p:ext uri="{BB962C8B-B14F-4D97-AF65-F5344CB8AC3E}">
        <p14:creationId xmlns:p14="http://schemas.microsoft.com/office/powerpoint/2010/main" val="15704585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328</TotalTime>
  <Words>1067</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ALTA Wireless Advanced Vibration Meter</vt:lpstr>
      <vt:lpstr>Introduction</vt:lpstr>
      <vt:lpstr>Features</vt:lpstr>
      <vt:lpstr>Example Applications </vt:lpstr>
      <vt:lpstr>Order of Operations</vt:lpstr>
      <vt:lpstr>Setup and Installation</vt:lpstr>
      <vt:lpstr>Setup and Installation</vt:lpstr>
      <vt:lpstr>Setting Up Meter</vt:lpstr>
      <vt:lpstr>Setting Up Meter</vt:lpstr>
      <vt:lpstr>Sensor Overview In iMONNIT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ALTA Wireless Advanced Vibration Meter</dc:title>
  <dc:creator>Agritech</dc:creator>
  <cp:lastModifiedBy>Agritech</cp:lastModifiedBy>
  <cp:revision>16</cp:revision>
  <dcterms:created xsi:type="dcterms:W3CDTF">2021-09-23T13:52:59Z</dcterms:created>
  <dcterms:modified xsi:type="dcterms:W3CDTF">2021-10-27T15:17:54Z</dcterms:modified>
</cp:coreProperties>
</file>