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3BC-ED9C-4A92-AF6A-77A2EAC9CB0B}"/>
              </a:ext>
            </a:extLst>
          </p:cNvPr>
          <p:cNvSpPr>
            <a:spLocks noGrp="1"/>
          </p:cNvSpPr>
          <p:nvPr>
            <p:ph type="ctrTitle"/>
          </p:nvPr>
        </p:nvSpPr>
        <p:spPr/>
        <p:txBody>
          <a:bodyPr/>
          <a:lstStyle/>
          <a:p>
            <a:r>
              <a:rPr lang="nb-NO" dirty="0"/>
              <a:t>ALTA Wireless PSIG Pressure Meter </a:t>
            </a:r>
            <a:endParaRPr lang="en-IE" dirty="0"/>
          </a:p>
        </p:txBody>
      </p:sp>
      <p:pic>
        <p:nvPicPr>
          <p:cNvPr id="5" name="Picture 4">
            <a:extLst>
              <a:ext uri="{FF2B5EF4-FFF2-40B4-BE49-F238E27FC236}">
                <a16:creationId xmlns:a16="http://schemas.microsoft.com/office/drawing/2014/main" id="{18F5E9F1-0D15-498D-B15E-600706409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282068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F5B6-317B-4B76-8E4B-CD05823D3033}"/>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01C5F35C-77CE-41D4-A62B-F340CACE6BAF}"/>
              </a:ext>
            </a:extLst>
          </p:cNvPr>
          <p:cNvSpPr>
            <a:spLocks noGrp="1"/>
          </p:cNvSpPr>
          <p:nvPr>
            <p:ph idx="1"/>
          </p:nvPr>
        </p:nvSpPr>
        <p:spPr/>
        <p:txBody>
          <a:bodyPr/>
          <a:lstStyle/>
          <a:p>
            <a:pPr>
              <a:buFont typeface="Arial" panose="020B0604020202020204" pitchFamily="34" charset="0"/>
              <a:buChar char="•"/>
            </a:pPr>
            <a:r>
              <a:rPr lang="en-IE" dirty="0"/>
              <a:t>The ALTA Wireless PSIG Pressure Meter measures pressure in a gas, liquid or vapor supply line and transmits the pressure measurement to </a:t>
            </a:r>
            <a:r>
              <a:rPr lang="en-IE" dirty="0" err="1"/>
              <a:t>iMonnit</a:t>
            </a:r>
            <a:r>
              <a:rPr lang="en-IE" dirty="0"/>
              <a:t>. </a:t>
            </a:r>
          </a:p>
          <a:p>
            <a:pPr>
              <a:buFont typeface="Arial" panose="020B0604020202020204" pitchFamily="34" charset="0"/>
              <a:buChar char="•"/>
            </a:pPr>
            <a:r>
              <a:rPr lang="en-IE" dirty="0"/>
              <a:t>This solution combines a standard pressure transducer interfaced to a </a:t>
            </a:r>
            <a:r>
              <a:rPr lang="en-IE" dirty="0" err="1"/>
              <a:t>Monnit</a:t>
            </a:r>
            <a:r>
              <a:rPr lang="en-IE" dirty="0"/>
              <a:t> ALTA wireless radio.</a:t>
            </a:r>
          </a:p>
          <a:p>
            <a:pPr>
              <a:buFont typeface="Arial" panose="020B0604020202020204" pitchFamily="34" charset="0"/>
              <a:buChar char="•"/>
            </a:pPr>
            <a:r>
              <a:rPr lang="en-IE" dirty="0"/>
              <a:t>Measure pressure with 50 or 300 PSIG transducers </a:t>
            </a:r>
          </a:p>
          <a:p>
            <a:pPr>
              <a:buFont typeface="Arial" panose="020B0604020202020204" pitchFamily="34" charset="0"/>
              <a:buChar char="•"/>
            </a:pPr>
            <a:r>
              <a:rPr lang="en-IE" dirty="0"/>
              <a:t>Measure non-caustic liquid or vapor pressures</a:t>
            </a:r>
          </a:p>
          <a:p>
            <a:pPr>
              <a:buFont typeface="Arial" panose="020B0604020202020204" pitchFamily="34" charset="0"/>
              <a:buChar char="•"/>
            </a:pPr>
            <a:r>
              <a:rPr lang="en-IE" dirty="0"/>
              <a:t>Pressure transducer is NEMA 4X (IP66), CE Rated </a:t>
            </a:r>
          </a:p>
        </p:txBody>
      </p:sp>
    </p:spTree>
    <p:extLst>
      <p:ext uri="{BB962C8B-B14F-4D97-AF65-F5344CB8AC3E}">
        <p14:creationId xmlns:p14="http://schemas.microsoft.com/office/powerpoint/2010/main" val="201286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2C76-0AFD-4D8E-87CD-02E17C8C25ED}"/>
              </a:ext>
            </a:extLst>
          </p:cNvPr>
          <p:cNvSpPr>
            <a:spLocks noGrp="1"/>
          </p:cNvSpPr>
          <p:nvPr>
            <p:ph type="title"/>
          </p:nvPr>
        </p:nvSpPr>
        <p:spPr/>
        <p:txBody>
          <a:bodyPr/>
          <a:lstStyle/>
          <a:p>
            <a:r>
              <a:rPr lang="en-IE" dirty="0"/>
              <a:t>Principle of Operation </a:t>
            </a:r>
          </a:p>
        </p:txBody>
      </p:sp>
      <p:sp>
        <p:nvSpPr>
          <p:cNvPr id="3" name="Content Placeholder 2">
            <a:extLst>
              <a:ext uri="{FF2B5EF4-FFF2-40B4-BE49-F238E27FC236}">
                <a16:creationId xmlns:a16="http://schemas.microsoft.com/office/drawing/2014/main" id="{1454B8A9-A424-4C93-B5C3-81273366AB45}"/>
              </a:ext>
            </a:extLst>
          </p:cNvPr>
          <p:cNvSpPr>
            <a:spLocks noGrp="1"/>
          </p:cNvSpPr>
          <p:nvPr>
            <p:ph idx="1"/>
          </p:nvPr>
        </p:nvSpPr>
        <p:spPr/>
        <p:txBody>
          <a:bodyPr/>
          <a:lstStyle/>
          <a:p>
            <a:pPr>
              <a:buFont typeface="Arial" panose="020B0604020202020204" pitchFamily="34" charset="0"/>
              <a:buChar char="•"/>
            </a:pPr>
            <a:r>
              <a:rPr lang="en-IE" dirty="0"/>
              <a:t>By connecting the ALTA wireless pressure meter to a pressurized gas, liquid or vapor supply line, it can measure the pressure within the line and send data to the </a:t>
            </a:r>
            <a:r>
              <a:rPr lang="en-IE" dirty="0" err="1"/>
              <a:t>iMonnit</a:t>
            </a:r>
            <a:r>
              <a:rPr lang="en-IE" dirty="0"/>
              <a:t> Online Sensor Monitoring and Notification System. </a:t>
            </a:r>
          </a:p>
          <a:p>
            <a:pPr>
              <a:buFont typeface="Arial" panose="020B0604020202020204" pitchFamily="34" charset="0"/>
              <a:buChar char="•"/>
            </a:pPr>
            <a:r>
              <a:rPr lang="en-IE" dirty="0"/>
              <a:t>The data is stored in the online system and can be reviewed and exported as a data sheet or graph. </a:t>
            </a:r>
          </a:p>
          <a:p>
            <a:pPr>
              <a:buFont typeface="Arial" panose="020B0604020202020204" pitchFamily="34" charset="0"/>
              <a:buChar char="•"/>
            </a:pPr>
            <a:r>
              <a:rPr lang="en-IE" dirty="0"/>
              <a:t>User customization allows you to set notifications and alerts from the system so you can know immediately if pressure is above or below an optimal range. </a:t>
            </a:r>
          </a:p>
        </p:txBody>
      </p:sp>
    </p:spTree>
    <p:extLst>
      <p:ext uri="{BB962C8B-B14F-4D97-AF65-F5344CB8AC3E}">
        <p14:creationId xmlns:p14="http://schemas.microsoft.com/office/powerpoint/2010/main" val="413425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32B3-1DDF-409A-9286-D3815FEF1ECB}"/>
              </a:ext>
            </a:extLst>
          </p:cNvPr>
          <p:cNvSpPr>
            <a:spLocks noGrp="1"/>
          </p:cNvSpPr>
          <p:nvPr>
            <p:ph type="title"/>
          </p:nvPr>
        </p:nvSpPr>
        <p:spPr/>
        <p:txBody>
          <a:bodyPr/>
          <a:lstStyle/>
          <a:p>
            <a:r>
              <a:rPr lang="en-IE" dirty="0"/>
              <a:t>Example Interfacing </a:t>
            </a:r>
          </a:p>
        </p:txBody>
      </p:sp>
      <p:sp>
        <p:nvSpPr>
          <p:cNvPr id="3" name="Content Placeholder 2">
            <a:extLst>
              <a:ext uri="{FF2B5EF4-FFF2-40B4-BE49-F238E27FC236}">
                <a16:creationId xmlns:a16="http://schemas.microsoft.com/office/drawing/2014/main" id="{2BE8B0EA-4660-4F64-BBA4-FBC9DD54F85B}"/>
              </a:ext>
            </a:extLst>
          </p:cNvPr>
          <p:cNvSpPr>
            <a:spLocks noGrp="1"/>
          </p:cNvSpPr>
          <p:nvPr>
            <p:ph idx="1"/>
          </p:nvPr>
        </p:nvSpPr>
        <p:spPr/>
        <p:txBody>
          <a:bodyPr/>
          <a:lstStyle/>
          <a:p>
            <a:pPr>
              <a:buFont typeface="Arial" panose="020B0604020202020204" pitchFamily="34" charset="0"/>
              <a:buChar char="•"/>
            </a:pPr>
            <a:r>
              <a:rPr lang="en-IE" dirty="0"/>
              <a:t>Compressors/compressed air lines</a:t>
            </a:r>
          </a:p>
          <a:p>
            <a:pPr>
              <a:buFont typeface="Arial" panose="020B0604020202020204" pitchFamily="34" charset="0"/>
              <a:buChar char="•"/>
            </a:pPr>
            <a:r>
              <a:rPr lang="en-IE" dirty="0"/>
              <a:t>Water supply lines</a:t>
            </a:r>
          </a:p>
          <a:p>
            <a:pPr>
              <a:buFont typeface="Arial" panose="020B0604020202020204" pitchFamily="34" charset="0"/>
              <a:buChar char="•"/>
            </a:pPr>
            <a:r>
              <a:rPr lang="en-IE" dirty="0"/>
              <a:t>Pumping systems</a:t>
            </a:r>
          </a:p>
          <a:p>
            <a:pPr>
              <a:buFont typeface="Arial" panose="020B0604020202020204" pitchFamily="34" charset="0"/>
              <a:buChar char="•"/>
            </a:pPr>
            <a:r>
              <a:rPr lang="en-IE" dirty="0"/>
              <a:t>Irrigation system pressure</a:t>
            </a:r>
          </a:p>
          <a:p>
            <a:pPr>
              <a:buFont typeface="Arial" panose="020B0604020202020204" pitchFamily="34" charset="0"/>
              <a:buChar char="•"/>
            </a:pPr>
            <a:r>
              <a:rPr lang="en-IE" dirty="0"/>
              <a:t>Industrial process monitoring</a:t>
            </a:r>
          </a:p>
          <a:p>
            <a:pPr>
              <a:buFont typeface="Arial" panose="020B0604020202020204" pitchFamily="34" charset="0"/>
              <a:buChar char="•"/>
            </a:pPr>
            <a:r>
              <a:rPr lang="en-IE" dirty="0"/>
              <a:t>Trash compaction equipment</a:t>
            </a:r>
          </a:p>
        </p:txBody>
      </p:sp>
    </p:spTree>
    <p:extLst>
      <p:ext uri="{BB962C8B-B14F-4D97-AF65-F5344CB8AC3E}">
        <p14:creationId xmlns:p14="http://schemas.microsoft.com/office/powerpoint/2010/main" val="114340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F89A-1AFC-49D5-806D-A099222F5E69}"/>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E8BAC680-CFB5-4129-9F8F-578E91DD65E3}"/>
              </a:ext>
            </a:extLst>
          </p:cNvPr>
          <p:cNvSpPr>
            <a:spLocks noGrp="1"/>
          </p:cNvSpPr>
          <p:nvPr>
            <p:ph idx="1"/>
          </p:nvPr>
        </p:nvSpPr>
        <p:spPr>
          <a:xfrm>
            <a:off x="606313" y="2178344"/>
            <a:ext cx="8596668" cy="3880773"/>
          </a:xfrm>
        </p:spPr>
        <p:txBody>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 (Diffie-Hellman Key Exchange + AES-128 CBC for sensor data messages) - Onboard data memory stores up to 512 readings per sensor: - 10-minute heartbeats = 3.5 days - 2-hour heartbeats = 42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 </a:t>
            </a:r>
          </a:p>
          <a:p>
            <a:pPr marL="0" indent="0">
              <a:buNone/>
            </a:pPr>
            <a:endParaRPr lang="en-IE" dirty="0"/>
          </a:p>
        </p:txBody>
      </p:sp>
    </p:spTree>
    <p:extLst>
      <p:ext uri="{BB962C8B-B14F-4D97-AF65-F5344CB8AC3E}">
        <p14:creationId xmlns:p14="http://schemas.microsoft.com/office/powerpoint/2010/main" val="58744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D2E7-EE11-46DE-887C-C2F10EE3761C}"/>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FCC3C51B-55BA-428F-9903-E532C68AD63D}"/>
              </a:ext>
            </a:extLst>
          </p:cNvPr>
          <p:cNvSpPr>
            <a:spLocks noGrp="1"/>
          </p:cNvSpPr>
          <p:nvPr>
            <p:ph idx="1"/>
          </p:nvPr>
        </p:nvSpPr>
        <p:spPr>
          <a:xfrm>
            <a:off x="677333" y="2160589"/>
            <a:ext cx="9247901" cy="4364498"/>
          </a:xfrm>
        </p:spPr>
        <p:txBody>
          <a:bodyPr>
            <a:normAutofit fontScale="92500" lnSpcReduction="10000"/>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a:p>
            <a:pPr marL="0" indent="0">
              <a:buNone/>
            </a:pPr>
            <a:endParaRPr lang="en-IE" dirty="0"/>
          </a:p>
        </p:txBody>
      </p:sp>
    </p:spTree>
    <p:extLst>
      <p:ext uri="{BB962C8B-B14F-4D97-AF65-F5344CB8AC3E}">
        <p14:creationId xmlns:p14="http://schemas.microsoft.com/office/powerpoint/2010/main" val="136181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D96C-7545-4E5B-A3F3-D9598668B3AC}"/>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9F4FCF13-B44D-4A0C-9DCA-A0C841C8C064}"/>
              </a:ext>
            </a:extLst>
          </p:cNvPr>
          <p:cNvSpPr>
            <a:spLocks noGrp="1"/>
          </p:cNvSpPr>
          <p:nvPr>
            <p:ph idx="1"/>
          </p:nvPr>
        </p:nvSpPr>
        <p:spPr>
          <a:xfrm>
            <a:off x="677334" y="2160589"/>
            <a:ext cx="8596668" cy="4186945"/>
          </a:xfrm>
        </p:spPr>
        <p:txBody>
          <a:bodyPr>
            <a:normAutofit lnSpcReduction="10000"/>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r>
              <a:rPr lang="en-IE" dirty="0"/>
              <a:t>The standard version of this sensor is powered by two replaceable 1.5 V AA sized batteries (included with purchase). The typical battery life is up to 10 years. </a:t>
            </a:r>
          </a:p>
          <a:p>
            <a:pPr marL="0" indent="0">
              <a:buNone/>
            </a:pPr>
            <a:endParaRPr lang="en-IE" dirty="0"/>
          </a:p>
        </p:txBody>
      </p:sp>
    </p:spTree>
    <p:extLst>
      <p:ext uri="{BB962C8B-B14F-4D97-AF65-F5344CB8AC3E}">
        <p14:creationId xmlns:p14="http://schemas.microsoft.com/office/powerpoint/2010/main" val="315694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78A2-851D-4FE0-8FCA-71ADCF81ACEA}"/>
              </a:ext>
            </a:extLst>
          </p:cNvPr>
          <p:cNvSpPr>
            <a:spLocks noGrp="1"/>
          </p:cNvSpPr>
          <p:nvPr>
            <p:ph type="title"/>
          </p:nvPr>
        </p:nvSpPr>
        <p:spPr/>
        <p:txBody>
          <a:bodyPr/>
          <a:lstStyle/>
          <a:p>
            <a:r>
              <a:rPr lang="en-IE" dirty="0"/>
              <a:t>Antenna orientation </a:t>
            </a:r>
          </a:p>
        </p:txBody>
      </p:sp>
      <p:sp>
        <p:nvSpPr>
          <p:cNvPr id="3" name="Content Placeholder 2">
            <a:extLst>
              <a:ext uri="{FF2B5EF4-FFF2-40B4-BE49-F238E27FC236}">
                <a16:creationId xmlns:a16="http://schemas.microsoft.com/office/drawing/2014/main" id="{F7DC8EE5-539D-4AAE-B6CC-E8D6DFC5CB0D}"/>
              </a:ext>
            </a:extLst>
          </p:cNvPr>
          <p:cNvSpPr>
            <a:spLocks noGrp="1"/>
          </p:cNvSpPr>
          <p:nvPr>
            <p:ph idx="1"/>
          </p:nvPr>
        </p:nvSpPr>
        <p:spPr>
          <a:xfrm>
            <a:off x="677334" y="2160589"/>
            <a:ext cx="7641043" cy="4204700"/>
          </a:xfrm>
        </p:spPr>
        <p:txBody>
          <a:bodyPr>
            <a:normAutofit/>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t>
            </a:r>
          </a:p>
          <a:p>
            <a:pPr>
              <a:buFont typeface="Arial" panose="020B0604020202020204" pitchFamily="34" charset="0"/>
              <a:buChar char="•"/>
            </a:pPr>
            <a:r>
              <a:rPr lang="en-IE" dirty="0"/>
              <a:t>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a:t>
            </a:r>
          </a:p>
          <a:p>
            <a:pPr>
              <a:buFont typeface="Arial" panose="020B0604020202020204" pitchFamily="34" charset="0"/>
              <a:buChar char="•"/>
            </a:pPr>
            <a:r>
              <a:rPr lang="en-IE" dirty="0"/>
              <a:t>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393761D8-E0E1-4AF0-AA11-599526867F97}"/>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40960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5D8F-3804-4266-A4D8-1383E6F9229E}"/>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87E27E3A-9494-4B67-9B78-0D6BD0728880}"/>
              </a:ext>
            </a:extLst>
          </p:cNvPr>
          <p:cNvSpPr>
            <a:spLocks noGrp="1"/>
          </p:cNvSpPr>
          <p:nvPr>
            <p:ph idx="1"/>
          </p:nvPr>
        </p:nvSpPr>
        <p:spPr>
          <a:xfrm>
            <a:off x="677333" y="2160589"/>
            <a:ext cx="9363311" cy="4586440"/>
          </a:xfrm>
        </p:spPr>
        <p:txBody>
          <a:bodyPr>
            <a:normAutofit fontScale="92500" lnSpcReduction="2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CC3BFC41-77F3-4F94-BCA3-8F9BD4302AE8}"/>
              </a:ext>
            </a:extLst>
          </p:cNvPr>
          <p:cNvPicPr>
            <a:picLocks noChangeAspect="1"/>
          </p:cNvPicPr>
          <p:nvPr/>
        </p:nvPicPr>
        <p:blipFill>
          <a:blip r:embed="rId2"/>
          <a:stretch>
            <a:fillRect/>
          </a:stretch>
        </p:blipFill>
        <p:spPr>
          <a:xfrm>
            <a:off x="8564566" y="2780422"/>
            <a:ext cx="3627434" cy="739204"/>
          </a:xfrm>
          <a:prstGeom prst="rect">
            <a:avLst/>
          </a:prstGeom>
        </p:spPr>
      </p:pic>
    </p:spTree>
    <p:extLst>
      <p:ext uri="{BB962C8B-B14F-4D97-AF65-F5344CB8AC3E}">
        <p14:creationId xmlns:p14="http://schemas.microsoft.com/office/powerpoint/2010/main" val="1440151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138</TotalTime>
  <Words>933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ALTA Wireless PSIG Pressure Meter </vt:lpstr>
      <vt:lpstr>Introduction</vt:lpstr>
      <vt:lpstr>Principle of Operation </vt:lpstr>
      <vt:lpstr>Example Interfacing </vt:lpstr>
      <vt:lpstr>Features</vt:lpstr>
      <vt:lpstr>Setup and Installation</vt:lpstr>
      <vt:lpstr>Setup and Installation</vt:lpstr>
      <vt:lpstr>Antenna orientation </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PSIG Pressure Meter </dc:title>
  <dc:creator>Agritech</dc:creator>
  <cp:lastModifiedBy>Agritech</cp:lastModifiedBy>
  <cp:revision>7</cp:revision>
  <dcterms:created xsi:type="dcterms:W3CDTF">2021-10-07T10:50:06Z</dcterms:created>
  <dcterms:modified xsi:type="dcterms:W3CDTF">2021-10-29T12:46:12Z</dcterms:modified>
</cp:coreProperties>
</file>