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3199-40A7-499A-829D-C5785B9397B4}"/>
              </a:ext>
            </a:extLst>
          </p:cNvPr>
          <p:cNvSpPr>
            <a:spLocks noGrp="1"/>
          </p:cNvSpPr>
          <p:nvPr>
            <p:ph type="ctrTitle"/>
          </p:nvPr>
        </p:nvSpPr>
        <p:spPr>
          <a:xfrm>
            <a:off x="832363" y="2404531"/>
            <a:ext cx="8986339" cy="1646302"/>
          </a:xfrm>
        </p:spPr>
        <p:txBody>
          <a:bodyPr/>
          <a:lstStyle/>
          <a:p>
            <a:r>
              <a:rPr lang="da-DK" dirty="0"/>
              <a:t>ALTA Wireless Voltage Meter </a:t>
            </a:r>
            <a:endParaRPr lang="en-IE" dirty="0"/>
          </a:p>
        </p:txBody>
      </p:sp>
      <p:pic>
        <p:nvPicPr>
          <p:cNvPr id="4" name="Picture 3">
            <a:extLst>
              <a:ext uri="{FF2B5EF4-FFF2-40B4-BE49-F238E27FC236}">
                <a16:creationId xmlns:a16="http://schemas.microsoft.com/office/drawing/2014/main" id="{FA35303A-EF5E-48BB-8B51-2C2B1688D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32" y="0"/>
            <a:ext cx="3257682" cy="1539734"/>
          </a:xfrm>
          <a:prstGeom prst="rect">
            <a:avLst/>
          </a:prstGeom>
        </p:spPr>
      </p:pic>
    </p:spTree>
    <p:extLst>
      <p:ext uri="{BB962C8B-B14F-4D97-AF65-F5344CB8AC3E}">
        <p14:creationId xmlns:p14="http://schemas.microsoft.com/office/powerpoint/2010/main" val="353925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9759-EB34-4608-B015-D484E75EAB4D}"/>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3E2EFFBC-6110-48BD-9E56-3BD49AE470B9}"/>
              </a:ext>
            </a:extLst>
          </p:cNvPr>
          <p:cNvSpPr>
            <a:spLocks noGrp="1"/>
          </p:cNvSpPr>
          <p:nvPr>
            <p:ph idx="1"/>
          </p:nvPr>
        </p:nvSpPr>
        <p:spPr>
          <a:xfrm>
            <a:off x="677334" y="2160589"/>
            <a:ext cx="8596668" cy="4240211"/>
          </a:xfrm>
        </p:spPr>
        <p:txBody>
          <a:bodyPr>
            <a:normAutofit lnSpcReduction="10000"/>
          </a:bodyPr>
          <a:lstStyle/>
          <a:p>
            <a:pPr>
              <a:buFont typeface="Arial" panose="020B0604020202020204" pitchFamily="34" charset="0"/>
              <a:buChar char="•"/>
            </a:pPr>
            <a:r>
              <a:rPr lang="en-IE" dirty="0"/>
              <a:t>The ALTA Wireless Voltage Meter measures the voltage between two electrical points. </a:t>
            </a:r>
          </a:p>
          <a:p>
            <a:pPr>
              <a:buFont typeface="Arial" panose="020B0604020202020204" pitchFamily="34" charset="0"/>
              <a:buChar char="•"/>
            </a:pPr>
            <a:r>
              <a:rPr lang="en-IE" dirty="0"/>
              <a:t>It can be connected to the power and ground of any voltage source and measure within stated accuracy up to 10 VDC. </a:t>
            </a:r>
          </a:p>
          <a:p>
            <a:pPr>
              <a:buFont typeface="Arial" panose="020B0604020202020204" pitchFamily="34" charset="0"/>
              <a:buChar char="•"/>
            </a:pPr>
            <a:r>
              <a:rPr lang="en-IE" dirty="0"/>
              <a:t>It can be connected to any kind of variable voltage device, such as a transducer or sensor that outputs voltage. </a:t>
            </a:r>
          </a:p>
          <a:p>
            <a:pPr>
              <a:buFont typeface="Arial" panose="020B0604020202020204" pitchFamily="34" charset="0"/>
              <a:buChar char="•"/>
            </a:pPr>
            <a:r>
              <a:rPr lang="en-IE" dirty="0"/>
              <a:t>If the device to be measured is passive, the user must supply their own excitation voltage to the device. </a:t>
            </a:r>
          </a:p>
          <a:p>
            <a:pPr>
              <a:buFont typeface="Arial" panose="020B0604020202020204" pitchFamily="34" charset="0"/>
              <a:buChar char="•"/>
            </a:pPr>
            <a:r>
              <a:rPr lang="en-IE" dirty="0"/>
              <a:t>Accurate to +/-(2.0% of Reading + .002 V)</a:t>
            </a:r>
          </a:p>
          <a:p>
            <a:pPr>
              <a:buFont typeface="Arial" panose="020B0604020202020204" pitchFamily="34" charset="0"/>
              <a:buChar char="•"/>
            </a:pPr>
            <a:r>
              <a:rPr lang="en-IE" dirty="0"/>
              <a:t>Accurate to +/-(0.5% of Reading + .002 V) with user calibration</a:t>
            </a:r>
          </a:p>
          <a:p>
            <a:pPr>
              <a:buFont typeface="Arial" panose="020B0604020202020204" pitchFamily="34" charset="0"/>
              <a:buChar char="•"/>
            </a:pPr>
            <a:r>
              <a:rPr lang="en-IE" dirty="0"/>
              <a:t>Interfaces with any variable-voltage device</a:t>
            </a:r>
          </a:p>
          <a:p>
            <a:pPr>
              <a:buFont typeface="Arial" panose="020B0604020202020204" pitchFamily="34" charset="0"/>
              <a:buChar char="•"/>
            </a:pPr>
            <a:r>
              <a:rPr lang="en-IE" dirty="0"/>
              <a:t>1 mV resolution </a:t>
            </a:r>
          </a:p>
        </p:txBody>
      </p:sp>
    </p:spTree>
    <p:extLst>
      <p:ext uri="{BB962C8B-B14F-4D97-AF65-F5344CB8AC3E}">
        <p14:creationId xmlns:p14="http://schemas.microsoft.com/office/powerpoint/2010/main" val="425172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6CA5-3DAE-4B59-9158-59E3B78C78C4}"/>
              </a:ext>
            </a:extLst>
          </p:cNvPr>
          <p:cNvSpPr>
            <a:spLocks noGrp="1"/>
          </p:cNvSpPr>
          <p:nvPr>
            <p:ph type="title"/>
          </p:nvPr>
        </p:nvSpPr>
        <p:spPr/>
        <p:txBody>
          <a:bodyPr/>
          <a:lstStyle/>
          <a:p>
            <a:r>
              <a:rPr lang="en-IE" dirty="0"/>
              <a:t>Principle of Operation</a:t>
            </a:r>
          </a:p>
        </p:txBody>
      </p:sp>
      <p:sp>
        <p:nvSpPr>
          <p:cNvPr id="3" name="Content Placeholder 2">
            <a:extLst>
              <a:ext uri="{FF2B5EF4-FFF2-40B4-BE49-F238E27FC236}">
                <a16:creationId xmlns:a16="http://schemas.microsoft.com/office/drawing/2014/main" id="{8908556D-4DFC-4BF8-B56B-AF3C4B06480F}"/>
              </a:ext>
            </a:extLst>
          </p:cNvPr>
          <p:cNvSpPr>
            <a:spLocks noGrp="1"/>
          </p:cNvSpPr>
          <p:nvPr>
            <p:ph idx="1"/>
          </p:nvPr>
        </p:nvSpPr>
        <p:spPr>
          <a:xfrm>
            <a:off x="677334" y="2160589"/>
            <a:ext cx="7969516" cy="3880773"/>
          </a:xfrm>
        </p:spPr>
        <p:txBody>
          <a:bodyPr/>
          <a:lstStyle/>
          <a:p>
            <a:pPr>
              <a:buFont typeface="Arial" panose="020B0604020202020204" pitchFamily="34" charset="0"/>
              <a:buChar char="•"/>
            </a:pPr>
            <a:r>
              <a:rPr lang="en-IE" dirty="0"/>
              <a:t>ALTA Wireless Voltage Meters read the voltage difference between two electrical points and reports back the measured voltage. </a:t>
            </a:r>
          </a:p>
          <a:p>
            <a:pPr>
              <a:buFont typeface="Arial" panose="020B0604020202020204" pitchFamily="34" charset="0"/>
              <a:buChar char="•"/>
            </a:pPr>
            <a:r>
              <a:rPr lang="en-IE" dirty="0"/>
              <a:t>It is programmed to sleep for a user-given time interval (heartbeat) and then wake up, convert the </a:t>
            </a:r>
            <a:r>
              <a:rPr lang="en-IE" dirty="0" err="1"/>
              <a:t>analog</a:t>
            </a:r>
            <a:r>
              <a:rPr lang="en-IE" dirty="0"/>
              <a:t> data, mathematically compute the voltage, and transmit the data to the gateway, where it is then logged into a cloud service. </a:t>
            </a:r>
          </a:p>
          <a:p>
            <a:pPr>
              <a:buFont typeface="Arial" panose="020B0604020202020204" pitchFamily="34" charset="0"/>
              <a:buChar char="•"/>
            </a:pPr>
            <a:r>
              <a:rPr lang="en-IE" dirty="0"/>
              <a:t>The user can configure defined thresholds and have the system alert on threshold breaches. </a:t>
            </a:r>
          </a:p>
        </p:txBody>
      </p:sp>
    </p:spTree>
    <p:extLst>
      <p:ext uri="{BB962C8B-B14F-4D97-AF65-F5344CB8AC3E}">
        <p14:creationId xmlns:p14="http://schemas.microsoft.com/office/powerpoint/2010/main" val="256705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64-B1C4-4B67-8E4C-7C110DC418D1}"/>
              </a:ext>
            </a:extLst>
          </p:cNvPr>
          <p:cNvSpPr>
            <a:spLocks noGrp="1"/>
          </p:cNvSpPr>
          <p:nvPr>
            <p:ph type="title"/>
          </p:nvPr>
        </p:nvSpPr>
        <p:spPr/>
        <p:txBody>
          <a:bodyPr/>
          <a:lstStyle/>
          <a:p>
            <a:r>
              <a:rPr lang="en-IE" dirty="0"/>
              <a:t>Example Applications </a:t>
            </a:r>
          </a:p>
        </p:txBody>
      </p:sp>
      <p:sp>
        <p:nvSpPr>
          <p:cNvPr id="3" name="Content Placeholder 2">
            <a:extLst>
              <a:ext uri="{FF2B5EF4-FFF2-40B4-BE49-F238E27FC236}">
                <a16:creationId xmlns:a16="http://schemas.microsoft.com/office/drawing/2014/main" id="{B3A11408-3BE5-4C7F-93F3-C3ABF157F5E8}"/>
              </a:ext>
            </a:extLst>
          </p:cNvPr>
          <p:cNvSpPr>
            <a:spLocks noGrp="1"/>
          </p:cNvSpPr>
          <p:nvPr>
            <p:ph idx="1"/>
          </p:nvPr>
        </p:nvSpPr>
        <p:spPr/>
        <p:txBody>
          <a:bodyPr/>
          <a:lstStyle/>
          <a:p>
            <a:pPr>
              <a:buFont typeface="Arial" panose="020B0604020202020204" pitchFamily="34" charset="0"/>
              <a:buChar char="•"/>
            </a:pPr>
            <a:r>
              <a:rPr lang="en-IE"/>
              <a:t>Battery health</a:t>
            </a:r>
            <a:endParaRPr lang="en-IE" dirty="0"/>
          </a:p>
          <a:p>
            <a:pPr>
              <a:buFont typeface="Arial" panose="020B0604020202020204" pitchFamily="34" charset="0"/>
              <a:buChar char="•"/>
            </a:pPr>
            <a:r>
              <a:rPr lang="en-IE" dirty="0"/>
              <a:t>Voltage measurement</a:t>
            </a:r>
          </a:p>
          <a:p>
            <a:pPr>
              <a:buFont typeface="Arial" panose="020B0604020202020204" pitchFamily="34" charset="0"/>
              <a:buChar char="•"/>
            </a:pPr>
            <a:r>
              <a:rPr lang="en-IE" dirty="0"/>
              <a:t>Transducer measurement</a:t>
            </a:r>
          </a:p>
          <a:p>
            <a:pPr>
              <a:buFont typeface="Arial" panose="020B0604020202020204" pitchFamily="34" charset="0"/>
              <a:buChar char="•"/>
            </a:pPr>
            <a:r>
              <a:rPr lang="en-IE" dirty="0"/>
              <a:t>Machinery monitoring </a:t>
            </a:r>
          </a:p>
          <a:p>
            <a:pPr>
              <a:buFont typeface="Arial" panose="020B0604020202020204" pitchFamily="34" charset="0"/>
              <a:buChar char="•"/>
            </a:pPr>
            <a:r>
              <a:rPr lang="en-IE" dirty="0"/>
              <a:t>Electrical motors</a:t>
            </a:r>
          </a:p>
          <a:p>
            <a:pPr>
              <a:buFont typeface="Arial" panose="020B0604020202020204" pitchFamily="34" charset="0"/>
              <a:buChar char="•"/>
            </a:pPr>
            <a:r>
              <a:rPr lang="en-IE" dirty="0"/>
              <a:t>Blower motors</a:t>
            </a:r>
          </a:p>
        </p:txBody>
      </p:sp>
    </p:spTree>
    <p:extLst>
      <p:ext uri="{BB962C8B-B14F-4D97-AF65-F5344CB8AC3E}">
        <p14:creationId xmlns:p14="http://schemas.microsoft.com/office/powerpoint/2010/main" val="363532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4384-0108-4C34-B79C-18A0436477A6}"/>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8F400062-4951-4B1E-B6B7-E8820D12D34C}"/>
              </a:ext>
            </a:extLst>
          </p:cNvPr>
          <p:cNvSpPr>
            <a:spLocks noGrp="1"/>
          </p:cNvSpPr>
          <p:nvPr>
            <p:ph idx="1"/>
          </p:nvPr>
        </p:nvSpPr>
        <p:spPr/>
        <p:txBody>
          <a:bodyPr/>
          <a:lstStyle/>
          <a:p>
            <a:pPr>
              <a:buFont typeface="Arial" panose="020B0604020202020204" pitchFamily="34" charset="0"/>
              <a:buChar char="•"/>
            </a:pPr>
            <a:r>
              <a:rPr lang="en-IE" dirty="0"/>
              <a:t>Wireless range of 1,200+ feet through 12+ walls</a:t>
            </a:r>
          </a:p>
          <a:p>
            <a:pPr>
              <a:buFont typeface="Arial" panose="020B0604020202020204" pitchFamily="34" charset="0"/>
              <a:buChar char="•"/>
            </a:pPr>
            <a:r>
              <a:rPr lang="en-IE" dirty="0"/>
              <a:t>Frequency-Hopping Spread Spectrum (FHSS)</a:t>
            </a:r>
          </a:p>
          <a:p>
            <a:pPr>
              <a:buFont typeface="Arial" panose="020B0604020202020204" pitchFamily="34" charset="0"/>
              <a:buChar char="•"/>
            </a:pPr>
            <a:r>
              <a:rPr lang="en-IE" dirty="0"/>
              <a:t>Improved interference immunity</a:t>
            </a:r>
          </a:p>
          <a:p>
            <a:pPr>
              <a:buFont typeface="Arial" panose="020B0604020202020204" pitchFamily="34" charset="0"/>
              <a:buChar char="•"/>
            </a:pPr>
            <a:r>
              <a:rPr lang="en-IE" dirty="0"/>
              <a:t>Improved power management for longer battery life</a:t>
            </a:r>
          </a:p>
          <a:p>
            <a:pPr>
              <a:buFont typeface="Arial" panose="020B0604020202020204" pitchFamily="34" charset="0"/>
              <a:buChar char="•"/>
            </a:pPr>
            <a:r>
              <a:rPr lang="en-IE" dirty="0"/>
              <a:t>Encrypt-RF Security (Diffie-Hellman Key Exchange + AES-128 CBC for sensor data messages) - Onboard data memory stores up to 512 readings per sensor: - 10-minute heartbeats = 3.5 days - 2-hour heartbeats = 42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 </a:t>
            </a:r>
          </a:p>
        </p:txBody>
      </p:sp>
    </p:spTree>
    <p:extLst>
      <p:ext uri="{BB962C8B-B14F-4D97-AF65-F5344CB8AC3E}">
        <p14:creationId xmlns:p14="http://schemas.microsoft.com/office/powerpoint/2010/main" val="250438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5BFB-5B91-475A-8B4A-C21E7CBCF306}"/>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77E0696E-42A3-486E-9B68-C06A0DD7CB88}"/>
              </a:ext>
            </a:extLst>
          </p:cNvPr>
          <p:cNvSpPr>
            <a:spLocks noGrp="1"/>
          </p:cNvSpPr>
          <p:nvPr>
            <p:ph idx="1"/>
          </p:nvPr>
        </p:nvSpPr>
        <p:spPr>
          <a:xfrm>
            <a:off x="677333" y="2160589"/>
            <a:ext cx="9478721" cy="4382254"/>
          </a:xfrm>
        </p:spPr>
        <p:txBody>
          <a:bodyPr>
            <a:normAutofit fontScale="92500" lnSpcReduction="10000"/>
          </a:bodyPr>
          <a:lstStyle/>
          <a:p>
            <a:pPr marL="0" indent="0">
              <a:buNone/>
            </a:pPr>
            <a:r>
              <a:rPr lang="en-IE" dirty="0"/>
              <a:t>Step 1: </a:t>
            </a:r>
          </a:p>
          <a:p>
            <a:pPr>
              <a:buFont typeface="Arial" panose="020B0604020202020204" pitchFamily="34" charset="0"/>
              <a:buChar char="•"/>
            </a:pPr>
            <a:r>
              <a:rPr lang="en-IE" dirty="0"/>
              <a:t>Add the sensor on </a:t>
            </a:r>
            <a:r>
              <a:rPr lang="en-IE" dirty="0" err="1"/>
              <a:t>iMonnit</a:t>
            </a:r>
            <a:r>
              <a:rPr lang="en-IE" dirty="0"/>
              <a:t>. Add the sensor to your account by choosing Sensors in the main menu. Navigate to the Add Sensor button.</a:t>
            </a:r>
          </a:p>
          <a:p>
            <a:pPr>
              <a:buFont typeface="Arial" panose="020B0604020202020204" pitchFamily="34" charset="0"/>
              <a:buChar char="•"/>
            </a:pPr>
            <a:r>
              <a:rPr lang="en-IE" dirty="0"/>
              <a:t>. Find the device ID. The Device ID (ID) and Security Code (SC) are necessary to add a sensor. These can both be located on the label on the side of your device. </a:t>
            </a:r>
          </a:p>
          <a:p>
            <a:pPr>
              <a:buFont typeface="Arial" panose="020B0604020202020204" pitchFamily="34" charset="0"/>
              <a:buChar char="•"/>
            </a:pPr>
            <a:r>
              <a:rPr lang="en-IE" dirty="0"/>
              <a:t>Adding your device. You will need to enter the Device ID and the Security Code from your Sensor in the corresponding text boxes. Use the camera on your smartphone to scan the QR code on your device. </a:t>
            </a:r>
          </a:p>
          <a:p>
            <a:pPr>
              <a:buFont typeface="Arial" panose="020B0604020202020204" pitchFamily="34" charset="0"/>
              <a:buChar char="•"/>
            </a:pPr>
            <a:r>
              <a:rPr lang="en-IE" dirty="0"/>
              <a:t>If you do not have a camera on your phone, or the system is not accepting the QR code, you may enter the Device ID and Security Code manually. </a:t>
            </a:r>
          </a:p>
          <a:p>
            <a:pPr>
              <a:buFont typeface="Arial" panose="020B0604020202020204" pitchFamily="34" charset="0"/>
              <a:buChar char="•"/>
            </a:pPr>
            <a:r>
              <a:rPr lang="en-IE" dirty="0"/>
              <a:t>The Device ID is a unique number located on each device label. Next, you’ll be asked to enter the Security Code from your device. A security code consists of letters and must be entered in upper case (no numbers). It can also be found on the barcode label of your device. </a:t>
            </a:r>
          </a:p>
          <a:p>
            <a:pPr>
              <a:buFont typeface="Arial" panose="020B0604020202020204" pitchFamily="34" charset="0"/>
              <a:buChar char="•"/>
            </a:pPr>
            <a:r>
              <a:rPr lang="en-IE" dirty="0"/>
              <a:t>When completed, select the Add Device button. </a:t>
            </a:r>
          </a:p>
          <a:p>
            <a:pPr marL="0" indent="0">
              <a:buNone/>
            </a:pPr>
            <a:endParaRPr lang="en-IE" dirty="0"/>
          </a:p>
        </p:txBody>
      </p:sp>
    </p:spTree>
    <p:extLst>
      <p:ext uri="{BB962C8B-B14F-4D97-AF65-F5344CB8AC3E}">
        <p14:creationId xmlns:p14="http://schemas.microsoft.com/office/powerpoint/2010/main" val="359957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885E-1123-412B-B63F-8ECB4DACAC8E}"/>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82CBDB1C-96B7-478E-AB57-9879A1D678CB}"/>
              </a:ext>
            </a:extLst>
          </p:cNvPr>
          <p:cNvSpPr>
            <a:spLocks noGrp="1"/>
          </p:cNvSpPr>
          <p:nvPr>
            <p:ph idx="1"/>
          </p:nvPr>
        </p:nvSpPr>
        <p:spPr>
          <a:xfrm>
            <a:off x="677334" y="2160589"/>
            <a:ext cx="8596668" cy="4240211"/>
          </a:xfrm>
        </p:spPr>
        <p:txBody>
          <a:bodyPr>
            <a:normAutofit lnSpcReduction="10000"/>
          </a:bodyPr>
          <a:lstStyle/>
          <a:p>
            <a:pPr marL="0" indent="0">
              <a:buNone/>
            </a:pPr>
            <a:r>
              <a:rPr lang="en-IE" dirty="0"/>
              <a:t>Step 2: Setup</a:t>
            </a:r>
          </a:p>
          <a:p>
            <a:pPr>
              <a:buFont typeface="Arial" panose="020B0604020202020204" pitchFamily="34" charset="0"/>
              <a:buChar char="•"/>
            </a:pPr>
            <a:r>
              <a:rPr lang="en-IE" dirty="0"/>
              <a:t>Select your use case. Choose from the list or create your own custom settings. You will see the heartbeat interval, and aware state settings. Select the Skip button when completed.</a:t>
            </a:r>
          </a:p>
          <a:p>
            <a:pPr marL="0" indent="0">
              <a:buNone/>
            </a:pPr>
            <a:r>
              <a:rPr lang="en-IE" dirty="0"/>
              <a:t>Step 3: Validation</a:t>
            </a:r>
          </a:p>
          <a:p>
            <a:pPr>
              <a:buFont typeface="Arial" panose="020B0604020202020204" pitchFamily="34" charset="0"/>
              <a:buChar char="•"/>
            </a:pPr>
            <a:r>
              <a:rPr lang="en-IE" dirty="0"/>
              <a:t>Check your signal. The validation checklist will help you ensure your sensor is communicating with the gateway properly and you have a strong signal. </a:t>
            </a:r>
          </a:p>
          <a:p>
            <a:pPr marL="0" indent="0">
              <a:buNone/>
            </a:pPr>
            <a:r>
              <a:rPr lang="en-IE" dirty="0"/>
              <a:t>Step 4: Actions</a:t>
            </a:r>
          </a:p>
          <a:p>
            <a:pPr>
              <a:buFont typeface="Arial" panose="020B0604020202020204" pitchFamily="34" charset="0"/>
              <a:buChar char="•"/>
            </a:pPr>
            <a:r>
              <a:rPr lang="en-IE" dirty="0"/>
              <a:t>Choose your actions. Actions are the alerts that will be sent to your phone or email in the event of an emergency.</a:t>
            </a:r>
          </a:p>
          <a:p>
            <a:pPr>
              <a:buFont typeface="Arial" panose="020B0604020202020204" pitchFamily="34" charset="0"/>
              <a:buChar char="•"/>
            </a:pPr>
            <a:r>
              <a:rPr lang="en-IE" dirty="0"/>
              <a:t>The standard version of this sensor is powered by two replaceable 1.5 V AA sized batteries (included with purchase). The typical battery life is up to 10 years. </a:t>
            </a:r>
          </a:p>
        </p:txBody>
      </p:sp>
    </p:spTree>
    <p:extLst>
      <p:ext uri="{BB962C8B-B14F-4D97-AF65-F5344CB8AC3E}">
        <p14:creationId xmlns:p14="http://schemas.microsoft.com/office/powerpoint/2010/main" val="115254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891-3E92-4402-BB67-A2E9C31F9E1F}"/>
              </a:ext>
            </a:extLst>
          </p:cNvPr>
          <p:cNvSpPr>
            <a:spLocks noGrp="1"/>
          </p:cNvSpPr>
          <p:nvPr>
            <p:ph type="title"/>
          </p:nvPr>
        </p:nvSpPr>
        <p:spPr/>
        <p:txBody>
          <a:bodyPr/>
          <a:lstStyle/>
          <a:p>
            <a:r>
              <a:rPr lang="en-IE" dirty="0"/>
              <a:t>Antenna orientation </a:t>
            </a:r>
          </a:p>
        </p:txBody>
      </p:sp>
      <p:sp>
        <p:nvSpPr>
          <p:cNvPr id="3" name="Content Placeholder 2">
            <a:extLst>
              <a:ext uri="{FF2B5EF4-FFF2-40B4-BE49-F238E27FC236}">
                <a16:creationId xmlns:a16="http://schemas.microsoft.com/office/drawing/2014/main" id="{80EAA165-4FD7-4195-86EF-D2AEEBFCB1B4}"/>
              </a:ext>
            </a:extLst>
          </p:cNvPr>
          <p:cNvSpPr>
            <a:spLocks noGrp="1"/>
          </p:cNvSpPr>
          <p:nvPr>
            <p:ph idx="1"/>
          </p:nvPr>
        </p:nvSpPr>
        <p:spPr>
          <a:xfrm>
            <a:off x="677334" y="2160589"/>
            <a:ext cx="7641043" cy="4231333"/>
          </a:xfrm>
        </p:spPr>
        <p:txBody>
          <a:bodyPr>
            <a:normAutofit/>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t>
            </a:r>
          </a:p>
          <a:p>
            <a:pPr>
              <a:buFont typeface="Arial" panose="020B0604020202020204" pitchFamily="34" charset="0"/>
              <a:buChar char="•"/>
            </a:pPr>
            <a:r>
              <a:rPr lang="en-IE" dirty="0"/>
              <a:t>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a:t>
            </a:r>
          </a:p>
          <a:p>
            <a:pPr>
              <a:buFont typeface="Arial" panose="020B0604020202020204" pitchFamily="34" charset="0"/>
              <a:buChar char="•"/>
            </a:pPr>
            <a:r>
              <a:rPr lang="en-IE" dirty="0"/>
              <a:t>Sensors must be at least 3 ft. away from other sensors and the wireless gateway to function.</a:t>
            </a:r>
          </a:p>
          <a:p>
            <a:pPr marL="0" indent="0">
              <a:buNone/>
            </a:pPr>
            <a:endParaRPr lang="en-IE" dirty="0"/>
          </a:p>
        </p:txBody>
      </p:sp>
      <p:pic>
        <p:nvPicPr>
          <p:cNvPr id="4" name="Picture 3">
            <a:extLst>
              <a:ext uri="{FF2B5EF4-FFF2-40B4-BE49-F238E27FC236}">
                <a16:creationId xmlns:a16="http://schemas.microsoft.com/office/drawing/2014/main" id="{1330BB32-FFA4-42E7-A711-CC7DF91CF3ED}"/>
              </a:ext>
            </a:extLst>
          </p:cNvPr>
          <p:cNvPicPr>
            <a:picLocks noChangeAspect="1"/>
          </p:cNvPicPr>
          <p:nvPr/>
        </p:nvPicPr>
        <p:blipFill>
          <a:blip r:embed="rId2"/>
          <a:stretch>
            <a:fillRect/>
          </a:stretch>
        </p:blipFill>
        <p:spPr>
          <a:xfrm>
            <a:off x="8318377" y="2160589"/>
            <a:ext cx="3873623" cy="3579019"/>
          </a:xfrm>
          <a:prstGeom prst="rect">
            <a:avLst/>
          </a:prstGeom>
        </p:spPr>
      </p:pic>
    </p:spTree>
    <p:extLst>
      <p:ext uri="{BB962C8B-B14F-4D97-AF65-F5344CB8AC3E}">
        <p14:creationId xmlns:p14="http://schemas.microsoft.com/office/powerpoint/2010/main" val="289987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E9AC-505F-4E2B-B2D4-3972EF7114B0}"/>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DC443447-F174-4BE8-A966-81ADACAE2E4E}"/>
              </a:ext>
            </a:extLst>
          </p:cNvPr>
          <p:cNvSpPr>
            <a:spLocks noGrp="1"/>
          </p:cNvSpPr>
          <p:nvPr>
            <p:ph idx="1"/>
          </p:nvPr>
        </p:nvSpPr>
        <p:spPr>
          <a:xfrm>
            <a:off x="677334" y="1627929"/>
            <a:ext cx="9558619" cy="4977057"/>
          </a:xfrm>
        </p:spPr>
        <p:txBody>
          <a:bodyPr>
            <a:normAutofit fontScale="92500" lnSpcReduction="10000"/>
          </a:bodyPr>
          <a:lstStyle/>
          <a:p>
            <a:pPr>
              <a:buFont typeface="Arial" panose="020B0604020202020204" pitchFamily="34" charset="0"/>
              <a:buChar char="•"/>
            </a:pPr>
            <a:r>
              <a:rPr lang="en-IE" dirty="0"/>
              <a:t>Select Sensors from the main navigation menu on </a:t>
            </a:r>
            <a:r>
              <a:rPr lang="en-IE" dirty="0" err="1"/>
              <a:t>iMonnit</a:t>
            </a:r>
            <a:r>
              <a:rPr lang="en-IE" dirty="0"/>
              <a:t> to access the sensor overview page and begin making adjustments to your Advanced Vibration Meter.</a:t>
            </a:r>
          </a:p>
          <a:p>
            <a:pPr>
              <a:buFont typeface="Arial" panose="020B0604020202020204" pitchFamily="34" charset="0"/>
              <a:buChar char="•"/>
            </a:pPr>
            <a:r>
              <a:rPr lang="en-IE" dirty="0"/>
              <a:t>A. Details - Displays a graph of recent sensor data.</a:t>
            </a:r>
          </a:p>
          <a:p>
            <a:pPr>
              <a:buFont typeface="Arial" panose="020B0604020202020204" pitchFamily="34" charset="0"/>
              <a:buChar char="•"/>
            </a:pPr>
            <a:r>
              <a:rPr lang="en-IE" dirty="0"/>
              <a:t>B. History - List of all past heartbeats and readings.</a:t>
            </a:r>
          </a:p>
          <a:p>
            <a:pPr>
              <a:buFont typeface="Arial" panose="020B0604020202020204" pitchFamily="34" charset="0"/>
              <a:buChar char="•"/>
            </a:pPr>
            <a:r>
              <a:rPr lang="en-IE" dirty="0"/>
              <a:t>C. Events - List of all events attached to this sensor.</a:t>
            </a:r>
          </a:p>
          <a:p>
            <a:pPr>
              <a:buFont typeface="Arial" panose="020B0604020202020204" pitchFamily="34" charset="0"/>
              <a:buChar char="•"/>
            </a:pPr>
            <a:r>
              <a:rPr lang="en-IE" dirty="0"/>
              <a:t>D. Settings - Editable levels for your sensor.</a:t>
            </a:r>
          </a:p>
          <a:p>
            <a:pPr>
              <a:buFont typeface="Arial" panose="020B0604020202020204" pitchFamily="34" charset="0"/>
              <a:buChar char="•"/>
            </a:pPr>
            <a:r>
              <a:rPr lang="en-IE" dirty="0"/>
              <a:t>E. Scale - Set the scale your sensor will take readings at</a:t>
            </a:r>
          </a:p>
          <a:p>
            <a:pPr>
              <a:buFont typeface="Arial" panose="020B0604020202020204" pitchFamily="34" charset="0"/>
              <a:buChar char="•"/>
            </a:pPr>
            <a:r>
              <a:rPr lang="en-IE" dirty="0"/>
              <a:t>Directly under the tab bar is an overview of your sensor. This allows you to see the signal strength and the battery level of the selected sensor. A coloured dot in the left corner of the sensor icon denotes its status.</a:t>
            </a:r>
          </a:p>
          <a:p>
            <a:pPr>
              <a:buFont typeface="Arial" panose="020B0604020202020204" pitchFamily="34" charset="0"/>
              <a:buChar char="•"/>
            </a:pPr>
            <a:r>
              <a:rPr lang="en-IE" dirty="0"/>
              <a:t>Green indicates the sensor is checking in and within user-defined safe parameters. </a:t>
            </a:r>
          </a:p>
          <a:p>
            <a:pPr>
              <a:buFont typeface="Arial" panose="020B0604020202020204" pitchFamily="34" charset="0"/>
              <a:buChar char="•"/>
            </a:pPr>
            <a:r>
              <a:rPr lang="en-IE" dirty="0"/>
              <a:t>Red indicates the sensor has met or exceeded a user-defined threshold or triggered event.</a:t>
            </a:r>
          </a:p>
          <a:p>
            <a:pPr>
              <a:buFont typeface="Arial" panose="020B0604020202020204" pitchFamily="34" charset="0"/>
              <a:buChar char="•"/>
            </a:pPr>
            <a:r>
              <a:rPr lang="en-IE" dirty="0"/>
              <a:t>Grey indicates that no sensor readings are being recorded, rendering the sensor inactive.</a:t>
            </a:r>
          </a:p>
          <a:p>
            <a:pPr>
              <a:buFont typeface="Arial" panose="020B0604020202020204" pitchFamily="34" charset="0"/>
              <a:buChar char="•"/>
            </a:pPr>
            <a:r>
              <a:rPr lang="en-IE" dirty="0"/>
              <a:t>Yellow indicates that the sensor reading is out of date, due to perhaps a missed heartbeat check-in.</a:t>
            </a:r>
          </a:p>
          <a:p>
            <a:pPr marL="0" indent="0">
              <a:buNone/>
            </a:pPr>
            <a:endParaRPr lang="en-IE" dirty="0"/>
          </a:p>
        </p:txBody>
      </p:sp>
      <p:pic>
        <p:nvPicPr>
          <p:cNvPr id="4" name="Picture 3">
            <a:extLst>
              <a:ext uri="{FF2B5EF4-FFF2-40B4-BE49-F238E27FC236}">
                <a16:creationId xmlns:a16="http://schemas.microsoft.com/office/drawing/2014/main" id="{18673BF0-B2D0-4C89-865B-6F5DA69D2EF5}"/>
              </a:ext>
            </a:extLst>
          </p:cNvPr>
          <p:cNvPicPr>
            <a:picLocks noChangeAspect="1"/>
          </p:cNvPicPr>
          <p:nvPr/>
        </p:nvPicPr>
        <p:blipFill>
          <a:blip r:embed="rId2"/>
          <a:stretch>
            <a:fillRect/>
          </a:stretch>
        </p:blipFill>
        <p:spPr>
          <a:xfrm>
            <a:off x="8564566" y="2416438"/>
            <a:ext cx="3627434" cy="739204"/>
          </a:xfrm>
          <a:prstGeom prst="rect">
            <a:avLst/>
          </a:prstGeom>
        </p:spPr>
      </p:pic>
    </p:spTree>
    <p:extLst>
      <p:ext uri="{BB962C8B-B14F-4D97-AF65-F5344CB8AC3E}">
        <p14:creationId xmlns:p14="http://schemas.microsoft.com/office/powerpoint/2010/main" val="22356413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66</TotalTime>
  <Words>968</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ALTA Wireless Voltage Meter </vt:lpstr>
      <vt:lpstr>Introduction</vt:lpstr>
      <vt:lpstr>Principle of Operation</vt:lpstr>
      <vt:lpstr>Example Applications </vt:lpstr>
      <vt:lpstr>Features</vt:lpstr>
      <vt:lpstr>Setup and Installation</vt:lpstr>
      <vt:lpstr>Setup and Installation</vt:lpstr>
      <vt:lpstr>Antenna orientation </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Wireless Voltage Meter</dc:title>
  <dc:creator>Agritech</dc:creator>
  <cp:lastModifiedBy>Agritech</cp:lastModifiedBy>
  <cp:revision>9</cp:revision>
  <dcterms:created xsi:type="dcterms:W3CDTF">2021-10-04T10:35:58Z</dcterms:created>
  <dcterms:modified xsi:type="dcterms:W3CDTF">2021-10-27T15:26:53Z</dcterms:modified>
</cp:coreProperties>
</file>