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10/27/2021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4CD19-8BB9-41F1-B27C-5DD951111F67}"/>
              </a:ext>
            </a:extLst>
          </p:cNvPr>
          <p:cNvSpPr>
            <a:spLocks noGrp="1"/>
          </p:cNvSpPr>
          <p:nvPr>
            <p:ph type="ctrTitle"/>
          </p:nvPr>
        </p:nvSpPr>
        <p:spPr/>
        <p:txBody>
          <a:bodyPr/>
          <a:lstStyle/>
          <a:p>
            <a:r>
              <a:rPr lang="en-IE" dirty="0"/>
              <a:t>Alta Ultrasonic Sensors </a:t>
            </a:r>
          </a:p>
        </p:txBody>
      </p:sp>
      <p:pic>
        <p:nvPicPr>
          <p:cNvPr id="4" name="Picture 3">
            <a:extLst>
              <a:ext uri="{FF2B5EF4-FFF2-40B4-BE49-F238E27FC236}">
                <a16:creationId xmlns:a16="http://schemas.microsoft.com/office/drawing/2014/main" id="{EF51B56C-B353-4722-9162-29619973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487" y="170534"/>
            <a:ext cx="3257682" cy="1539734"/>
          </a:xfrm>
          <a:prstGeom prst="rect">
            <a:avLst/>
          </a:prstGeom>
        </p:spPr>
      </p:pic>
    </p:spTree>
    <p:extLst>
      <p:ext uri="{BB962C8B-B14F-4D97-AF65-F5344CB8AC3E}">
        <p14:creationId xmlns:p14="http://schemas.microsoft.com/office/powerpoint/2010/main" val="2025014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38352-6065-4220-B93B-650E4C55DCD1}"/>
              </a:ext>
            </a:extLst>
          </p:cNvPr>
          <p:cNvSpPr>
            <a:spLocks noGrp="1"/>
          </p:cNvSpPr>
          <p:nvPr>
            <p:ph type="title"/>
          </p:nvPr>
        </p:nvSpPr>
        <p:spPr/>
        <p:txBody>
          <a:bodyPr/>
          <a:lstStyle/>
          <a:p>
            <a:r>
              <a:rPr lang="en-IE" dirty="0"/>
              <a:t>Introduction</a:t>
            </a:r>
          </a:p>
        </p:txBody>
      </p:sp>
      <p:sp>
        <p:nvSpPr>
          <p:cNvPr id="3" name="Content Placeholder 2">
            <a:extLst>
              <a:ext uri="{FF2B5EF4-FFF2-40B4-BE49-F238E27FC236}">
                <a16:creationId xmlns:a16="http://schemas.microsoft.com/office/drawing/2014/main" id="{1B1FC321-1B48-4B64-BFC9-BBEF4DEC7E41}"/>
              </a:ext>
            </a:extLst>
          </p:cNvPr>
          <p:cNvSpPr>
            <a:spLocks noGrp="1"/>
          </p:cNvSpPr>
          <p:nvPr>
            <p:ph idx="1"/>
          </p:nvPr>
        </p:nvSpPr>
        <p:spPr>
          <a:xfrm>
            <a:off x="677334" y="2160589"/>
            <a:ext cx="7667676" cy="3880773"/>
          </a:xfrm>
        </p:spPr>
        <p:txBody>
          <a:bodyPr>
            <a:normAutofit lnSpcReduction="10000"/>
          </a:bodyPr>
          <a:lstStyle/>
          <a:p>
            <a:pPr>
              <a:buFont typeface="Arial" panose="020B0604020202020204" pitchFamily="34" charset="0"/>
              <a:buChar char="•"/>
            </a:pPr>
            <a:r>
              <a:rPr lang="en-IE" dirty="0"/>
              <a:t>ALTA Ultrasonic Sensors can be used in a variety of applications for measuring distances between the sensor and objects in its path. </a:t>
            </a:r>
          </a:p>
          <a:p>
            <a:pPr>
              <a:buFont typeface="Arial" panose="020B0604020202020204" pitchFamily="34" charset="0"/>
              <a:buChar char="•"/>
            </a:pPr>
            <a:r>
              <a:rPr lang="en-IE" dirty="0"/>
              <a:t>ALTA ultrasonic sensors are imperviousness to target surface and colour, and feature autocalibration algorithms which allow them to adapt to variable environmental conditions and compensate for temperature and humidity effects. </a:t>
            </a:r>
          </a:p>
          <a:p>
            <a:pPr>
              <a:buFont typeface="Arial" panose="020B0604020202020204" pitchFamily="34" charset="0"/>
              <a:buChar char="•"/>
            </a:pPr>
            <a:r>
              <a:rPr lang="en-IE" dirty="0"/>
              <a:t>The ultrasonic sensors can also be calibrated through the </a:t>
            </a:r>
            <a:r>
              <a:rPr lang="en-IE" dirty="0" err="1"/>
              <a:t>iMonnit</a:t>
            </a:r>
            <a:r>
              <a:rPr lang="en-IE" dirty="0"/>
              <a:t> software for greater accuracy in distance measurements.</a:t>
            </a:r>
          </a:p>
          <a:p>
            <a:pPr>
              <a:buFont typeface="Arial" panose="020B0604020202020204" pitchFamily="34" charset="0"/>
              <a:buChar char="•"/>
            </a:pPr>
            <a:r>
              <a:rPr lang="en-IE" dirty="0"/>
              <a:t>Measures distance between the sensor and objects in its path</a:t>
            </a:r>
          </a:p>
          <a:p>
            <a:pPr>
              <a:buFont typeface="Arial" panose="020B0604020202020204" pitchFamily="34" charset="0"/>
              <a:buChar char="•"/>
            </a:pPr>
            <a:r>
              <a:rPr lang="en-IE" dirty="0"/>
              <a:t>Measurement resolution of 1 centimetre</a:t>
            </a:r>
          </a:p>
          <a:p>
            <a:pPr>
              <a:buFont typeface="Arial" panose="020B0604020202020204" pitchFamily="34" charset="0"/>
              <a:buChar char="•"/>
            </a:pPr>
            <a:r>
              <a:rPr lang="en-IE" dirty="0"/>
              <a:t>Auto-calibration algorithms allow sensor to adapt to variable environmental conditions </a:t>
            </a:r>
          </a:p>
        </p:txBody>
      </p:sp>
    </p:spTree>
    <p:extLst>
      <p:ext uri="{BB962C8B-B14F-4D97-AF65-F5344CB8AC3E}">
        <p14:creationId xmlns:p14="http://schemas.microsoft.com/office/powerpoint/2010/main" val="3646050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790DD-6DFA-4B58-B11B-1E887031EFD6}"/>
              </a:ext>
            </a:extLst>
          </p:cNvPr>
          <p:cNvSpPr>
            <a:spLocks noGrp="1"/>
          </p:cNvSpPr>
          <p:nvPr>
            <p:ph type="title"/>
          </p:nvPr>
        </p:nvSpPr>
        <p:spPr/>
        <p:txBody>
          <a:bodyPr/>
          <a:lstStyle/>
          <a:p>
            <a:r>
              <a:rPr lang="en-IE" dirty="0"/>
              <a:t>Principle of Operation </a:t>
            </a:r>
          </a:p>
        </p:txBody>
      </p:sp>
      <p:sp>
        <p:nvSpPr>
          <p:cNvPr id="3" name="Content Placeholder 2">
            <a:extLst>
              <a:ext uri="{FF2B5EF4-FFF2-40B4-BE49-F238E27FC236}">
                <a16:creationId xmlns:a16="http://schemas.microsoft.com/office/drawing/2014/main" id="{D928D72C-3EB0-4B45-9DAF-486901008FB6}"/>
              </a:ext>
            </a:extLst>
          </p:cNvPr>
          <p:cNvSpPr>
            <a:spLocks noGrp="1"/>
          </p:cNvSpPr>
          <p:nvPr>
            <p:ph idx="1"/>
          </p:nvPr>
        </p:nvSpPr>
        <p:spPr/>
        <p:txBody>
          <a:bodyPr/>
          <a:lstStyle/>
          <a:p>
            <a:pPr>
              <a:buFont typeface="Arial" panose="020B0604020202020204" pitchFamily="34" charset="0"/>
              <a:buChar char="•"/>
            </a:pPr>
            <a:r>
              <a:rPr lang="en-IE" dirty="0"/>
              <a:t>The Ultrasonic Sensor sends out a high-frequency sound pulse and then times how long it takes for the echo of the sound to reflect back. </a:t>
            </a:r>
          </a:p>
          <a:p>
            <a:pPr>
              <a:buFont typeface="Arial" panose="020B0604020202020204" pitchFamily="34" charset="0"/>
              <a:buChar char="•"/>
            </a:pPr>
            <a:r>
              <a:rPr lang="en-IE" dirty="0"/>
              <a:t>The sensor has 2 openings on its front. One opening transmits ultrasonic waves, (like a tiny speaker), the other receives them, (like a tiny microphone). </a:t>
            </a:r>
          </a:p>
          <a:p>
            <a:pPr>
              <a:buFont typeface="Arial" panose="020B0604020202020204" pitchFamily="34" charset="0"/>
              <a:buChar char="•"/>
            </a:pPr>
            <a:r>
              <a:rPr lang="en-IE" dirty="0"/>
              <a:t>The ultrasonic sensor uses the speed of sound to and time difference between sending and receiving the sound pulse to determine the distance to an object.</a:t>
            </a:r>
          </a:p>
          <a:p>
            <a:pPr>
              <a:buFont typeface="Arial" panose="020B0604020202020204" pitchFamily="34" charset="0"/>
              <a:buChar char="•"/>
            </a:pPr>
            <a:r>
              <a:rPr lang="en-IE" dirty="0"/>
              <a:t>It will take readings at set intervals and report the data back to the </a:t>
            </a:r>
            <a:r>
              <a:rPr lang="en-IE" dirty="0" err="1"/>
              <a:t>iMonnit</a:t>
            </a:r>
            <a:r>
              <a:rPr lang="en-IE" dirty="0"/>
              <a:t> software portal where the information is processed to display distance and alert users if a defined condition is met. </a:t>
            </a:r>
          </a:p>
          <a:p>
            <a:pPr>
              <a:buFont typeface="Arial" panose="020B0604020202020204" pitchFamily="34" charset="0"/>
              <a:buChar char="•"/>
            </a:pPr>
            <a:r>
              <a:rPr lang="en-IE" dirty="0"/>
              <a:t>All sensor data is then stored for historical analysis</a:t>
            </a:r>
          </a:p>
        </p:txBody>
      </p:sp>
    </p:spTree>
    <p:extLst>
      <p:ext uri="{BB962C8B-B14F-4D97-AF65-F5344CB8AC3E}">
        <p14:creationId xmlns:p14="http://schemas.microsoft.com/office/powerpoint/2010/main" val="3465894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AC14E-1872-4216-9660-987CDCD76E3C}"/>
              </a:ext>
            </a:extLst>
          </p:cNvPr>
          <p:cNvSpPr>
            <a:spLocks noGrp="1"/>
          </p:cNvSpPr>
          <p:nvPr>
            <p:ph type="title"/>
          </p:nvPr>
        </p:nvSpPr>
        <p:spPr/>
        <p:txBody>
          <a:bodyPr/>
          <a:lstStyle/>
          <a:p>
            <a:r>
              <a:rPr lang="en-IE" dirty="0"/>
              <a:t>Example Interfacing</a:t>
            </a:r>
          </a:p>
        </p:txBody>
      </p:sp>
      <p:sp>
        <p:nvSpPr>
          <p:cNvPr id="3" name="Content Placeholder 2">
            <a:extLst>
              <a:ext uri="{FF2B5EF4-FFF2-40B4-BE49-F238E27FC236}">
                <a16:creationId xmlns:a16="http://schemas.microsoft.com/office/drawing/2014/main" id="{154591DF-8A2B-4205-918C-4B0FB175C429}"/>
              </a:ext>
            </a:extLst>
          </p:cNvPr>
          <p:cNvSpPr>
            <a:spLocks noGrp="1"/>
          </p:cNvSpPr>
          <p:nvPr>
            <p:ph idx="1"/>
          </p:nvPr>
        </p:nvSpPr>
        <p:spPr/>
        <p:txBody>
          <a:bodyPr/>
          <a:lstStyle/>
          <a:p>
            <a:pPr>
              <a:buFont typeface="Arial" panose="020B0604020202020204" pitchFamily="34" charset="0"/>
              <a:buChar char="•"/>
            </a:pPr>
            <a:r>
              <a:rPr lang="en-IE" dirty="0"/>
              <a:t>Liquid Level Detection</a:t>
            </a:r>
          </a:p>
          <a:p>
            <a:pPr>
              <a:buFont typeface="Arial" panose="020B0604020202020204" pitchFamily="34" charset="0"/>
              <a:buChar char="•"/>
            </a:pPr>
            <a:r>
              <a:rPr lang="en-IE" dirty="0"/>
              <a:t>Object/Vehicle Detection</a:t>
            </a:r>
          </a:p>
          <a:p>
            <a:pPr>
              <a:buFont typeface="Arial" panose="020B0604020202020204" pitchFamily="34" charset="0"/>
              <a:buChar char="•"/>
            </a:pPr>
            <a:r>
              <a:rPr lang="en-IE" dirty="0"/>
              <a:t>Inventory Status (based on distance measurement)</a:t>
            </a:r>
          </a:p>
          <a:p>
            <a:pPr>
              <a:buFont typeface="Arial" panose="020B0604020202020204" pitchFamily="34" charset="0"/>
              <a:buChar char="•"/>
            </a:pPr>
            <a:endParaRPr lang="en-IE" dirty="0"/>
          </a:p>
        </p:txBody>
      </p:sp>
    </p:spTree>
    <p:extLst>
      <p:ext uri="{BB962C8B-B14F-4D97-AF65-F5344CB8AC3E}">
        <p14:creationId xmlns:p14="http://schemas.microsoft.com/office/powerpoint/2010/main" val="2443656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CBBBB-B9AE-49D3-A247-434ADC29D4A4}"/>
              </a:ext>
            </a:extLst>
          </p:cNvPr>
          <p:cNvSpPr>
            <a:spLocks noGrp="1"/>
          </p:cNvSpPr>
          <p:nvPr>
            <p:ph type="title"/>
          </p:nvPr>
        </p:nvSpPr>
        <p:spPr/>
        <p:txBody>
          <a:bodyPr/>
          <a:lstStyle/>
          <a:p>
            <a:r>
              <a:rPr lang="en-IE" dirty="0"/>
              <a:t>Features</a:t>
            </a:r>
          </a:p>
        </p:txBody>
      </p:sp>
      <p:sp>
        <p:nvSpPr>
          <p:cNvPr id="3" name="Content Placeholder 2">
            <a:extLst>
              <a:ext uri="{FF2B5EF4-FFF2-40B4-BE49-F238E27FC236}">
                <a16:creationId xmlns:a16="http://schemas.microsoft.com/office/drawing/2014/main" id="{90532697-BC49-456C-BFF9-E4CD88EFB81F}"/>
              </a:ext>
            </a:extLst>
          </p:cNvPr>
          <p:cNvSpPr>
            <a:spLocks noGrp="1"/>
          </p:cNvSpPr>
          <p:nvPr>
            <p:ph idx="1"/>
          </p:nvPr>
        </p:nvSpPr>
        <p:spPr>
          <a:xfrm>
            <a:off x="677334" y="2160589"/>
            <a:ext cx="9052592" cy="4568685"/>
          </a:xfrm>
        </p:spPr>
        <p:txBody>
          <a:bodyPr>
            <a:normAutofit/>
          </a:bodyPr>
          <a:lstStyle/>
          <a:p>
            <a:pPr>
              <a:buFont typeface="Arial" panose="020B0604020202020204" pitchFamily="34" charset="0"/>
              <a:buChar char="•"/>
            </a:pPr>
            <a:r>
              <a:rPr lang="en-IE" dirty="0"/>
              <a:t>Wireless range of 1,200+ feet through 12+ walls </a:t>
            </a:r>
          </a:p>
          <a:p>
            <a:pPr>
              <a:buFont typeface="Arial" panose="020B0604020202020204" pitchFamily="34" charset="0"/>
              <a:buChar char="•"/>
            </a:pPr>
            <a:r>
              <a:rPr lang="en-IE" dirty="0"/>
              <a:t>Frequency-Hopping Spread Spectrum (FHSS)</a:t>
            </a:r>
          </a:p>
          <a:p>
            <a:pPr>
              <a:buFont typeface="Arial" panose="020B0604020202020204" pitchFamily="34" charset="0"/>
              <a:buChar char="•"/>
            </a:pPr>
            <a:r>
              <a:rPr lang="en-IE" dirty="0"/>
              <a:t>Improved interference immunity</a:t>
            </a:r>
          </a:p>
          <a:p>
            <a:pPr>
              <a:buFont typeface="Arial" panose="020B0604020202020204" pitchFamily="34" charset="0"/>
              <a:buChar char="•"/>
            </a:pPr>
            <a:r>
              <a:rPr lang="en-IE" dirty="0"/>
              <a:t>Improved power management for longer battery life</a:t>
            </a:r>
          </a:p>
          <a:p>
            <a:pPr>
              <a:buFont typeface="Arial" panose="020B0604020202020204" pitchFamily="34" charset="0"/>
              <a:buChar char="•"/>
            </a:pPr>
            <a:r>
              <a:rPr lang="en-IE" dirty="0"/>
              <a:t>Encrypt-RF® Security - All ALTA sensors now have up to 3200 readings:</a:t>
            </a:r>
          </a:p>
          <a:p>
            <a:pPr>
              <a:buFont typeface="Arial" panose="020B0604020202020204" pitchFamily="34" charset="0"/>
              <a:buChar char="•"/>
            </a:pPr>
            <a:r>
              <a:rPr lang="en-IE" dirty="0"/>
              <a:t>- 10-minute heartbeats = 22 days</a:t>
            </a:r>
          </a:p>
          <a:p>
            <a:pPr>
              <a:buFont typeface="Arial" panose="020B0604020202020204" pitchFamily="34" charset="0"/>
              <a:buChar char="•"/>
            </a:pPr>
            <a:r>
              <a:rPr lang="en-IE" dirty="0"/>
              <a:t>- 2-hour heartbeats = 266 days</a:t>
            </a:r>
          </a:p>
          <a:p>
            <a:pPr>
              <a:buFont typeface="Arial" panose="020B0604020202020204" pitchFamily="34" charset="0"/>
              <a:buChar char="•"/>
            </a:pPr>
            <a:r>
              <a:rPr lang="en-IE" dirty="0"/>
              <a:t>Over-the-air updates (future proof)</a:t>
            </a:r>
          </a:p>
          <a:p>
            <a:pPr>
              <a:buFont typeface="Arial" panose="020B0604020202020204" pitchFamily="34" charset="0"/>
              <a:buChar char="•"/>
            </a:pPr>
            <a:r>
              <a:rPr lang="en-IE" dirty="0"/>
              <a:t>Free </a:t>
            </a:r>
            <a:r>
              <a:rPr lang="en-IE" dirty="0" err="1"/>
              <a:t>iMonnit</a:t>
            </a:r>
            <a:r>
              <a:rPr lang="en-IE" dirty="0"/>
              <a:t> basic online wireless sensor monitoring and notification system to configure sensors, view data and set alerts via SMS text and email</a:t>
            </a:r>
          </a:p>
          <a:p>
            <a:pPr>
              <a:buFont typeface="Arial" panose="020B0604020202020204" pitchFamily="34" charset="0"/>
              <a:buChar char="•"/>
            </a:pPr>
            <a:endParaRPr lang="en-IE" dirty="0"/>
          </a:p>
        </p:txBody>
      </p:sp>
    </p:spTree>
    <p:extLst>
      <p:ext uri="{BB962C8B-B14F-4D97-AF65-F5344CB8AC3E}">
        <p14:creationId xmlns:p14="http://schemas.microsoft.com/office/powerpoint/2010/main" val="3578373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92464-45C3-480E-AD78-978A02DB1F55}"/>
              </a:ext>
            </a:extLst>
          </p:cNvPr>
          <p:cNvSpPr>
            <a:spLocks noGrp="1"/>
          </p:cNvSpPr>
          <p:nvPr>
            <p:ph type="title"/>
          </p:nvPr>
        </p:nvSpPr>
        <p:spPr/>
        <p:txBody>
          <a:bodyPr/>
          <a:lstStyle/>
          <a:p>
            <a:r>
              <a:rPr lang="en-IE" dirty="0"/>
              <a:t>Setup and Installation</a:t>
            </a:r>
          </a:p>
        </p:txBody>
      </p:sp>
      <p:sp>
        <p:nvSpPr>
          <p:cNvPr id="3" name="Content Placeholder 2">
            <a:extLst>
              <a:ext uri="{FF2B5EF4-FFF2-40B4-BE49-F238E27FC236}">
                <a16:creationId xmlns:a16="http://schemas.microsoft.com/office/drawing/2014/main" id="{D6D45C2C-5387-4845-8F5D-72819EC4B91A}"/>
              </a:ext>
            </a:extLst>
          </p:cNvPr>
          <p:cNvSpPr>
            <a:spLocks noGrp="1"/>
          </p:cNvSpPr>
          <p:nvPr>
            <p:ph idx="1"/>
          </p:nvPr>
        </p:nvSpPr>
        <p:spPr>
          <a:xfrm>
            <a:off x="677334" y="2160589"/>
            <a:ext cx="9123614" cy="4568685"/>
          </a:xfrm>
        </p:spPr>
        <p:txBody>
          <a:bodyPr>
            <a:normAutofit fontScale="92500" lnSpcReduction="10000"/>
          </a:bodyPr>
          <a:lstStyle/>
          <a:p>
            <a:pPr marL="0" indent="0">
              <a:buNone/>
            </a:pPr>
            <a:r>
              <a:rPr lang="en-IE" dirty="0"/>
              <a:t>Step 1: </a:t>
            </a:r>
          </a:p>
          <a:p>
            <a:pPr>
              <a:buFont typeface="Arial" panose="020B0604020202020204" pitchFamily="34" charset="0"/>
              <a:buChar char="•"/>
            </a:pPr>
            <a:r>
              <a:rPr lang="en-IE" dirty="0"/>
              <a:t>Add the sensor on </a:t>
            </a:r>
            <a:r>
              <a:rPr lang="en-IE" dirty="0" err="1"/>
              <a:t>iMonnit</a:t>
            </a:r>
            <a:r>
              <a:rPr lang="en-IE" dirty="0"/>
              <a:t>. Add the sensor to your account by choosing Sensors in the main menu. Navigate to the Add Sensor button.</a:t>
            </a:r>
          </a:p>
          <a:p>
            <a:pPr>
              <a:buFont typeface="Arial" panose="020B0604020202020204" pitchFamily="34" charset="0"/>
              <a:buChar char="•"/>
            </a:pPr>
            <a:r>
              <a:rPr lang="en-IE" dirty="0"/>
              <a:t>. Find the device ID. The Device ID (ID) and Security Code (SC) are necessary to add a sensor. These can both be located on the label on the side of your device. </a:t>
            </a:r>
          </a:p>
          <a:p>
            <a:pPr>
              <a:buFont typeface="Arial" panose="020B0604020202020204" pitchFamily="34" charset="0"/>
              <a:buChar char="•"/>
            </a:pPr>
            <a:r>
              <a:rPr lang="en-IE" dirty="0"/>
              <a:t>Adding your device. You will need to enter the Device ID and the Security Code from your Sensor in the corresponding text boxes. Use the camera on your smartphone to scan the QR code on your device. </a:t>
            </a:r>
          </a:p>
          <a:p>
            <a:pPr>
              <a:buFont typeface="Arial" panose="020B0604020202020204" pitchFamily="34" charset="0"/>
              <a:buChar char="•"/>
            </a:pPr>
            <a:r>
              <a:rPr lang="en-IE" dirty="0"/>
              <a:t>If you do not have a camera on your phone, or the system is not accepting the QR code, you may enter the Device ID and Security Code manually. </a:t>
            </a:r>
          </a:p>
          <a:p>
            <a:pPr>
              <a:buFont typeface="Arial" panose="020B0604020202020204" pitchFamily="34" charset="0"/>
              <a:buChar char="•"/>
            </a:pPr>
            <a:r>
              <a:rPr lang="en-IE" dirty="0"/>
              <a:t>The Device ID is a unique number located on each device label. Next, you’ll be asked to enter the Security Code from your device. A security code consists of letters and must be entered in upper case (no numbers). It can also be found on the barcode label of your device. </a:t>
            </a:r>
          </a:p>
          <a:p>
            <a:pPr>
              <a:buFont typeface="Arial" panose="020B0604020202020204" pitchFamily="34" charset="0"/>
              <a:buChar char="•"/>
            </a:pPr>
            <a:r>
              <a:rPr lang="en-IE" dirty="0"/>
              <a:t>When completed, select the Add Device button. </a:t>
            </a:r>
          </a:p>
          <a:p>
            <a:pPr marL="0" indent="0">
              <a:buNone/>
            </a:pPr>
            <a:endParaRPr lang="en-IE" dirty="0"/>
          </a:p>
        </p:txBody>
      </p:sp>
    </p:spTree>
    <p:extLst>
      <p:ext uri="{BB962C8B-B14F-4D97-AF65-F5344CB8AC3E}">
        <p14:creationId xmlns:p14="http://schemas.microsoft.com/office/powerpoint/2010/main" val="4023871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B811-E0B8-42EE-8FD4-EFCF190C3369}"/>
              </a:ext>
            </a:extLst>
          </p:cNvPr>
          <p:cNvSpPr>
            <a:spLocks noGrp="1"/>
          </p:cNvSpPr>
          <p:nvPr>
            <p:ph type="title"/>
          </p:nvPr>
        </p:nvSpPr>
        <p:spPr/>
        <p:txBody>
          <a:bodyPr/>
          <a:lstStyle/>
          <a:p>
            <a:r>
              <a:rPr lang="en-IE" dirty="0"/>
              <a:t>Setup and Installation</a:t>
            </a:r>
          </a:p>
        </p:txBody>
      </p:sp>
      <p:sp>
        <p:nvSpPr>
          <p:cNvPr id="3" name="Content Placeholder 2">
            <a:extLst>
              <a:ext uri="{FF2B5EF4-FFF2-40B4-BE49-F238E27FC236}">
                <a16:creationId xmlns:a16="http://schemas.microsoft.com/office/drawing/2014/main" id="{91C46EBA-7D15-454D-AA28-E35611FE0A13}"/>
              </a:ext>
            </a:extLst>
          </p:cNvPr>
          <p:cNvSpPr>
            <a:spLocks noGrp="1"/>
          </p:cNvSpPr>
          <p:nvPr>
            <p:ph idx="1"/>
          </p:nvPr>
        </p:nvSpPr>
        <p:spPr>
          <a:xfrm>
            <a:off x="677334" y="2160589"/>
            <a:ext cx="8596668" cy="4479908"/>
          </a:xfrm>
        </p:spPr>
        <p:txBody>
          <a:bodyPr>
            <a:normAutofit fontScale="92500" lnSpcReduction="10000"/>
          </a:bodyPr>
          <a:lstStyle/>
          <a:p>
            <a:pPr marL="0" indent="0">
              <a:buNone/>
            </a:pPr>
            <a:r>
              <a:rPr lang="en-IE" dirty="0"/>
              <a:t>Step 2: Setup</a:t>
            </a:r>
          </a:p>
          <a:p>
            <a:pPr>
              <a:buFont typeface="Arial" panose="020B0604020202020204" pitchFamily="34" charset="0"/>
              <a:buChar char="•"/>
            </a:pPr>
            <a:r>
              <a:rPr lang="en-IE" dirty="0"/>
              <a:t>Select your use case. Choose from the list or create your own custom settings. You will see the heartbeat interval, and aware state settings. Select the Skip button when completed.</a:t>
            </a:r>
          </a:p>
          <a:p>
            <a:pPr marL="0" indent="0">
              <a:buNone/>
            </a:pPr>
            <a:r>
              <a:rPr lang="en-IE" dirty="0"/>
              <a:t>Step 3: Validation</a:t>
            </a:r>
          </a:p>
          <a:p>
            <a:pPr>
              <a:buFont typeface="Arial" panose="020B0604020202020204" pitchFamily="34" charset="0"/>
              <a:buChar char="•"/>
            </a:pPr>
            <a:r>
              <a:rPr lang="en-IE" dirty="0"/>
              <a:t>Check your signal. The validation checklist will help you ensure your sensor is communicating with the gateway properly and you have a strong signal. </a:t>
            </a:r>
          </a:p>
          <a:p>
            <a:pPr marL="0" indent="0">
              <a:buNone/>
            </a:pPr>
            <a:r>
              <a:rPr lang="en-IE" dirty="0"/>
              <a:t>Step 4: Actions</a:t>
            </a:r>
          </a:p>
          <a:p>
            <a:pPr>
              <a:buFont typeface="Arial" panose="020B0604020202020204" pitchFamily="34" charset="0"/>
              <a:buChar char="•"/>
            </a:pPr>
            <a:r>
              <a:rPr lang="en-IE" dirty="0"/>
              <a:t>Choose your actions. Actions are the alerts that will be sent to your phone or email in the event of an emergency.</a:t>
            </a:r>
          </a:p>
          <a:p>
            <a:pPr>
              <a:buFont typeface="Arial" panose="020B0604020202020204" pitchFamily="34" charset="0"/>
              <a:buChar char="•"/>
            </a:pPr>
            <a:r>
              <a:rPr lang="en-IE" dirty="0"/>
              <a:t>Industrial sensors come shipped with a 3.6V Lithium battery already installed. They do not need to be taken apart for battery installation and are not rechargeable. </a:t>
            </a:r>
          </a:p>
          <a:p>
            <a:pPr>
              <a:buFont typeface="Arial" panose="020B0604020202020204" pitchFamily="34" charset="0"/>
              <a:buChar char="•"/>
            </a:pPr>
            <a:r>
              <a:rPr lang="en-IE" dirty="0"/>
              <a:t>The standard version of this sensor is powered by two replaceable 1.5 V AA sized batteries (included with purchase). The typical battery life is up to 10 years.</a:t>
            </a:r>
          </a:p>
        </p:txBody>
      </p:sp>
    </p:spTree>
    <p:extLst>
      <p:ext uri="{BB962C8B-B14F-4D97-AF65-F5344CB8AC3E}">
        <p14:creationId xmlns:p14="http://schemas.microsoft.com/office/powerpoint/2010/main" val="1502278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78206-9D1F-414F-BA8E-5485389A32B8}"/>
              </a:ext>
            </a:extLst>
          </p:cNvPr>
          <p:cNvSpPr>
            <a:spLocks noGrp="1"/>
          </p:cNvSpPr>
          <p:nvPr>
            <p:ph type="title"/>
          </p:nvPr>
        </p:nvSpPr>
        <p:spPr/>
        <p:txBody>
          <a:bodyPr/>
          <a:lstStyle/>
          <a:p>
            <a:r>
              <a:rPr lang="en-IE" dirty="0"/>
              <a:t>Antenna orientation </a:t>
            </a:r>
          </a:p>
        </p:txBody>
      </p:sp>
      <p:sp>
        <p:nvSpPr>
          <p:cNvPr id="3" name="Content Placeholder 2">
            <a:extLst>
              <a:ext uri="{FF2B5EF4-FFF2-40B4-BE49-F238E27FC236}">
                <a16:creationId xmlns:a16="http://schemas.microsoft.com/office/drawing/2014/main" id="{4DBDDB66-AA37-4701-993C-49C5A3618B07}"/>
              </a:ext>
            </a:extLst>
          </p:cNvPr>
          <p:cNvSpPr>
            <a:spLocks noGrp="1"/>
          </p:cNvSpPr>
          <p:nvPr>
            <p:ph idx="1"/>
          </p:nvPr>
        </p:nvSpPr>
        <p:spPr>
          <a:xfrm>
            <a:off x="677334" y="2160589"/>
            <a:ext cx="7445734" cy="3880773"/>
          </a:xfrm>
        </p:spPr>
        <p:txBody>
          <a:bodyPr/>
          <a:lstStyle/>
          <a:p>
            <a:pPr>
              <a:buFont typeface="Arial" panose="020B0604020202020204" pitchFamily="34" charset="0"/>
              <a:buChar char="•"/>
            </a:pPr>
            <a:r>
              <a:rPr lang="en-IE" dirty="0"/>
              <a:t>In order to get the best performance out of your ALTA Wireless Sensors, it is important to note proper antenna orientation and sensor positioning. Antennas should all be oriented in the same direction, pointing vertically from the sensor. </a:t>
            </a:r>
          </a:p>
          <a:p>
            <a:pPr>
              <a:buFont typeface="Arial" panose="020B0604020202020204" pitchFamily="34" charset="0"/>
              <a:buChar char="•"/>
            </a:pPr>
            <a:r>
              <a:rPr lang="en-IE" dirty="0"/>
              <a:t>If the sensor is mounted flat on its back on a horizontal surface, you should bend the antenna as close to the sensor housing as possible giving you the most amount of antenna pointing vertical. </a:t>
            </a:r>
          </a:p>
          <a:p>
            <a:pPr>
              <a:buFont typeface="Arial" panose="020B0604020202020204" pitchFamily="34" charset="0"/>
              <a:buChar char="•"/>
            </a:pPr>
            <a:r>
              <a:rPr lang="en-IE" dirty="0"/>
              <a:t>You should make the antenna wire as straight as possible, avoiding any kinks and curving of the wire. Sensors must be at least 3 ft. away from other sensors and the wireless gateway to function.</a:t>
            </a:r>
          </a:p>
        </p:txBody>
      </p:sp>
      <p:pic>
        <p:nvPicPr>
          <p:cNvPr id="4" name="Picture 3">
            <a:extLst>
              <a:ext uri="{FF2B5EF4-FFF2-40B4-BE49-F238E27FC236}">
                <a16:creationId xmlns:a16="http://schemas.microsoft.com/office/drawing/2014/main" id="{EF7647E7-3358-45D5-95D8-0F6A07AC933D}"/>
              </a:ext>
            </a:extLst>
          </p:cNvPr>
          <p:cNvPicPr>
            <a:picLocks noChangeAspect="1"/>
          </p:cNvPicPr>
          <p:nvPr/>
        </p:nvPicPr>
        <p:blipFill>
          <a:blip r:embed="rId2"/>
          <a:stretch>
            <a:fillRect/>
          </a:stretch>
        </p:blipFill>
        <p:spPr>
          <a:xfrm>
            <a:off x="8123069" y="2160589"/>
            <a:ext cx="4068932" cy="3579019"/>
          </a:xfrm>
          <a:prstGeom prst="rect">
            <a:avLst/>
          </a:prstGeom>
        </p:spPr>
      </p:pic>
    </p:spTree>
    <p:extLst>
      <p:ext uri="{BB962C8B-B14F-4D97-AF65-F5344CB8AC3E}">
        <p14:creationId xmlns:p14="http://schemas.microsoft.com/office/powerpoint/2010/main" val="2841907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ADA4A-DE18-4CE5-8180-494A45083371}"/>
              </a:ext>
            </a:extLst>
          </p:cNvPr>
          <p:cNvSpPr>
            <a:spLocks noGrp="1"/>
          </p:cNvSpPr>
          <p:nvPr>
            <p:ph type="title"/>
          </p:nvPr>
        </p:nvSpPr>
        <p:spPr/>
        <p:txBody>
          <a:bodyPr/>
          <a:lstStyle/>
          <a:p>
            <a:r>
              <a:rPr lang="en-IE" dirty="0"/>
              <a:t>Sensor Overview In </a:t>
            </a:r>
            <a:r>
              <a:rPr lang="en-IE" dirty="0" err="1"/>
              <a:t>iMONNIT</a:t>
            </a:r>
            <a:endParaRPr lang="en-IE" dirty="0"/>
          </a:p>
        </p:txBody>
      </p:sp>
      <p:sp>
        <p:nvSpPr>
          <p:cNvPr id="3" name="Content Placeholder 2">
            <a:extLst>
              <a:ext uri="{FF2B5EF4-FFF2-40B4-BE49-F238E27FC236}">
                <a16:creationId xmlns:a16="http://schemas.microsoft.com/office/drawing/2014/main" id="{50675367-6E4D-4722-A1A2-B7DCE64DDE77}"/>
              </a:ext>
            </a:extLst>
          </p:cNvPr>
          <p:cNvSpPr>
            <a:spLocks noGrp="1"/>
          </p:cNvSpPr>
          <p:nvPr>
            <p:ph idx="1"/>
          </p:nvPr>
        </p:nvSpPr>
        <p:spPr>
          <a:xfrm>
            <a:off x="677333" y="2160589"/>
            <a:ext cx="9691785" cy="4568685"/>
          </a:xfrm>
        </p:spPr>
        <p:txBody>
          <a:bodyPr>
            <a:normAutofit fontScale="92500" lnSpcReduction="20000"/>
          </a:bodyPr>
          <a:lstStyle/>
          <a:p>
            <a:pPr>
              <a:buFont typeface="Arial" panose="020B0604020202020204" pitchFamily="34" charset="0"/>
              <a:buChar char="•"/>
            </a:pPr>
            <a:r>
              <a:rPr lang="en-IE" dirty="0"/>
              <a:t>Select Sensors from the main navigation menu on </a:t>
            </a:r>
            <a:r>
              <a:rPr lang="en-IE" dirty="0" err="1"/>
              <a:t>iMonnit</a:t>
            </a:r>
            <a:r>
              <a:rPr lang="en-IE" dirty="0"/>
              <a:t> to access the sensor overview page and begin making adjustments to your Advanced Vibration Meter.</a:t>
            </a:r>
          </a:p>
          <a:p>
            <a:pPr>
              <a:buFont typeface="Arial" panose="020B0604020202020204" pitchFamily="34" charset="0"/>
              <a:buChar char="•"/>
            </a:pPr>
            <a:r>
              <a:rPr lang="en-IE" dirty="0"/>
              <a:t>A. Details - Displays a graph of recent sensor data.</a:t>
            </a:r>
          </a:p>
          <a:p>
            <a:pPr>
              <a:buFont typeface="Arial" panose="020B0604020202020204" pitchFamily="34" charset="0"/>
              <a:buChar char="•"/>
            </a:pPr>
            <a:r>
              <a:rPr lang="en-IE" dirty="0"/>
              <a:t>B. History - List of all past heartbeats and readings.</a:t>
            </a:r>
          </a:p>
          <a:p>
            <a:pPr>
              <a:buFont typeface="Arial" panose="020B0604020202020204" pitchFamily="34" charset="0"/>
              <a:buChar char="•"/>
            </a:pPr>
            <a:r>
              <a:rPr lang="en-IE" dirty="0"/>
              <a:t>C. Events - List of all events attached to this sensor.</a:t>
            </a:r>
          </a:p>
          <a:p>
            <a:pPr>
              <a:buFont typeface="Arial" panose="020B0604020202020204" pitchFamily="34" charset="0"/>
              <a:buChar char="•"/>
            </a:pPr>
            <a:r>
              <a:rPr lang="en-IE" dirty="0"/>
              <a:t>D. Settings - Editable levels for your sensor.</a:t>
            </a:r>
          </a:p>
          <a:p>
            <a:pPr>
              <a:buFont typeface="Arial" panose="020B0604020202020204" pitchFamily="34" charset="0"/>
              <a:buChar char="•"/>
            </a:pPr>
            <a:r>
              <a:rPr lang="en-IE" dirty="0"/>
              <a:t>E. Scale - Set the scale your sensor will take readings at</a:t>
            </a:r>
          </a:p>
          <a:p>
            <a:pPr>
              <a:buFont typeface="Arial" panose="020B0604020202020204" pitchFamily="34" charset="0"/>
              <a:buChar char="•"/>
            </a:pPr>
            <a:r>
              <a:rPr lang="en-IE" dirty="0"/>
              <a:t>Directly under the tab bar is an overview of your sensor. This allows you to see the signal strength and the battery level of the selected sensor. A coloured dot in the left corner of the sensor icon denotes its status.</a:t>
            </a:r>
          </a:p>
          <a:p>
            <a:pPr>
              <a:buFont typeface="Arial" panose="020B0604020202020204" pitchFamily="34" charset="0"/>
              <a:buChar char="•"/>
            </a:pPr>
            <a:r>
              <a:rPr lang="en-IE" dirty="0"/>
              <a:t>Green indicates the sensor is checking in and within user-defined safe parameters. </a:t>
            </a:r>
          </a:p>
          <a:p>
            <a:pPr>
              <a:buFont typeface="Arial" panose="020B0604020202020204" pitchFamily="34" charset="0"/>
              <a:buChar char="•"/>
            </a:pPr>
            <a:r>
              <a:rPr lang="en-IE" dirty="0"/>
              <a:t>Red indicates the sensor has met or exceeded a user-defined threshold or triggered event.</a:t>
            </a:r>
          </a:p>
          <a:p>
            <a:pPr>
              <a:buFont typeface="Arial" panose="020B0604020202020204" pitchFamily="34" charset="0"/>
              <a:buChar char="•"/>
            </a:pPr>
            <a:r>
              <a:rPr lang="en-IE" dirty="0"/>
              <a:t>Grey indicates that no sensor readings are being recorded, rendering the sensor inactive.</a:t>
            </a:r>
          </a:p>
          <a:p>
            <a:pPr>
              <a:buFont typeface="Arial" panose="020B0604020202020204" pitchFamily="34" charset="0"/>
              <a:buChar char="•"/>
            </a:pPr>
            <a:r>
              <a:rPr lang="en-IE" dirty="0"/>
              <a:t>Yellow indicates that the sensor reading is out of date, due to perhaps a missed heartbeat check-in.</a:t>
            </a:r>
          </a:p>
          <a:p>
            <a:pPr marL="0" indent="0">
              <a:buNone/>
            </a:pPr>
            <a:endParaRPr lang="en-IE" dirty="0"/>
          </a:p>
        </p:txBody>
      </p:sp>
      <p:pic>
        <p:nvPicPr>
          <p:cNvPr id="4" name="Picture 3">
            <a:extLst>
              <a:ext uri="{FF2B5EF4-FFF2-40B4-BE49-F238E27FC236}">
                <a16:creationId xmlns:a16="http://schemas.microsoft.com/office/drawing/2014/main" id="{7A19C6D2-68D9-447A-9412-5164D51905ED}"/>
              </a:ext>
            </a:extLst>
          </p:cNvPr>
          <p:cNvPicPr>
            <a:picLocks noChangeAspect="1"/>
          </p:cNvPicPr>
          <p:nvPr/>
        </p:nvPicPr>
        <p:blipFill>
          <a:blip r:embed="rId2"/>
          <a:stretch>
            <a:fillRect/>
          </a:stretch>
        </p:blipFill>
        <p:spPr>
          <a:xfrm>
            <a:off x="8564566" y="2842566"/>
            <a:ext cx="3627434" cy="739204"/>
          </a:xfrm>
          <a:prstGeom prst="rect">
            <a:avLst/>
          </a:prstGeom>
        </p:spPr>
      </p:pic>
    </p:spTree>
    <p:extLst>
      <p:ext uri="{BB962C8B-B14F-4D97-AF65-F5344CB8AC3E}">
        <p14:creationId xmlns:p14="http://schemas.microsoft.com/office/powerpoint/2010/main" val="41373810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52</TotalTime>
  <Words>1019</Words>
  <Application>Microsoft Office PowerPoint</Application>
  <PresentationFormat>Widescreen</PresentationFormat>
  <Paragraphs>61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Alta Ultrasonic Sensors </vt:lpstr>
      <vt:lpstr>Introduction</vt:lpstr>
      <vt:lpstr>Principle of Operation </vt:lpstr>
      <vt:lpstr>Example Interfacing</vt:lpstr>
      <vt:lpstr>Features</vt:lpstr>
      <vt:lpstr>Setup and Installation</vt:lpstr>
      <vt:lpstr>Setup and Installation</vt:lpstr>
      <vt:lpstr>Antenna orientation </vt:lpstr>
      <vt:lpstr>Sensor Overview In iMONNIT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Alta Ultrasonic Sensors </dc:title>
  <dc:creator>Agritech</dc:creator>
  <cp:lastModifiedBy>Agritech</cp:lastModifiedBy>
  <cp:revision>9</cp:revision>
  <dcterms:created xsi:type="dcterms:W3CDTF">2021-10-01T13:25:55Z</dcterms:created>
  <dcterms:modified xsi:type="dcterms:W3CDTF">2021-10-27T15:11:33Z</dcterms:modified>
</cp:coreProperties>
</file>