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10/27/2021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10/27/2021</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10/27/2021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6BDA2-0BCC-434B-8A11-622ADF3B4403}"/>
              </a:ext>
            </a:extLst>
          </p:cNvPr>
          <p:cNvSpPr>
            <a:spLocks noGrp="1"/>
          </p:cNvSpPr>
          <p:nvPr>
            <p:ph type="ctrTitle"/>
          </p:nvPr>
        </p:nvSpPr>
        <p:spPr>
          <a:xfrm>
            <a:off x="1507067" y="2404534"/>
            <a:ext cx="7766936" cy="1646302"/>
          </a:xfrm>
        </p:spPr>
        <p:txBody>
          <a:bodyPr/>
          <a:lstStyle/>
          <a:p>
            <a:r>
              <a:rPr lang="en-IE" dirty="0"/>
              <a:t>Alta Wireless High Temperature Sensors (Industrial)</a:t>
            </a:r>
          </a:p>
        </p:txBody>
      </p:sp>
      <p:pic>
        <p:nvPicPr>
          <p:cNvPr id="4" name="Picture 3">
            <a:extLst>
              <a:ext uri="{FF2B5EF4-FFF2-40B4-BE49-F238E27FC236}">
                <a16:creationId xmlns:a16="http://schemas.microsoft.com/office/drawing/2014/main" id="{8F0C7A99-7E25-4F5D-B7E0-7DED674AC5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7832" y="0"/>
            <a:ext cx="3257682" cy="1539734"/>
          </a:xfrm>
          <a:prstGeom prst="rect">
            <a:avLst/>
          </a:prstGeom>
        </p:spPr>
      </p:pic>
    </p:spTree>
    <p:extLst>
      <p:ext uri="{BB962C8B-B14F-4D97-AF65-F5344CB8AC3E}">
        <p14:creationId xmlns:p14="http://schemas.microsoft.com/office/powerpoint/2010/main" val="3926642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D95B0-E4A2-42E1-8BD1-47248E06917F}"/>
              </a:ext>
            </a:extLst>
          </p:cNvPr>
          <p:cNvSpPr>
            <a:spLocks noGrp="1"/>
          </p:cNvSpPr>
          <p:nvPr>
            <p:ph type="title"/>
          </p:nvPr>
        </p:nvSpPr>
        <p:spPr/>
        <p:txBody>
          <a:bodyPr/>
          <a:lstStyle/>
          <a:p>
            <a:r>
              <a:rPr lang="en-IE" dirty="0"/>
              <a:t>Sensor Overview In </a:t>
            </a:r>
            <a:r>
              <a:rPr lang="en-IE" dirty="0" err="1"/>
              <a:t>iMONNIT</a:t>
            </a:r>
            <a:endParaRPr lang="en-IE" dirty="0"/>
          </a:p>
        </p:txBody>
      </p:sp>
      <p:sp>
        <p:nvSpPr>
          <p:cNvPr id="3" name="Content Placeholder 2">
            <a:extLst>
              <a:ext uri="{FF2B5EF4-FFF2-40B4-BE49-F238E27FC236}">
                <a16:creationId xmlns:a16="http://schemas.microsoft.com/office/drawing/2014/main" id="{4920FBAC-6D2B-4E41-B9E6-9404098CD741}"/>
              </a:ext>
            </a:extLst>
          </p:cNvPr>
          <p:cNvSpPr>
            <a:spLocks noGrp="1"/>
          </p:cNvSpPr>
          <p:nvPr>
            <p:ph idx="1"/>
          </p:nvPr>
        </p:nvSpPr>
        <p:spPr>
          <a:xfrm>
            <a:off x="134214" y="1644205"/>
            <a:ext cx="9682908" cy="4604195"/>
          </a:xfrm>
        </p:spPr>
        <p:txBody>
          <a:bodyPr>
            <a:normAutofit fontScale="92500" lnSpcReduction="20000"/>
          </a:bodyPr>
          <a:lstStyle/>
          <a:p>
            <a:pPr>
              <a:buFont typeface="Arial" panose="020B0604020202020204" pitchFamily="34" charset="0"/>
              <a:buChar char="•"/>
            </a:pPr>
            <a:r>
              <a:rPr lang="en-IE" dirty="0"/>
              <a:t>Select Sensors from the main navigation menu on </a:t>
            </a:r>
            <a:r>
              <a:rPr lang="en-IE" dirty="0" err="1"/>
              <a:t>iMonnit</a:t>
            </a:r>
            <a:r>
              <a:rPr lang="en-IE" dirty="0"/>
              <a:t> to access the sensor overview page and begin making adjustments to your Advanced Vibration Meter.</a:t>
            </a:r>
          </a:p>
          <a:p>
            <a:pPr>
              <a:buFont typeface="Arial" panose="020B0604020202020204" pitchFamily="34" charset="0"/>
              <a:buChar char="•"/>
            </a:pPr>
            <a:r>
              <a:rPr lang="en-IE" dirty="0"/>
              <a:t>A. Details - Displays a graph of recent sensor data.</a:t>
            </a:r>
          </a:p>
          <a:p>
            <a:pPr>
              <a:buFont typeface="Arial" panose="020B0604020202020204" pitchFamily="34" charset="0"/>
              <a:buChar char="•"/>
            </a:pPr>
            <a:r>
              <a:rPr lang="en-IE" dirty="0"/>
              <a:t>B. History - List of all past heartbeats and readings.</a:t>
            </a:r>
          </a:p>
          <a:p>
            <a:pPr>
              <a:buFont typeface="Arial" panose="020B0604020202020204" pitchFamily="34" charset="0"/>
              <a:buChar char="•"/>
            </a:pPr>
            <a:r>
              <a:rPr lang="en-IE" dirty="0"/>
              <a:t>C. Events - List of all events attached to this sensor.</a:t>
            </a:r>
          </a:p>
          <a:p>
            <a:pPr>
              <a:buFont typeface="Arial" panose="020B0604020202020204" pitchFamily="34" charset="0"/>
              <a:buChar char="•"/>
            </a:pPr>
            <a:r>
              <a:rPr lang="en-IE" dirty="0"/>
              <a:t>D. Settings - Editable levels for your sensor.</a:t>
            </a:r>
          </a:p>
          <a:p>
            <a:pPr>
              <a:buFont typeface="Arial" panose="020B0604020202020204" pitchFamily="34" charset="0"/>
              <a:buChar char="•"/>
            </a:pPr>
            <a:r>
              <a:rPr lang="en-IE" dirty="0"/>
              <a:t>E. Scale - Set the scale your sensor will take readings at</a:t>
            </a:r>
          </a:p>
          <a:p>
            <a:pPr>
              <a:buFont typeface="Arial" panose="020B0604020202020204" pitchFamily="34" charset="0"/>
              <a:buChar char="•"/>
            </a:pPr>
            <a:r>
              <a:rPr lang="en-IE" dirty="0"/>
              <a:t>Directly under the tab bar is an overview of your sensor. This allows you to see the signal strength and the battery level of the selected sensor. A coloured dot in the left corner of the sensor icon denotes its status.</a:t>
            </a:r>
          </a:p>
          <a:p>
            <a:pPr>
              <a:buFont typeface="Arial" panose="020B0604020202020204" pitchFamily="34" charset="0"/>
              <a:buChar char="•"/>
            </a:pPr>
            <a:r>
              <a:rPr lang="en-IE" dirty="0"/>
              <a:t>Green indicates the sensor is checking in and within user-defined safe parameters. </a:t>
            </a:r>
          </a:p>
          <a:p>
            <a:pPr>
              <a:buFont typeface="Arial" panose="020B0604020202020204" pitchFamily="34" charset="0"/>
              <a:buChar char="•"/>
            </a:pPr>
            <a:r>
              <a:rPr lang="en-IE" dirty="0"/>
              <a:t>Red indicates the sensor has met or exceeded a user-defined threshold or triggered event.</a:t>
            </a:r>
          </a:p>
          <a:p>
            <a:pPr>
              <a:buFont typeface="Arial" panose="020B0604020202020204" pitchFamily="34" charset="0"/>
              <a:buChar char="•"/>
            </a:pPr>
            <a:r>
              <a:rPr lang="en-IE" dirty="0"/>
              <a:t>Grey indicates that no sensor readings are being recorded, rendering the sensor inactive.</a:t>
            </a:r>
          </a:p>
          <a:p>
            <a:pPr>
              <a:buFont typeface="Arial" panose="020B0604020202020204" pitchFamily="34" charset="0"/>
              <a:buChar char="•"/>
            </a:pPr>
            <a:r>
              <a:rPr lang="en-IE" dirty="0"/>
              <a:t>Yellow indicates that the sensor reading is out of date, due to perhaps a missed heartbeat check-in.</a:t>
            </a:r>
          </a:p>
          <a:p>
            <a:pPr marL="0" indent="0">
              <a:buNone/>
            </a:pPr>
            <a:endParaRPr lang="en-IE" dirty="0"/>
          </a:p>
        </p:txBody>
      </p:sp>
      <p:pic>
        <p:nvPicPr>
          <p:cNvPr id="4" name="Picture 3">
            <a:extLst>
              <a:ext uri="{FF2B5EF4-FFF2-40B4-BE49-F238E27FC236}">
                <a16:creationId xmlns:a16="http://schemas.microsoft.com/office/drawing/2014/main" id="{FC30E0B3-FF19-4E0A-8D29-7294D3442C41}"/>
              </a:ext>
            </a:extLst>
          </p:cNvPr>
          <p:cNvPicPr>
            <a:picLocks noChangeAspect="1"/>
          </p:cNvPicPr>
          <p:nvPr/>
        </p:nvPicPr>
        <p:blipFill>
          <a:blip r:embed="rId2"/>
          <a:stretch>
            <a:fillRect/>
          </a:stretch>
        </p:blipFill>
        <p:spPr>
          <a:xfrm>
            <a:off x="8564566" y="2913588"/>
            <a:ext cx="3627434" cy="739204"/>
          </a:xfrm>
          <a:prstGeom prst="rect">
            <a:avLst/>
          </a:prstGeom>
        </p:spPr>
      </p:pic>
    </p:spTree>
    <p:extLst>
      <p:ext uri="{BB962C8B-B14F-4D97-AF65-F5344CB8AC3E}">
        <p14:creationId xmlns:p14="http://schemas.microsoft.com/office/powerpoint/2010/main" val="72076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9FEDF-9FEB-4CDC-9D5B-F0FEE9613DF6}"/>
              </a:ext>
            </a:extLst>
          </p:cNvPr>
          <p:cNvSpPr>
            <a:spLocks noGrp="1"/>
          </p:cNvSpPr>
          <p:nvPr>
            <p:ph type="title"/>
          </p:nvPr>
        </p:nvSpPr>
        <p:spPr/>
        <p:txBody>
          <a:bodyPr/>
          <a:lstStyle/>
          <a:p>
            <a:r>
              <a:rPr lang="en-IE" dirty="0"/>
              <a:t>Introduction</a:t>
            </a:r>
          </a:p>
        </p:txBody>
      </p:sp>
      <p:sp>
        <p:nvSpPr>
          <p:cNvPr id="3" name="Content Placeholder 2">
            <a:extLst>
              <a:ext uri="{FF2B5EF4-FFF2-40B4-BE49-F238E27FC236}">
                <a16:creationId xmlns:a16="http://schemas.microsoft.com/office/drawing/2014/main" id="{8BBD363B-2B62-412C-AB04-3CF8DB164AC4}"/>
              </a:ext>
            </a:extLst>
          </p:cNvPr>
          <p:cNvSpPr>
            <a:spLocks noGrp="1"/>
          </p:cNvSpPr>
          <p:nvPr>
            <p:ph idx="1"/>
          </p:nvPr>
        </p:nvSpPr>
        <p:spPr/>
        <p:txBody>
          <a:bodyPr/>
          <a:lstStyle/>
          <a:p>
            <a:pPr>
              <a:buFont typeface="Arial" panose="020B0604020202020204" pitchFamily="34" charset="0"/>
              <a:buChar char="•"/>
            </a:pPr>
            <a:r>
              <a:rPr lang="en-IE" dirty="0"/>
              <a:t>The ALTA Wireless High Temperature Sensor uses a glass coated platinum RTD sensor to accurately measure temperatures from -50°C to +370°C (-58°F to 700°F). </a:t>
            </a:r>
          </a:p>
          <a:p>
            <a:pPr>
              <a:buFont typeface="Arial" panose="020B0604020202020204" pitchFamily="34" charset="0"/>
              <a:buChar char="•"/>
            </a:pPr>
            <a:r>
              <a:rPr lang="en-IE" dirty="0"/>
              <a:t>Standard accuracy at 0°C: +/- 3.3°C </a:t>
            </a:r>
          </a:p>
          <a:p>
            <a:pPr>
              <a:buFont typeface="Arial" panose="020B0604020202020204" pitchFamily="34" charset="0"/>
              <a:buChar char="•"/>
            </a:pPr>
            <a:r>
              <a:rPr lang="en-IE" dirty="0"/>
              <a:t>Calibrated accuracy at 0°C: +/- 0.5°C</a:t>
            </a:r>
          </a:p>
          <a:p>
            <a:pPr>
              <a:buFont typeface="Arial" panose="020B0604020202020204" pitchFamily="34" charset="0"/>
              <a:buChar char="•"/>
            </a:pPr>
            <a:r>
              <a:rPr lang="en-IE" dirty="0"/>
              <a:t>RTD temperature range: -50°C to +370°C (-58°F to 700°F)</a:t>
            </a:r>
          </a:p>
        </p:txBody>
      </p:sp>
    </p:spTree>
    <p:extLst>
      <p:ext uri="{BB962C8B-B14F-4D97-AF65-F5344CB8AC3E}">
        <p14:creationId xmlns:p14="http://schemas.microsoft.com/office/powerpoint/2010/main" val="2506898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C47F7-0FAF-43B7-9D5A-219F57B7FAF0}"/>
              </a:ext>
            </a:extLst>
          </p:cNvPr>
          <p:cNvSpPr>
            <a:spLocks noGrp="1"/>
          </p:cNvSpPr>
          <p:nvPr>
            <p:ph type="title"/>
          </p:nvPr>
        </p:nvSpPr>
        <p:spPr/>
        <p:txBody>
          <a:bodyPr/>
          <a:lstStyle/>
          <a:p>
            <a:r>
              <a:rPr lang="en-IE" dirty="0"/>
              <a:t>Principle of Operation</a:t>
            </a:r>
          </a:p>
        </p:txBody>
      </p:sp>
      <p:sp>
        <p:nvSpPr>
          <p:cNvPr id="3" name="Content Placeholder 2">
            <a:extLst>
              <a:ext uri="{FF2B5EF4-FFF2-40B4-BE49-F238E27FC236}">
                <a16:creationId xmlns:a16="http://schemas.microsoft.com/office/drawing/2014/main" id="{6CB84018-9529-44A3-8594-AF37801AC52A}"/>
              </a:ext>
            </a:extLst>
          </p:cNvPr>
          <p:cNvSpPr>
            <a:spLocks noGrp="1"/>
          </p:cNvSpPr>
          <p:nvPr>
            <p:ph idx="1"/>
          </p:nvPr>
        </p:nvSpPr>
        <p:spPr/>
        <p:txBody>
          <a:bodyPr/>
          <a:lstStyle/>
          <a:p>
            <a:pPr>
              <a:buFont typeface="Arial" panose="020B0604020202020204" pitchFamily="34" charset="0"/>
              <a:buChar char="•"/>
            </a:pPr>
            <a:r>
              <a:rPr lang="en-IE" dirty="0"/>
              <a:t>The ALTA Wireless High Temperature Sensor outputs the ambient temperature in degrees Celsius or Fahrenheit. </a:t>
            </a:r>
          </a:p>
          <a:p>
            <a:pPr>
              <a:buFont typeface="Arial" panose="020B0604020202020204" pitchFamily="34" charset="0"/>
              <a:buChar char="•"/>
            </a:pPr>
            <a:r>
              <a:rPr lang="en-IE" dirty="0"/>
              <a:t>It is programmed to sleep for a user-given time interval (heartbeat) and then wakeup, power up the RTD sensor and wait for it to stabilize then mathematically compute the temperature and transmit the data to the gateway. </a:t>
            </a:r>
          </a:p>
        </p:txBody>
      </p:sp>
    </p:spTree>
    <p:extLst>
      <p:ext uri="{BB962C8B-B14F-4D97-AF65-F5344CB8AC3E}">
        <p14:creationId xmlns:p14="http://schemas.microsoft.com/office/powerpoint/2010/main" val="464908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1E779-99B7-4742-BD2D-D63BDCA71422}"/>
              </a:ext>
            </a:extLst>
          </p:cNvPr>
          <p:cNvSpPr>
            <a:spLocks noGrp="1"/>
          </p:cNvSpPr>
          <p:nvPr>
            <p:ph type="title"/>
          </p:nvPr>
        </p:nvSpPr>
        <p:spPr/>
        <p:txBody>
          <a:bodyPr/>
          <a:lstStyle/>
          <a:p>
            <a:r>
              <a:rPr lang="en-IE" dirty="0"/>
              <a:t>Example Applications</a:t>
            </a:r>
          </a:p>
        </p:txBody>
      </p:sp>
      <p:sp>
        <p:nvSpPr>
          <p:cNvPr id="3" name="Content Placeholder 2">
            <a:extLst>
              <a:ext uri="{FF2B5EF4-FFF2-40B4-BE49-F238E27FC236}">
                <a16:creationId xmlns:a16="http://schemas.microsoft.com/office/drawing/2014/main" id="{E3251BA0-8927-47B1-B5BB-38B68CDE7251}"/>
              </a:ext>
            </a:extLst>
          </p:cNvPr>
          <p:cNvSpPr>
            <a:spLocks noGrp="1"/>
          </p:cNvSpPr>
          <p:nvPr>
            <p:ph idx="1"/>
          </p:nvPr>
        </p:nvSpPr>
        <p:spPr/>
        <p:txBody>
          <a:bodyPr/>
          <a:lstStyle/>
          <a:p>
            <a:pPr>
              <a:buFont typeface="Arial" panose="020B0604020202020204" pitchFamily="34" charset="0"/>
              <a:buChar char="•"/>
            </a:pPr>
            <a:r>
              <a:rPr lang="en-IE" dirty="0"/>
              <a:t>Heaters &amp; Boilers</a:t>
            </a:r>
          </a:p>
          <a:p>
            <a:pPr>
              <a:buFont typeface="Arial" panose="020B0604020202020204" pitchFamily="34" charset="0"/>
              <a:buChar char="•"/>
            </a:pPr>
            <a:r>
              <a:rPr lang="en-IE" dirty="0"/>
              <a:t>Ovens &amp; Cooking Devices</a:t>
            </a:r>
          </a:p>
          <a:p>
            <a:pPr>
              <a:buFont typeface="Arial" panose="020B0604020202020204" pitchFamily="34" charset="0"/>
              <a:buChar char="•"/>
            </a:pPr>
            <a:r>
              <a:rPr lang="en-IE" dirty="0"/>
              <a:t>Environmental Monitoring</a:t>
            </a:r>
          </a:p>
          <a:p>
            <a:pPr>
              <a:buFont typeface="Arial" panose="020B0604020202020204" pitchFamily="34" charset="0"/>
              <a:buChar char="•"/>
            </a:pPr>
            <a:r>
              <a:rPr lang="en-IE" dirty="0"/>
              <a:t>Smart Machines &amp; Smart Structures</a:t>
            </a:r>
          </a:p>
          <a:p>
            <a:pPr>
              <a:buFont typeface="Arial" panose="020B0604020202020204" pitchFamily="34" charset="0"/>
              <a:buChar char="•"/>
            </a:pPr>
            <a:r>
              <a:rPr lang="en-IE" dirty="0"/>
              <a:t>HVAC Operation &amp; Testing</a:t>
            </a:r>
          </a:p>
        </p:txBody>
      </p:sp>
    </p:spTree>
    <p:extLst>
      <p:ext uri="{BB962C8B-B14F-4D97-AF65-F5344CB8AC3E}">
        <p14:creationId xmlns:p14="http://schemas.microsoft.com/office/powerpoint/2010/main" val="392062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15FFA-81E6-4E19-BFFF-8530EE631BF1}"/>
              </a:ext>
            </a:extLst>
          </p:cNvPr>
          <p:cNvSpPr>
            <a:spLocks noGrp="1"/>
          </p:cNvSpPr>
          <p:nvPr>
            <p:ph type="title"/>
          </p:nvPr>
        </p:nvSpPr>
        <p:spPr/>
        <p:txBody>
          <a:bodyPr/>
          <a:lstStyle/>
          <a:p>
            <a:r>
              <a:rPr lang="en-IE" dirty="0"/>
              <a:t>Features</a:t>
            </a:r>
          </a:p>
        </p:txBody>
      </p:sp>
      <p:sp>
        <p:nvSpPr>
          <p:cNvPr id="3" name="Content Placeholder 2">
            <a:extLst>
              <a:ext uri="{FF2B5EF4-FFF2-40B4-BE49-F238E27FC236}">
                <a16:creationId xmlns:a16="http://schemas.microsoft.com/office/drawing/2014/main" id="{4CB42EA2-0BA9-4FDC-B4FC-468A9939202F}"/>
              </a:ext>
            </a:extLst>
          </p:cNvPr>
          <p:cNvSpPr>
            <a:spLocks noGrp="1"/>
          </p:cNvSpPr>
          <p:nvPr>
            <p:ph idx="1"/>
          </p:nvPr>
        </p:nvSpPr>
        <p:spPr/>
        <p:txBody>
          <a:bodyPr>
            <a:normAutofit fontScale="92500"/>
          </a:bodyPr>
          <a:lstStyle/>
          <a:p>
            <a:pPr>
              <a:buFont typeface="Arial" panose="020B0604020202020204" pitchFamily="34" charset="0"/>
              <a:buChar char="•"/>
            </a:pPr>
            <a:r>
              <a:rPr lang="en-IE" dirty="0"/>
              <a:t>Wireless range of 1,000+ feet through 12-14 walls</a:t>
            </a:r>
          </a:p>
          <a:p>
            <a:pPr>
              <a:buFont typeface="Arial" panose="020B0604020202020204" pitchFamily="34" charset="0"/>
              <a:buChar char="•"/>
            </a:pPr>
            <a:r>
              <a:rPr lang="en-IE" dirty="0"/>
              <a:t>Frequency Hopping Spread Spectrum (FHSS)</a:t>
            </a:r>
          </a:p>
          <a:p>
            <a:pPr>
              <a:buFont typeface="Arial" panose="020B0604020202020204" pitchFamily="34" charset="0"/>
              <a:buChar char="•"/>
            </a:pPr>
            <a:r>
              <a:rPr lang="en-IE" dirty="0"/>
              <a:t>Improved interference immunity</a:t>
            </a:r>
          </a:p>
          <a:p>
            <a:pPr>
              <a:buFont typeface="Arial" panose="020B0604020202020204" pitchFamily="34" charset="0"/>
              <a:buChar char="•"/>
            </a:pPr>
            <a:r>
              <a:rPr lang="en-IE" dirty="0"/>
              <a:t>Improved power management for longer battery life ** (10+ years on AA batteries)</a:t>
            </a:r>
          </a:p>
          <a:p>
            <a:pPr>
              <a:buFont typeface="Arial" panose="020B0604020202020204" pitchFamily="34" charset="0"/>
              <a:buChar char="•"/>
            </a:pPr>
            <a:r>
              <a:rPr lang="en-IE" dirty="0"/>
              <a:t>Encrypt-RF™ Security (Diffie-Hellman Key Exchange + AES-128 CBC for sensor data messages)</a:t>
            </a:r>
          </a:p>
          <a:p>
            <a:pPr>
              <a:buFont typeface="Arial" panose="020B0604020202020204" pitchFamily="34" charset="0"/>
              <a:buChar char="•"/>
            </a:pPr>
            <a:r>
              <a:rPr lang="en-IE" dirty="0"/>
              <a:t>Onboard data memory / storage (up to 512 readings per sensor) - 10 min heartbeats = 3.5 days - 2 hour heartbeats = 42 days</a:t>
            </a:r>
          </a:p>
          <a:p>
            <a:pPr>
              <a:buFont typeface="Arial" panose="020B0604020202020204" pitchFamily="34" charset="0"/>
              <a:buChar char="•"/>
            </a:pPr>
            <a:r>
              <a:rPr lang="en-IE" dirty="0"/>
              <a:t>Over-the-air updates (future proof)</a:t>
            </a:r>
          </a:p>
          <a:p>
            <a:pPr>
              <a:buFont typeface="Arial" panose="020B0604020202020204" pitchFamily="34" charset="0"/>
              <a:buChar char="•"/>
            </a:pPr>
            <a:r>
              <a:rPr lang="en-IE" dirty="0"/>
              <a:t>Free </a:t>
            </a:r>
            <a:r>
              <a:rPr lang="en-IE" dirty="0" err="1"/>
              <a:t>iMonnit</a:t>
            </a:r>
            <a:r>
              <a:rPr lang="en-IE" dirty="0"/>
              <a:t> basic online wireless sensor monitoring and notification system to configure sensors, view data and set alerts via SMS text and email.</a:t>
            </a:r>
          </a:p>
        </p:txBody>
      </p:sp>
    </p:spTree>
    <p:extLst>
      <p:ext uri="{BB962C8B-B14F-4D97-AF65-F5344CB8AC3E}">
        <p14:creationId xmlns:p14="http://schemas.microsoft.com/office/powerpoint/2010/main" val="2842834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6A68E-FE90-49B9-8566-6E6228FF2D15}"/>
              </a:ext>
            </a:extLst>
          </p:cNvPr>
          <p:cNvSpPr>
            <a:spLocks noGrp="1"/>
          </p:cNvSpPr>
          <p:nvPr>
            <p:ph type="title"/>
          </p:nvPr>
        </p:nvSpPr>
        <p:spPr/>
        <p:txBody>
          <a:bodyPr/>
          <a:lstStyle/>
          <a:p>
            <a:r>
              <a:rPr lang="en-IE" dirty="0"/>
              <a:t>Order of Operations</a:t>
            </a:r>
          </a:p>
        </p:txBody>
      </p:sp>
      <p:sp>
        <p:nvSpPr>
          <p:cNvPr id="3" name="Content Placeholder 2">
            <a:extLst>
              <a:ext uri="{FF2B5EF4-FFF2-40B4-BE49-F238E27FC236}">
                <a16:creationId xmlns:a16="http://schemas.microsoft.com/office/drawing/2014/main" id="{38BCC59F-10D8-41A3-91C8-780B8573FBB9}"/>
              </a:ext>
            </a:extLst>
          </p:cNvPr>
          <p:cNvSpPr>
            <a:spLocks noGrp="1"/>
          </p:cNvSpPr>
          <p:nvPr>
            <p:ph idx="1"/>
          </p:nvPr>
        </p:nvSpPr>
        <p:spPr/>
        <p:txBody>
          <a:bodyPr/>
          <a:lstStyle/>
          <a:p>
            <a:pPr>
              <a:buFont typeface="Arial" panose="020B0604020202020204" pitchFamily="34" charset="0"/>
              <a:buChar char="•"/>
            </a:pPr>
            <a:r>
              <a:rPr lang="en-IE" dirty="0"/>
              <a:t>Create </a:t>
            </a:r>
            <a:r>
              <a:rPr lang="en-IE" dirty="0" err="1"/>
              <a:t>iMonnit</a:t>
            </a:r>
            <a:r>
              <a:rPr lang="en-IE" dirty="0"/>
              <a:t> Account (If new user).</a:t>
            </a:r>
          </a:p>
          <a:p>
            <a:pPr>
              <a:buFont typeface="Arial" panose="020B0604020202020204" pitchFamily="34" charset="0"/>
              <a:buChar char="•"/>
            </a:pPr>
            <a:r>
              <a:rPr lang="en-IE" dirty="0"/>
              <a:t>Register all sensors and gateways to a network in </a:t>
            </a:r>
            <a:r>
              <a:rPr lang="en-IE" dirty="0" err="1"/>
              <a:t>iMonnit</a:t>
            </a:r>
            <a:r>
              <a:rPr lang="en-IE" dirty="0"/>
              <a:t>. Sensors can only communicate with gateways on the same </a:t>
            </a:r>
            <a:r>
              <a:rPr lang="en-IE" dirty="0" err="1"/>
              <a:t>iMonnit</a:t>
            </a:r>
            <a:r>
              <a:rPr lang="en-IE" dirty="0"/>
              <a:t> network.</a:t>
            </a:r>
          </a:p>
          <a:p>
            <a:pPr>
              <a:buFont typeface="Arial" panose="020B0604020202020204" pitchFamily="34" charset="0"/>
              <a:buChar char="•"/>
            </a:pPr>
            <a:r>
              <a:rPr lang="en-IE" dirty="0"/>
              <a:t>Connect/power on gateway and wait till it checks into </a:t>
            </a:r>
            <a:r>
              <a:rPr lang="en-IE" dirty="0" err="1"/>
              <a:t>iMonnit</a:t>
            </a:r>
            <a:r>
              <a:rPr lang="en-IE" dirty="0"/>
              <a:t>.</a:t>
            </a:r>
          </a:p>
          <a:p>
            <a:pPr>
              <a:buFont typeface="Arial" panose="020B0604020202020204" pitchFamily="34" charset="0"/>
              <a:buChar char="•"/>
            </a:pPr>
            <a:r>
              <a:rPr lang="en-IE" dirty="0"/>
              <a:t>Power on sensor and verify it checks into </a:t>
            </a:r>
            <a:r>
              <a:rPr lang="en-IE" dirty="0" err="1"/>
              <a:t>iMonnit</a:t>
            </a:r>
            <a:r>
              <a:rPr lang="en-IE" dirty="0"/>
              <a:t>. We recommend powering the sensor on near the gateway then moving to the installation location, checking signal strength along the way.</a:t>
            </a:r>
          </a:p>
          <a:p>
            <a:pPr>
              <a:buFont typeface="Arial" panose="020B0604020202020204" pitchFamily="34" charset="0"/>
              <a:buChar char="•"/>
            </a:pPr>
            <a:r>
              <a:rPr lang="en-IE" dirty="0"/>
              <a:t>Configure sensor for use (This can be done at any point after step 2).</a:t>
            </a:r>
          </a:p>
          <a:p>
            <a:pPr>
              <a:buFont typeface="Arial" panose="020B0604020202020204" pitchFamily="34" charset="0"/>
              <a:buChar char="•"/>
            </a:pPr>
            <a:r>
              <a:rPr lang="en-IE" dirty="0"/>
              <a:t>Install sensor in final location.</a:t>
            </a:r>
          </a:p>
          <a:p>
            <a:endParaRPr lang="en-IE" dirty="0"/>
          </a:p>
          <a:p>
            <a:pPr marL="0" indent="0">
              <a:buNone/>
            </a:pPr>
            <a:endParaRPr lang="en-IE" dirty="0"/>
          </a:p>
        </p:txBody>
      </p:sp>
    </p:spTree>
    <p:extLst>
      <p:ext uri="{BB962C8B-B14F-4D97-AF65-F5344CB8AC3E}">
        <p14:creationId xmlns:p14="http://schemas.microsoft.com/office/powerpoint/2010/main" val="2517425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1F2A4-2579-4752-9F21-4B287A1DB03C}"/>
              </a:ext>
            </a:extLst>
          </p:cNvPr>
          <p:cNvSpPr>
            <a:spLocks noGrp="1"/>
          </p:cNvSpPr>
          <p:nvPr>
            <p:ph type="title"/>
          </p:nvPr>
        </p:nvSpPr>
        <p:spPr/>
        <p:txBody>
          <a:bodyPr/>
          <a:lstStyle/>
          <a:p>
            <a:r>
              <a:rPr lang="en-IE" dirty="0"/>
              <a:t>Setup and Installation</a:t>
            </a:r>
          </a:p>
        </p:txBody>
      </p:sp>
      <p:sp>
        <p:nvSpPr>
          <p:cNvPr id="3" name="Content Placeholder 2">
            <a:extLst>
              <a:ext uri="{FF2B5EF4-FFF2-40B4-BE49-F238E27FC236}">
                <a16:creationId xmlns:a16="http://schemas.microsoft.com/office/drawing/2014/main" id="{830AE68A-5820-4FC2-8ECC-4D3BD5908604}"/>
              </a:ext>
            </a:extLst>
          </p:cNvPr>
          <p:cNvSpPr>
            <a:spLocks noGrp="1"/>
          </p:cNvSpPr>
          <p:nvPr>
            <p:ph idx="1"/>
          </p:nvPr>
        </p:nvSpPr>
        <p:spPr>
          <a:xfrm>
            <a:off x="677333" y="2160589"/>
            <a:ext cx="9256779" cy="4697411"/>
          </a:xfrm>
        </p:spPr>
        <p:txBody>
          <a:bodyPr>
            <a:normAutofit fontScale="92500" lnSpcReduction="10000"/>
          </a:bodyPr>
          <a:lstStyle/>
          <a:p>
            <a:pPr marL="0" indent="0">
              <a:buNone/>
            </a:pPr>
            <a:r>
              <a:rPr lang="en-IE" dirty="0"/>
              <a:t>Step 1: </a:t>
            </a:r>
          </a:p>
          <a:p>
            <a:pPr>
              <a:buFont typeface="Arial" panose="020B0604020202020204" pitchFamily="34" charset="0"/>
              <a:buChar char="•"/>
            </a:pPr>
            <a:r>
              <a:rPr lang="en-IE" dirty="0"/>
              <a:t>Add the sensor on </a:t>
            </a:r>
            <a:r>
              <a:rPr lang="en-IE" dirty="0" err="1"/>
              <a:t>iMonnit</a:t>
            </a:r>
            <a:r>
              <a:rPr lang="en-IE" dirty="0"/>
              <a:t>. Add the sensor to your account by choosing Sensors in the main menu. Navigate to the Add Sensor button.</a:t>
            </a:r>
          </a:p>
          <a:p>
            <a:pPr>
              <a:buFont typeface="Arial" panose="020B0604020202020204" pitchFamily="34" charset="0"/>
              <a:buChar char="•"/>
            </a:pPr>
            <a:r>
              <a:rPr lang="en-IE" dirty="0"/>
              <a:t>. Find the device ID. The Device ID (ID) and Security Code (SC) are necessary to add a sensor. These can both be located on the label on the side of your device. </a:t>
            </a:r>
          </a:p>
          <a:p>
            <a:pPr>
              <a:buFont typeface="Arial" panose="020B0604020202020204" pitchFamily="34" charset="0"/>
              <a:buChar char="•"/>
            </a:pPr>
            <a:r>
              <a:rPr lang="en-IE" dirty="0"/>
              <a:t>Adding your device. You will need to enter the Device ID and the Security Code from your Sensor in the corresponding text boxes. Use the camera on your smartphone to scan the QR code on your device. </a:t>
            </a:r>
          </a:p>
          <a:p>
            <a:pPr>
              <a:buFont typeface="Arial" panose="020B0604020202020204" pitchFamily="34" charset="0"/>
              <a:buChar char="•"/>
            </a:pPr>
            <a:r>
              <a:rPr lang="en-IE" dirty="0"/>
              <a:t>If you do not have a camera on your phone, or the system is not accepting the QR code, you may enter the Device ID and Security Code manually. </a:t>
            </a:r>
          </a:p>
          <a:p>
            <a:pPr>
              <a:buFont typeface="Arial" panose="020B0604020202020204" pitchFamily="34" charset="0"/>
              <a:buChar char="•"/>
            </a:pPr>
            <a:r>
              <a:rPr lang="en-IE" dirty="0"/>
              <a:t>The Device ID is a unique number located on each device label. Next, you’ll be asked to enter the Security Code from your device. A security code consists of letters and must be entered in upper case (no numbers). It can also be found on the barcode label of your device. </a:t>
            </a:r>
          </a:p>
          <a:p>
            <a:pPr>
              <a:buFont typeface="Arial" panose="020B0604020202020204" pitchFamily="34" charset="0"/>
              <a:buChar char="•"/>
            </a:pPr>
            <a:r>
              <a:rPr lang="en-IE" dirty="0"/>
              <a:t>When completed, select the Add Device button. </a:t>
            </a:r>
          </a:p>
        </p:txBody>
      </p:sp>
    </p:spTree>
    <p:extLst>
      <p:ext uri="{BB962C8B-B14F-4D97-AF65-F5344CB8AC3E}">
        <p14:creationId xmlns:p14="http://schemas.microsoft.com/office/powerpoint/2010/main" val="2947982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5FEB8-C727-4229-A1D1-8CA63A2F0FAC}"/>
              </a:ext>
            </a:extLst>
          </p:cNvPr>
          <p:cNvSpPr>
            <a:spLocks noGrp="1"/>
          </p:cNvSpPr>
          <p:nvPr>
            <p:ph type="title"/>
          </p:nvPr>
        </p:nvSpPr>
        <p:spPr/>
        <p:txBody>
          <a:bodyPr/>
          <a:lstStyle/>
          <a:p>
            <a:r>
              <a:rPr lang="en-IE" dirty="0"/>
              <a:t>Setup and Installation</a:t>
            </a:r>
          </a:p>
        </p:txBody>
      </p:sp>
      <p:sp>
        <p:nvSpPr>
          <p:cNvPr id="3" name="Content Placeholder 2">
            <a:extLst>
              <a:ext uri="{FF2B5EF4-FFF2-40B4-BE49-F238E27FC236}">
                <a16:creationId xmlns:a16="http://schemas.microsoft.com/office/drawing/2014/main" id="{724D27B8-FDDF-47A4-9C33-AB99C700B8E5}"/>
              </a:ext>
            </a:extLst>
          </p:cNvPr>
          <p:cNvSpPr>
            <a:spLocks noGrp="1"/>
          </p:cNvSpPr>
          <p:nvPr>
            <p:ph idx="1"/>
          </p:nvPr>
        </p:nvSpPr>
        <p:spPr/>
        <p:txBody>
          <a:bodyPr>
            <a:normAutofit lnSpcReduction="10000"/>
          </a:bodyPr>
          <a:lstStyle/>
          <a:p>
            <a:pPr marL="0" indent="0">
              <a:buNone/>
            </a:pPr>
            <a:r>
              <a:rPr lang="en-IE" dirty="0"/>
              <a:t>Step 2: Setup</a:t>
            </a:r>
          </a:p>
          <a:p>
            <a:pPr>
              <a:buFont typeface="Arial" panose="020B0604020202020204" pitchFamily="34" charset="0"/>
              <a:buChar char="•"/>
            </a:pPr>
            <a:r>
              <a:rPr lang="en-IE" dirty="0"/>
              <a:t>Select your use case. Choose from the list or create your own custom settings. You will see the heartbeat interval, and aware state settings. Select the Skip button when completed.</a:t>
            </a:r>
          </a:p>
          <a:p>
            <a:pPr marL="0" indent="0">
              <a:buNone/>
            </a:pPr>
            <a:r>
              <a:rPr lang="en-IE" dirty="0"/>
              <a:t>Step 3: Validation</a:t>
            </a:r>
          </a:p>
          <a:p>
            <a:pPr>
              <a:buFont typeface="Arial" panose="020B0604020202020204" pitchFamily="34" charset="0"/>
              <a:buChar char="•"/>
            </a:pPr>
            <a:r>
              <a:rPr lang="en-IE" dirty="0"/>
              <a:t>Check your signal. The validation checklist will help you ensure your sensor is communicating with the gateway properly and you have a strong signal. </a:t>
            </a:r>
          </a:p>
          <a:p>
            <a:pPr marL="0" indent="0">
              <a:buNone/>
            </a:pPr>
            <a:r>
              <a:rPr lang="en-IE" dirty="0"/>
              <a:t>Step 4: Actions</a:t>
            </a:r>
          </a:p>
          <a:p>
            <a:pPr>
              <a:buFont typeface="Arial" panose="020B0604020202020204" pitchFamily="34" charset="0"/>
              <a:buChar char="•"/>
            </a:pPr>
            <a:r>
              <a:rPr lang="en-IE" dirty="0"/>
              <a:t>Choose your actions. Actions are the alerts that will be sent to your phone or email in the event of an emergency.</a:t>
            </a:r>
          </a:p>
          <a:p>
            <a:pPr>
              <a:buFont typeface="Arial" panose="020B0604020202020204" pitchFamily="34" charset="0"/>
              <a:buChar char="•"/>
            </a:pPr>
            <a:r>
              <a:rPr lang="en-IE" dirty="0"/>
              <a:t>Industrial sensors need a 3.6V Lithium battery supplied from </a:t>
            </a:r>
            <a:r>
              <a:rPr lang="en-IE" dirty="0" err="1"/>
              <a:t>iMonnit</a:t>
            </a:r>
            <a:r>
              <a:rPr lang="en-IE" dirty="0"/>
              <a:t> or another industrial battery supplier.</a:t>
            </a:r>
          </a:p>
        </p:txBody>
      </p:sp>
    </p:spTree>
    <p:extLst>
      <p:ext uri="{BB962C8B-B14F-4D97-AF65-F5344CB8AC3E}">
        <p14:creationId xmlns:p14="http://schemas.microsoft.com/office/powerpoint/2010/main" val="3427053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6CC9A-2BB9-4E10-92A6-33029B119C1C}"/>
              </a:ext>
            </a:extLst>
          </p:cNvPr>
          <p:cNvSpPr>
            <a:spLocks noGrp="1"/>
          </p:cNvSpPr>
          <p:nvPr>
            <p:ph type="title"/>
          </p:nvPr>
        </p:nvSpPr>
        <p:spPr/>
        <p:txBody>
          <a:bodyPr/>
          <a:lstStyle/>
          <a:p>
            <a:r>
              <a:rPr lang="en-IE" dirty="0"/>
              <a:t>Antenna Orientation</a:t>
            </a:r>
          </a:p>
        </p:txBody>
      </p:sp>
      <p:sp>
        <p:nvSpPr>
          <p:cNvPr id="3" name="Content Placeholder 2">
            <a:extLst>
              <a:ext uri="{FF2B5EF4-FFF2-40B4-BE49-F238E27FC236}">
                <a16:creationId xmlns:a16="http://schemas.microsoft.com/office/drawing/2014/main" id="{C04155E7-E653-4E66-AC32-42C1CF884735}"/>
              </a:ext>
            </a:extLst>
          </p:cNvPr>
          <p:cNvSpPr>
            <a:spLocks noGrp="1"/>
          </p:cNvSpPr>
          <p:nvPr>
            <p:ph idx="1"/>
          </p:nvPr>
        </p:nvSpPr>
        <p:spPr>
          <a:xfrm>
            <a:off x="677334" y="2160589"/>
            <a:ext cx="7312569" cy="4195823"/>
          </a:xfrm>
        </p:spPr>
        <p:txBody>
          <a:bodyPr>
            <a:normAutofit/>
          </a:bodyPr>
          <a:lstStyle/>
          <a:p>
            <a:pPr>
              <a:buFont typeface="Arial" panose="020B0604020202020204" pitchFamily="34" charset="0"/>
              <a:buChar char="•"/>
            </a:pPr>
            <a:r>
              <a:rPr lang="en-IE" dirty="0"/>
              <a:t>In order to get the best performance out of your ALTA Wireless Sensors, it is important to note proper antenna orientation and sensor positioning. </a:t>
            </a:r>
          </a:p>
          <a:p>
            <a:pPr>
              <a:buFont typeface="Arial" panose="020B0604020202020204" pitchFamily="34" charset="0"/>
              <a:buChar char="•"/>
            </a:pPr>
            <a:r>
              <a:rPr lang="en-IE" dirty="0"/>
              <a:t>Antennas should all be oriented in the same direction, pointing vertically from the sensor. </a:t>
            </a:r>
          </a:p>
          <a:p>
            <a:pPr>
              <a:buFont typeface="Arial" panose="020B0604020202020204" pitchFamily="34" charset="0"/>
              <a:buChar char="•"/>
            </a:pPr>
            <a:r>
              <a:rPr lang="en-IE" dirty="0"/>
              <a:t>If the sensor is mounted flat on its back on a horizontal surface, you should bend the antenna as close to the sensor housing as possible giving you the most amount of antenna pointing vertical. </a:t>
            </a:r>
          </a:p>
          <a:p>
            <a:pPr>
              <a:buFont typeface="Arial" panose="020B0604020202020204" pitchFamily="34" charset="0"/>
              <a:buChar char="•"/>
            </a:pPr>
            <a:r>
              <a:rPr lang="en-IE" dirty="0"/>
              <a:t>You should make the antenna wire as straight as possible, avoiding any kinks and curving of the wire. </a:t>
            </a:r>
          </a:p>
          <a:p>
            <a:pPr>
              <a:buFont typeface="Arial" panose="020B0604020202020204" pitchFamily="34" charset="0"/>
              <a:buChar char="•"/>
            </a:pPr>
            <a:r>
              <a:rPr lang="en-IE" dirty="0"/>
              <a:t>Sensors must be at least 3 ft. away from other sensors and the wireless gateway to function.</a:t>
            </a:r>
          </a:p>
          <a:p>
            <a:pPr marL="0" indent="0">
              <a:buNone/>
            </a:pPr>
            <a:endParaRPr lang="en-IE" dirty="0"/>
          </a:p>
        </p:txBody>
      </p:sp>
      <p:pic>
        <p:nvPicPr>
          <p:cNvPr id="4" name="Picture 3">
            <a:extLst>
              <a:ext uri="{FF2B5EF4-FFF2-40B4-BE49-F238E27FC236}">
                <a16:creationId xmlns:a16="http://schemas.microsoft.com/office/drawing/2014/main" id="{21FBF8AE-A035-4560-8C60-BF28279FF128}"/>
              </a:ext>
            </a:extLst>
          </p:cNvPr>
          <p:cNvPicPr>
            <a:picLocks noChangeAspect="1"/>
          </p:cNvPicPr>
          <p:nvPr/>
        </p:nvPicPr>
        <p:blipFill>
          <a:blip r:embed="rId2"/>
          <a:stretch>
            <a:fillRect/>
          </a:stretch>
        </p:blipFill>
        <p:spPr>
          <a:xfrm>
            <a:off x="8318377" y="2160589"/>
            <a:ext cx="3873623" cy="3579019"/>
          </a:xfrm>
          <a:prstGeom prst="rect">
            <a:avLst/>
          </a:prstGeom>
        </p:spPr>
      </p:pic>
    </p:spTree>
    <p:extLst>
      <p:ext uri="{BB962C8B-B14F-4D97-AF65-F5344CB8AC3E}">
        <p14:creationId xmlns:p14="http://schemas.microsoft.com/office/powerpoint/2010/main" val="402525544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128</TotalTime>
  <Words>1022</Words>
  <Application>Microsoft Office PowerPoint</Application>
  <PresentationFormat>Widescreen</PresentationFormat>
  <Paragraphs>65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Wingdings 3</vt:lpstr>
      <vt:lpstr>Facet</vt:lpstr>
      <vt:lpstr>Alta Wireless High Temperature Sensors (Industrial)</vt:lpstr>
      <vt:lpstr>Introduction</vt:lpstr>
      <vt:lpstr>Principle of Operation</vt:lpstr>
      <vt:lpstr>Example Applications</vt:lpstr>
      <vt:lpstr>Features</vt:lpstr>
      <vt:lpstr>Order of Operations</vt:lpstr>
      <vt:lpstr>Setup and Installation</vt:lpstr>
      <vt:lpstr>Setup and Installation</vt:lpstr>
      <vt:lpstr>Antenna Orientation</vt:lpstr>
      <vt:lpstr>Sensor Overview In iMONNIT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Alta Wireless High Temperature Sensors</dc:title>
  <dc:creator>Agritech</dc:creator>
  <cp:lastModifiedBy>Agritech</cp:lastModifiedBy>
  <cp:revision>14</cp:revision>
  <dcterms:created xsi:type="dcterms:W3CDTF">2021-09-29T14:17:57Z</dcterms:created>
  <dcterms:modified xsi:type="dcterms:W3CDTF">2021-10-27T15:21:43Z</dcterms:modified>
</cp:coreProperties>
</file>