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xdk.io/software-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BEDD-027E-4B0A-8BB2-2E0AB24C8B9C}"/>
              </a:ext>
            </a:extLst>
          </p:cNvPr>
          <p:cNvSpPr>
            <a:spLocks noGrp="1"/>
          </p:cNvSpPr>
          <p:nvPr>
            <p:ph type="ctrTitle"/>
          </p:nvPr>
        </p:nvSpPr>
        <p:spPr/>
        <p:txBody>
          <a:bodyPr/>
          <a:lstStyle/>
          <a:p>
            <a:pPr algn="l"/>
            <a:r>
              <a:rPr lang="en-IE" dirty="0"/>
              <a:t>Bosch XDK</a:t>
            </a:r>
          </a:p>
        </p:txBody>
      </p:sp>
      <p:pic>
        <p:nvPicPr>
          <p:cNvPr id="4" name="Picture 3">
            <a:extLst>
              <a:ext uri="{FF2B5EF4-FFF2-40B4-BE49-F238E27FC236}">
                <a16:creationId xmlns:a16="http://schemas.microsoft.com/office/drawing/2014/main" id="{50863281-D793-4252-A31C-474604430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87" y="170534"/>
            <a:ext cx="3257682" cy="1539734"/>
          </a:xfrm>
          <a:prstGeom prst="rect">
            <a:avLst/>
          </a:prstGeom>
        </p:spPr>
      </p:pic>
    </p:spTree>
    <p:extLst>
      <p:ext uri="{BB962C8B-B14F-4D97-AF65-F5344CB8AC3E}">
        <p14:creationId xmlns:p14="http://schemas.microsoft.com/office/powerpoint/2010/main" val="426965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177-5F90-4E7F-A42F-ABFDF5B9E7D6}"/>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5E5A7120-21EE-4538-917D-179C9F1F309A}"/>
              </a:ext>
            </a:extLst>
          </p:cNvPr>
          <p:cNvSpPr>
            <a:spLocks noGrp="1"/>
          </p:cNvSpPr>
          <p:nvPr>
            <p:ph idx="1"/>
          </p:nvPr>
        </p:nvSpPr>
        <p:spPr/>
        <p:txBody>
          <a:bodyPr/>
          <a:lstStyle/>
          <a:p>
            <a:pPr>
              <a:buFont typeface="Arial" panose="020B0604020202020204" pitchFamily="34" charset="0"/>
              <a:buChar char="•"/>
            </a:pPr>
            <a:r>
              <a:rPr lang="en-IE" dirty="0"/>
              <a:t>The XDK 110 Cross-Domain Development Kit is a prototyping platform for Internet of Things (IoT) use cases. It works with Windows 7 or higher.</a:t>
            </a:r>
          </a:p>
          <a:p>
            <a:pPr>
              <a:buFont typeface="Arial" panose="020B0604020202020204" pitchFamily="34" charset="0"/>
              <a:buChar char="•"/>
            </a:pPr>
            <a:r>
              <a:rPr lang="en-IE" dirty="0"/>
              <a:t>It thereby allows users a step in-between the first hardware prototype and series production, or simply as the first compact prototype. </a:t>
            </a:r>
          </a:p>
          <a:p>
            <a:pPr>
              <a:buFont typeface="Arial" panose="020B0604020202020204" pitchFamily="34" charset="0"/>
              <a:buChar char="•"/>
            </a:pPr>
            <a:r>
              <a:rPr lang="en-IE" dirty="0"/>
              <a:t>The device was built in a way that Bosch can easily adapt the product for mass production and the users unique sensor requirements. </a:t>
            </a:r>
          </a:p>
          <a:p>
            <a:pPr>
              <a:buFont typeface="Arial" panose="020B0604020202020204" pitchFamily="34" charset="0"/>
              <a:buChar char="•"/>
            </a:pPr>
            <a:r>
              <a:rPr lang="en-IE" dirty="0"/>
              <a:t>The XDK110 creates the opportunity for users to try out more advanced programming on the device itself to realize a sensor which processes data and </a:t>
            </a:r>
            <a:r>
              <a:rPr lang="en-IE" dirty="0" err="1"/>
              <a:t>reportsevents</a:t>
            </a:r>
            <a:r>
              <a:rPr lang="en-IE" dirty="0"/>
              <a:t> instead of simply transmitting raw data.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208444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932C-091D-49B8-B29A-DBF3F8350CAF}"/>
              </a:ext>
            </a:extLst>
          </p:cNvPr>
          <p:cNvSpPr>
            <a:spLocks noGrp="1"/>
          </p:cNvSpPr>
          <p:nvPr>
            <p:ph type="title"/>
          </p:nvPr>
        </p:nvSpPr>
        <p:spPr/>
        <p:txBody>
          <a:bodyPr/>
          <a:lstStyle/>
          <a:p>
            <a:r>
              <a:rPr lang="en-IE"/>
              <a:t>Built-in sensors</a:t>
            </a:r>
            <a:endParaRPr lang="en-IE" dirty="0"/>
          </a:p>
        </p:txBody>
      </p:sp>
      <p:sp>
        <p:nvSpPr>
          <p:cNvPr id="3" name="Content Placeholder 2">
            <a:extLst>
              <a:ext uri="{FF2B5EF4-FFF2-40B4-BE49-F238E27FC236}">
                <a16:creationId xmlns:a16="http://schemas.microsoft.com/office/drawing/2014/main" id="{6ABFC00D-4E8E-4E9E-B462-89ACE441D6F7}"/>
              </a:ext>
            </a:extLst>
          </p:cNvPr>
          <p:cNvSpPr>
            <a:spLocks noGrp="1"/>
          </p:cNvSpPr>
          <p:nvPr>
            <p:ph idx="1"/>
          </p:nvPr>
        </p:nvSpPr>
        <p:spPr/>
        <p:txBody>
          <a:bodyPr/>
          <a:lstStyle/>
          <a:p>
            <a:r>
              <a:rPr lang="en-IE" dirty="0"/>
              <a:t>Accelerometer</a:t>
            </a:r>
          </a:p>
          <a:p>
            <a:r>
              <a:rPr lang="en-IE" dirty="0"/>
              <a:t>Acoustic sensor</a:t>
            </a:r>
          </a:p>
          <a:p>
            <a:r>
              <a:rPr lang="en-IE" dirty="0"/>
              <a:t>Digital light sensor</a:t>
            </a:r>
          </a:p>
          <a:p>
            <a:r>
              <a:rPr lang="en-IE" dirty="0"/>
              <a:t>Gyroscope</a:t>
            </a:r>
          </a:p>
          <a:p>
            <a:r>
              <a:rPr lang="en-IE" dirty="0"/>
              <a:t>Humidity</a:t>
            </a:r>
          </a:p>
          <a:p>
            <a:r>
              <a:rPr lang="en-IE" dirty="0"/>
              <a:t>Magnetometer</a:t>
            </a:r>
          </a:p>
          <a:p>
            <a:r>
              <a:rPr lang="en-IE" dirty="0"/>
              <a:t>Pressure</a:t>
            </a:r>
          </a:p>
          <a:p>
            <a:r>
              <a:rPr lang="en-IE" dirty="0"/>
              <a:t>Temperature</a:t>
            </a:r>
          </a:p>
        </p:txBody>
      </p:sp>
    </p:spTree>
    <p:extLst>
      <p:ext uri="{BB962C8B-B14F-4D97-AF65-F5344CB8AC3E}">
        <p14:creationId xmlns:p14="http://schemas.microsoft.com/office/powerpoint/2010/main" val="381684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8CC9-3BFF-466B-9C8E-EE06C6C8F3D1}"/>
              </a:ext>
            </a:extLst>
          </p:cNvPr>
          <p:cNvSpPr>
            <a:spLocks noGrp="1"/>
          </p:cNvSpPr>
          <p:nvPr>
            <p:ph type="title"/>
          </p:nvPr>
        </p:nvSpPr>
        <p:spPr/>
        <p:txBody>
          <a:bodyPr/>
          <a:lstStyle/>
          <a:p>
            <a:r>
              <a:rPr lang="en-IE" dirty="0"/>
              <a:t>User interface</a:t>
            </a:r>
          </a:p>
        </p:txBody>
      </p:sp>
      <p:sp>
        <p:nvSpPr>
          <p:cNvPr id="3" name="Content Placeholder 2">
            <a:extLst>
              <a:ext uri="{FF2B5EF4-FFF2-40B4-BE49-F238E27FC236}">
                <a16:creationId xmlns:a16="http://schemas.microsoft.com/office/drawing/2014/main" id="{BC5577F2-A2E5-45D9-9BB6-2612CCA362A8}"/>
              </a:ext>
            </a:extLst>
          </p:cNvPr>
          <p:cNvSpPr>
            <a:spLocks noGrp="1"/>
          </p:cNvSpPr>
          <p:nvPr>
            <p:ph idx="1"/>
          </p:nvPr>
        </p:nvSpPr>
        <p:spPr/>
        <p:txBody>
          <a:bodyPr/>
          <a:lstStyle/>
          <a:p>
            <a:pPr>
              <a:buFont typeface="Arial" panose="020B0604020202020204" pitchFamily="34" charset="0"/>
              <a:buChar char="•"/>
            </a:pPr>
            <a:r>
              <a:rPr lang="en-IE" dirty="0"/>
              <a:t>Power switch</a:t>
            </a:r>
          </a:p>
          <a:p>
            <a:pPr>
              <a:buFont typeface="Arial" panose="020B0604020202020204" pitchFamily="34" charset="0"/>
              <a:buChar char="•"/>
            </a:pPr>
            <a:r>
              <a:rPr lang="en-IE" dirty="0"/>
              <a:t>Green system LED to display the state of charging</a:t>
            </a:r>
          </a:p>
          <a:p>
            <a:pPr>
              <a:buFont typeface="Arial" panose="020B0604020202020204" pitchFamily="34" charset="0"/>
              <a:buChar char="•"/>
            </a:pPr>
            <a:r>
              <a:rPr lang="en-IE" dirty="0"/>
              <a:t>3 programmable status LEDs (red, orange, yellow)</a:t>
            </a:r>
          </a:p>
          <a:p>
            <a:pPr>
              <a:buFont typeface="Arial" panose="020B0604020202020204" pitchFamily="34" charset="0"/>
              <a:buChar char="•"/>
            </a:pPr>
            <a:r>
              <a:rPr lang="en-IE" dirty="0"/>
              <a:t>2 programmable push-buttons</a:t>
            </a:r>
          </a:p>
          <a:p>
            <a:pPr>
              <a:buFont typeface="Arial" panose="020B0604020202020204" pitchFamily="34" charset="0"/>
              <a:buChar char="•"/>
            </a:pPr>
            <a:r>
              <a:rPr lang="en-IE" dirty="0"/>
              <a:t>Micro SD card slot</a:t>
            </a:r>
          </a:p>
          <a:p>
            <a:pPr>
              <a:buFont typeface="Arial" panose="020B0604020202020204" pitchFamily="34" charset="0"/>
              <a:buChar char="•"/>
            </a:pPr>
            <a:r>
              <a:rPr lang="en-IE" dirty="0"/>
              <a:t>Interface for </a:t>
            </a:r>
            <a:r>
              <a:rPr lang="en-IE"/>
              <a:t>J-Link Debug-probe</a:t>
            </a:r>
          </a:p>
          <a:p>
            <a:pPr>
              <a:buFont typeface="Arial" panose="020B0604020202020204" pitchFamily="34" charset="0"/>
              <a:buChar char="•"/>
            </a:pPr>
            <a:r>
              <a:rPr lang="en-IE"/>
              <a:t>Interface </a:t>
            </a:r>
            <a:r>
              <a:rPr lang="en-IE" dirty="0"/>
              <a:t>for extension board</a:t>
            </a:r>
          </a:p>
        </p:txBody>
      </p:sp>
    </p:spTree>
    <p:extLst>
      <p:ext uri="{BB962C8B-B14F-4D97-AF65-F5344CB8AC3E}">
        <p14:creationId xmlns:p14="http://schemas.microsoft.com/office/powerpoint/2010/main" val="257887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0159-0571-46AC-8565-AD2C88CC801B}"/>
              </a:ext>
            </a:extLst>
          </p:cNvPr>
          <p:cNvSpPr>
            <a:spLocks noGrp="1"/>
          </p:cNvSpPr>
          <p:nvPr>
            <p:ph type="title"/>
          </p:nvPr>
        </p:nvSpPr>
        <p:spPr/>
        <p:txBody>
          <a:bodyPr/>
          <a:lstStyle/>
          <a:p>
            <a:r>
              <a:rPr lang="en-IE" dirty="0"/>
              <a:t>Software</a:t>
            </a:r>
          </a:p>
        </p:txBody>
      </p:sp>
      <p:sp>
        <p:nvSpPr>
          <p:cNvPr id="3" name="Content Placeholder 2">
            <a:extLst>
              <a:ext uri="{FF2B5EF4-FFF2-40B4-BE49-F238E27FC236}">
                <a16:creationId xmlns:a16="http://schemas.microsoft.com/office/drawing/2014/main" id="{72606FE9-0454-4882-B8A9-7EB7B42EC2E5}"/>
              </a:ext>
            </a:extLst>
          </p:cNvPr>
          <p:cNvSpPr>
            <a:spLocks noGrp="1"/>
          </p:cNvSpPr>
          <p:nvPr>
            <p:ph idx="1"/>
          </p:nvPr>
        </p:nvSpPr>
        <p:spPr/>
        <p:txBody>
          <a:bodyPr/>
          <a:lstStyle/>
          <a:p>
            <a:pPr>
              <a:buFont typeface="Arial" panose="020B0604020202020204" pitchFamily="34" charset="0"/>
              <a:buChar char="•"/>
            </a:pPr>
            <a:r>
              <a:rPr lang="en-IE" dirty="0"/>
              <a:t>Free software download for XDK110 &amp; XDK Node from the website (</a:t>
            </a:r>
            <a:r>
              <a:rPr lang="en-IE" dirty="0">
                <a:hlinkClick r:id="rId2"/>
              </a:rPr>
              <a:t>https://xdk.io/software-downloads</a:t>
            </a:r>
            <a:r>
              <a:rPr lang="en-IE" dirty="0"/>
              <a:t>).</a:t>
            </a:r>
          </a:p>
          <a:p>
            <a:pPr>
              <a:buFont typeface="Arial" panose="020B0604020202020204" pitchFamily="34" charset="0"/>
              <a:buChar char="•"/>
            </a:pPr>
            <a:r>
              <a:rPr lang="en-IE" dirty="0"/>
              <a:t>Integrated development environment supplied with XDK Workbench (Eclipse)</a:t>
            </a:r>
          </a:p>
          <a:p>
            <a:pPr>
              <a:buFont typeface="Arial" panose="020B0604020202020204" pitchFamily="34" charset="0"/>
              <a:buChar char="•"/>
            </a:pPr>
            <a:r>
              <a:rPr lang="en-IE" dirty="0"/>
              <a:t>LWM2M communication protocol</a:t>
            </a:r>
          </a:p>
          <a:p>
            <a:pPr>
              <a:buFont typeface="Arial" panose="020B0604020202020204" pitchFamily="34" charset="0"/>
              <a:buChar char="•"/>
            </a:pPr>
            <a:r>
              <a:rPr lang="en-IE" dirty="0"/>
              <a:t>Extensive libraries and modular source code enable the developer to fully understand the system</a:t>
            </a:r>
          </a:p>
          <a:p>
            <a:pPr>
              <a:buFont typeface="Arial" panose="020B0604020202020204" pitchFamily="34" charset="0"/>
              <a:buChar char="•"/>
            </a:pPr>
            <a:r>
              <a:rPr lang="en-IE" dirty="0"/>
              <a:t>Datagram Transport Layer Security (DTLS)</a:t>
            </a:r>
          </a:p>
        </p:txBody>
      </p:sp>
    </p:spTree>
    <p:extLst>
      <p:ext uri="{BB962C8B-B14F-4D97-AF65-F5344CB8AC3E}">
        <p14:creationId xmlns:p14="http://schemas.microsoft.com/office/powerpoint/2010/main" val="342968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21DF-FEEC-4B62-8184-6DB5899A3EBC}"/>
              </a:ext>
            </a:extLst>
          </p:cNvPr>
          <p:cNvSpPr>
            <a:spLocks noGrp="1"/>
          </p:cNvSpPr>
          <p:nvPr>
            <p:ph type="title"/>
          </p:nvPr>
        </p:nvSpPr>
        <p:spPr>
          <a:xfrm>
            <a:off x="677334" y="609600"/>
            <a:ext cx="8596668" cy="766439"/>
          </a:xfrm>
        </p:spPr>
        <p:txBody>
          <a:bodyPr/>
          <a:lstStyle/>
          <a:p>
            <a:r>
              <a:rPr lang="en-IE" dirty="0"/>
              <a:t>LED State</a:t>
            </a:r>
          </a:p>
        </p:txBody>
      </p:sp>
      <p:sp>
        <p:nvSpPr>
          <p:cNvPr id="3" name="Content Placeholder 2">
            <a:extLst>
              <a:ext uri="{FF2B5EF4-FFF2-40B4-BE49-F238E27FC236}">
                <a16:creationId xmlns:a16="http://schemas.microsoft.com/office/drawing/2014/main" id="{B5C97CF7-C142-4CF5-931D-359CE67698D8}"/>
              </a:ext>
            </a:extLst>
          </p:cNvPr>
          <p:cNvSpPr>
            <a:spLocks noGrp="1"/>
          </p:cNvSpPr>
          <p:nvPr>
            <p:ph idx="1"/>
          </p:nvPr>
        </p:nvSpPr>
        <p:spPr>
          <a:xfrm>
            <a:off x="677334" y="1556908"/>
            <a:ext cx="8596668" cy="4577562"/>
          </a:xfrm>
        </p:spPr>
        <p:txBody>
          <a:bodyPr/>
          <a:lstStyle/>
          <a:p>
            <a:pPr marL="0" indent="0">
              <a:buNone/>
            </a:pPr>
            <a:r>
              <a:rPr lang="en-IE" sz="1400" dirty="0"/>
              <a:t>LED green:</a:t>
            </a:r>
          </a:p>
          <a:p>
            <a:pPr marL="0" indent="0">
              <a:buNone/>
            </a:pPr>
            <a:r>
              <a:rPr lang="en-IE" dirty="0"/>
              <a:t>LED green:</a:t>
            </a:r>
          </a:p>
          <a:p>
            <a:pPr marL="0" indent="0">
              <a:buNone/>
            </a:pPr>
            <a:endParaRPr lang="en-IE" dirty="0"/>
          </a:p>
          <a:p>
            <a:pPr marL="0" indent="0">
              <a:buNone/>
            </a:pPr>
            <a:endParaRPr lang="en-IE" dirty="0"/>
          </a:p>
          <a:p>
            <a:pPr marL="0" indent="0">
              <a:buNone/>
            </a:pPr>
            <a:endParaRPr lang="en-IE" dirty="0"/>
          </a:p>
          <a:p>
            <a:pPr marL="0" indent="0">
              <a:buNone/>
            </a:pPr>
            <a:r>
              <a:rPr lang="en-IE" sz="1400" dirty="0"/>
              <a:t>LED yellow:</a:t>
            </a:r>
          </a:p>
          <a:p>
            <a:pPr marL="0" indent="0">
              <a:buNone/>
            </a:pPr>
            <a:r>
              <a:rPr lang="en-IE" dirty="0"/>
              <a:t>LED yellow:</a:t>
            </a:r>
          </a:p>
          <a:p>
            <a:pPr marL="0" indent="0">
              <a:buNone/>
            </a:pPr>
            <a:endParaRPr lang="en-IE" dirty="0"/>
          </a:p>
          <a:p>
            <a:pPr marL="0" indent="0">
              <a:buNone/>
            </a:pPr>
            <a:r>
              <a:rPr lang="en-IE" sz="1400" dirty="0"/>
              <a:t>LED red:</a:t>
            </a:r>
          </a:p>
          <a:p>
            <a:pPr marL="0" indent="0">
              <a:buNone/>
            </a:pPr>
            <a:endParaRPr lang="en-IE" sz="1400" dirty="0"/>
          </a:p>
          <a:p>
            <a:pPr marL="0" indent="0">
              <a:buNone/>
            </a:pPr>
            <a:endParaRPr lang="en-IE" dirty="0"/>
          </a:p>
        </p:txBody>
      </p:sp>
      <p:graphicFrame>
        <p:nvGraphicFramePr>
          <p:cNvPr id="4" name="Table 3">
            <a:extLst>
              <a:ext uri="{FF2B5EF4-FFF2-40B4-BE49-F238E27FC236}">
                <a16:creationId xmlns:a16="http://schemas.microsoft.com/office/drawing/2014/main" id="{67D893D9-D838-4A48-B7AD-B71BEE5E6CBB}"/>
              </a:ext>
            </a:extLst>
          </p:cNvPr>
          <p:cNvGraphicFramePr>
            <a:graphicFrameLocks noGrp="1"/>
          </p:cNvGraphicFramePr>
          <p:nvPr>
            <p:extLst>
              <p:ext uri="{D42A27DB-BD31-4B8C-83A1-F6EECF244321}">
                <p14:modId xmlns:p14="http://schemas.microsoft.com/office/powerpoint/2010/main" val="3699275184"/>
              </p:ext>
            </p:extLst>
          </p:nvPr>
        </p:nvGraphicFramePr>
        <p:xfrm>
          <a:off x="677334" y="1923841"/>
          <a:ext cx="8128000" cy="151148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71382528"/>
                    </a:ext>
                  </a:extLst>
                </a:gridCol>
                <a:gridCol w="4064000">
                  <a:extLst>
                    <a:ext uri="{9D8B030D-6E8A-4147-A177-3AD203B41FA5}">
                      <a16:colId xmlns:a16="http://schemas.microsoft.com/office/drawing/2014/main" val="2351790671"/>
                    </a:ext>
                  </a:extLst>
                </a:gridCol>
              </a:tblGrid>
              <a:tr h="302690">
                <a:tc>
                  <a:txBody>
                    <a:bodyPr/>
                    <a:lstStyle/>
                    <a:p>
                      <a:r>
                        <a:rPr lang="en-IE" sz="1400" b="1" dirty="0">
                          <a:solidFill>
                            <a:schemeClr val="tx1"/>
                          </a:solidFill>
                        </a:rPr>
                        <a:t>State</a:t>
                      </a:r>
                    </a:p>
                  </a:txBody>
                  <a:tcPr/>
                </a:tc>
                <a:tc>
                  <a:txBody>
                    <a:bodyPr/>
                    <a:lstStyle/>
                    <a:p>
                      <a:r>
                        <a:rPr lang="en-IE" sz="1400" dirty="0">
                          <a:solidFill>
                            <a:schemeClr val="tx1"/>
                          </a:solidFill>
                        </a:rPr>
                        <a:t>Meaning</a:t>
                      </a:r>
                    </a:p>
                  </a:txBody>
                  <a:tcPr/>
                </a:tc>
                <a:extLst>
                  <a:ext uri="{0D108BD9-81ED-4DB2-BD59-A6C34878D82A}">
                    <a16:rowId xmlns:a16="http://schemas.microsoft.com/office/drawing/2014/main" val="2743432777"/>
                  </a:ext>
                </a:extLst>
              </a:tr>
              <a:tr h="302690">
                <a:tc>
                  <a:txBody>
                    <a:bodyPr/>
                    <a:lstStyle/>
                    <a:p>
                      <a:r>
                        <a:rPr lang="en-IE" sz="1400" b="0" i="0" kern="1200" dirty="0">
                          <a:solidFill>
                            <a:schemeClr val="dk1"/>
                          </a:solidFill>
                          <a:effectLst/>
                          <a:latin typeface="+mn-lt"/>
                          <a:ea typeface="+mn-ea"/>
                          <a:cs typeface="+mn-cs"/>
                        </a:rPr>
                        <a:t>Continuous</a:t>
                      </a:r>
                      <a:endParaRPr lang="en-IE" sz="1400" dirty="0"/>
                    </a:p>
                  </a:txBody>
                  <a:tcPr/>
                </a:tc>
                <a:tc>
                  <a:txBody>
                    <a:bodyPr/>
                    <a:lstStyle/>
                    <a:p>
                      <a:r>
                        <a:rPr lang="en-IE" sz="1400" b="0" i="0" kern="1200" dirty="0">
                          <a:solidFill>
                            <a:schemeClr val="dk1"/>
                          </a:solidFill>
                          <a:effectLst/>
                          <a:latin typeface="+mn-lt"/>
                          <a:ea typeface="+mn-ea"/>
                          <a:cs typeface="+mn-cs"/>
                        </a:rPr>
                        <a:t>Charging/Charging suspended by thermal loop</a:t>
                      </a:r>
                      <a:endParaRPr lang="en-IE" sz="1400" dirty="0"/>
                    </a:p>
                  </a:txBody>
                  <a:tcPr/>
                </a:tc>
                <a:extLst>
                  <a:ext uri="{0D108BD9-81ED-4DB2-BD59-A6C34878D82A}">
                    <a16:rowId xmlns:a16="http://schemas.microsoft.com/office/drawing/2014/main" val="2806180458"/>
                  </a:ext>
                </a:extLst>
              </a:tr>
              <a:tr h="302690">
                <a:tc>
                  <a:txBody>
                    <a:bodyPr/>
                    <a:lstStyle/>
                    <a:p>
                      <a:r>
                        <a:rPr lang="en-IE" sz="1400" b="0" i="0" kern="1200" dirty="0">
                          <a:solidFill>
                            <a:schemeClr val="dk1"/>
                          </a:solidFill>
                          <a:effectLst/>
                          <a:latin typeface="+mn-lt"/>
                          <a:ea typeface="+mn-ea"/>
                          <a:cs typeface="+mn-cs"/>
                        </a:rPr>
                        <a:t>Flashing</a:t>
                      </a:r>
                      <a:endParaRPr lang="en-IE" sz="1400" dirty="0"/>
                    </a:p>
                  </a:txBody>
                  <a:tcPr/>
                </a:tc>
                <a:tc>
                  <a:txBody>
                    <a:bodyPr/>
                    <a:lstStyle/>
                    <a:p>
                      <a:r>
                        <a:rPr lang="en-IE" sz="1400" b="0" i="0" kern="1200" dirty="0">
                          <a:solidFill>
                            <a:schemeClr val="dk1"/>
                          </a:solidFill>
                          <a:effectLst/>
                          <a:latin typeface="+mn-lt"/>
                          <a:ea typeface="+mn-ea"/>
                          <a:cs typeface="+mn-cs"/>
                        </a:rPr>
                        <a:t>Safety timers expired</a:t>
                      </a:r>
                      <a:endParaRPr lang="en-IE" sz="1400" dirty="0"/>
                    </a:p>
                  </a:txBody>
                  <a:tcPr/>
                </a:tc>
                <a:extLst>
                  <a:ext uri="{0D108BD9-81ED-4DB2-BD59-A6C34878D82A}">
                    <a16:rowId xmlns:a16="http://schemas.microsoft.com/office/drawing/2014/main" val="2213955286"/>
                  </a:ext>
                </a:extLst>
              </a:tr>
              <a:tr h="597088">
                <a:tc>
                  <a:txBody>
                    <a:bodyPr/>
                    <a:lstStyle/>
                    <a:p>
                      <a:r>
                        <a:rPr lang="en-IE" sz="1400" b="0" i="0" kern="1200" dirty="0">
                          <a:solidFill>
                            <a:schemeClr val="dk1"/>
                          </a:solidFill>
                          <a:effectLst/>
                          <a:latin typeface="+mn-lt"/>
                          <a:ea typeface="+mn-ea"/>
                          <a:cs typeface="+mn-cs"/>
                        </a:rPr>
                        <a:t>Off</a:t>
                      </a:r>
                      <a:endParaRPr lang="en-IE" sz="1400" dirty="0"/>
                    </a:p>
                  </a:txBody>
                  <a:tcPr/>
                </a:tc>
                <a:tc>
                  <a:txBody>
                    <a:bodyPr/>
                    <a:lstStyle/>
                    <a:p>
                      <a:pPr fontAlgn="t"/>
                      <a:r>
                        <a:rPr lang="en-IE" sz="1400" dirty="0">
                          <a:effectLst/>
                        </a:rPr>
                        <a:t>Charging done/Recharging after termination/IC disabled or no valid input power/Battery absent</a:t>
                      </a:r>
                    </a:p>
                  </a:txBody>
                  <a:tcPr/>
                </a:tc>
                <a:extLst>
                  <a:ext uri="{0D108BD9-81ED-4DB2-BD59-A6C34878D82A}">
                    <a16:rowId xmlns:a16="http://schemas.microsoft.com/office/drawing/2014/main" val="4153103226"/>
                  </a:ext>
                </a:extLst>
              </a:tr>
            </a:tbl>
          </a:graphicData>
        </a:graphic>
      </p:graphicFrame>
      <p:graphicFrame>
        <p:nvGraphicFramePr>
          <p:cNvPr id="6" name="Table 5">
            <a:extLst>
              <a:ext uri="{FF2B5EF4-FFF2-40B4-BE49-F238E27FC236}">
                <a16:creationId xmlns:a16="http://schemas.microsoft.com/office/drawing/2014/main" id="{DE96755B-2F74-488E-8C3D-D1A64C0E9FDC}"/>
              </a:ext>
            </a:extLst>
          </p:cNvPr>
          <p:cNvGraphicFramePr>
            <a:graphicFrameLocks noGrp="1"/>
          </p:cNvGraphicFramePr>
          <p:nvPr>
            <p:extLst>
              <p:ext uri="{D42A27DB-BD31-4B8C-83A1-F6EECF244321}">
                <p14:modId xmlns:p14="http://schemas.microsoft.com/office/powerpoint/2010/main" val="3893907981"/>
              </p:ext>
            </p:extLst>
          </p:nvPr>
        </p:nvGraphicFramePr>
        <p:xfrm>
          <a:off x="677334" y="3802262"/>
          <a:ext cx="8128000" cy="889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960877"/>
                    </a:ext>
                  </a:extLst>
                </a:gridCol>
                <a:gridCol w="4064000">
                  <a:extLst>
                    <a:ext uri="{9D8B030D-6E8A-4147-A177-3AD203B41FA5}">
                      <a16:colId xmlns:a16="http://schemas.microsoft.com/office/drawing/2014/main" val="2185359698"/>
                    </a:ext>
                  </a:extLst>
                </a:gridCol>
              </a:tblGrid>
              <a:tr h="370840">
                <a:tc>
                  <a:txBody>
                    <a:bodyPr/>
                    <a:lstStyle/>
                    <a:p>
                      <a:r>
                        <a:rPr lang="en-IE" sz="1400" b="1" dirty="0">
                          <a:solidFill>
                            <a:schemeClr val="tx1"/>
                          </a:solidFill>
                        </a:rPr>
                        <a:t>State</a:t>
                      </a:r>
                    </a:p>
                  </a:txBody>
                  <a:tcPr/>
                </a:tc>
                <a:tc>
                  <a:txBody>
                    <a:bodyPr/>
                    <a:lstStyle/>
                    <a:p>
                      <a:r>
                        <a:rPr lang="en-IE" sz="1400" dirty="0">
                          <a:solidFill>
                            <a:schemeClr val="tx1"/>
                          </a:solidFill>
                        </a:rPr>
                        <a:t>Meaning</a:t>
                      </a:r>
                    </a:p>
                  </a:txBody>
                  <a:tcPr/>
                </a:tc>
                <a:extLst>
                  <a:ext uri="{0D108BD9-81ED-4DB2-BD59-A6C34878D82A}">
                    <a16:rowId xmlns:a16="http://schemas.microsoft.com/office/drawing/2014/main" val="2441207159"/>
                  </a:ext>
                </a:extLst>
              </a:tr>
              <a:tr h="370840">
                <a:tc>
                  <a:txBody>
                    <a:bodyPr/>
                    <a:lstStyle/>
                    <a:p>
                      <a:r>
                        <a:rPr lang="en-IE" sz="1400" b="0" i="0" kern="1200" dirty="0">
                          <a:solidFill>
                            <a:schemeClr val="dk1"/>
                          </a:solidFill>
                          <a:effectLst/>
                          <a:latin typeface="+mn-lt"/>
                          <a:ea typeface="+mn-ea"/>
                          <a:cs typeface="+mn-cs"/>
                        </a:rPr>
                        <a:t>Continuous</a:t>
                      </a:r>
                      <a:endParaRPr lang="en-IE" sz="1400" dirty="0"/>
                    </a:p>
                  </a:txBody>
                  <a:tcPr/>
                </a:tc>
                <a:tc>
                  <a:txBody>
                    <a:bodyPr/>
                    <a:lstStyle/>
                    <a:p>
                      <a:r>
                        <a:rPr lang="en-IE" sz="1400" b="0" i="0" kern="1200" dirty="0">
                          <a:solidFill>
                            <a:schemeClr val="dk1"/>
                          </a:solidFill>
                          <a:effectLst/>
                          <a:latin typeface="+mn-lt"/>
                          <a:ea typeface="+mn-ea"/>
                          <a:cs typeface="+mn-cs"/>
                        </a:rPr>
                        <a:t>Bootloader mode active and USB connected; Driver loaded</a:t>
                      </a:r>
                      <a:endParaRPr lang="en-IE" sz="1400" dirty="0"/>
                    </a:p>
                  </a:txBody>
                  <a:tcPr/>
                </a:tc>
                <a:extLst>
                  <a:ext uri="{0D108BD9-81ED-4DB2-BD59-A6C34878D82A}">
                    <a16:rowId xmlns:a16="http://schemas.microsoft.com/office/drawing/2014/main" val="2714994848"/>
                  </a:ext>
                </a:extLst>
              </a:tr>
            </a:tbl>
          </a:graphicData>
        </a:graphic>
      </p:graphicFrame>
      <p:graphicFrame>
        <p:nvGraphicFramePr>
          <p:cNvPr id="7" name="Table 6">
            <a:extLst>
              <a:ext uri="{FF2B5EF4-FFF2-40B4-BE49-F238E27FC236}">
                <a16:creationId xmlns:a16="http://schemas.microsoft.com/office/drawing/2014/main" id="{11698787-4032-4B2F-B132-ABF72355EAFA}"/>
              </a:ext>
            </a:extLst>
          </p:cNvPr>
          <p:cNvGraphicFramePr>
            <a:graphicFrameLocks noGrp="1"/>
          </p:cNvGraphicFramePr>
          <p:nvPr>
            <p:extLst>
              <p:ext uri="{D42A27DB-BD31-4B8C-83A1-F6EECF244321}">
                <p14:modId xmlns:p14="http://schemas.microsoft.com/office/powerpoint/2010/main" val="3870853980"/>
              </p:ext>
            </p:extLst>
          </p:nvPr>
        </p:nvGraphicFramePr>
        <p:xfrm>
          <a:off x="677334" y="4990878"/>
          <a:ext cx="8128000" cy="1259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82674697"/>
                    </a:ext>
                  </a:extLst>
                </a:gridCol>
                <a:gridCol w="4064000">
                  <a:extLst>
                    <a:ext uri="{9D8B030D-6E8A-4147-A177-3AD203B41FA5}">
                      <a16:colId xmlns:a16="http://schemas.microsoft.com/office/drawing/2014/main" val="1490377631"/>
                    </a:ext>
                  </a:extLst>
                </a:gridCol>
              </a:tblGrid>
              <a:tr h="370840">
                <a:tc>
                  <a:txBody>
                    <a:bodyPr/>
                    <a:lstStyle/>
                    <a:p>
                      <a:r>
                        <a:rPr lang="en-IE" sz="1400" dirty="0">
                          <a:solidFill>
                            <a:schemeClr val="tx1"/>
                          </a:solidFill>
                        </a:rPr>
                        <a:t>State</a:t>
                      </a:r>
                    </a:p>
                  </a:txBody>
                  <a:tcPr/>
                </a:tc>
                <a:tc>
                  <a:txBody>
                    <a:bodyPr/>
                    <a:lstStyle/>
                    <a:p>
                      <a:r>
                        <a:rPr lang="en-IE" sz="1400" dirty="0">
                          <a:solidFill>
                            <a:schemeClr val="tx1"/>
                          </a:solidFill>
                        </a:rPr>
                        <a:t>Meaning</a:t>
                      </a:r>
                    </a:p>
                  </a:txBody>
                  <a:tcPr/>
                </a:tc>
                <a:extLst>
                  <a:ext uri="{0D108BD9-81ED-4DB2-BD59-A6C34878D82A}">
                    <a16:rowId xmlns:a16="http://schemas.microsoft.com/office/drawing/2014/main" val="1169468279"/>
                  </a:ext>
                </a:extLst>
              </a:tr>
              <a:tr h="370840">
                <a:tc>
                  <a:txBody>
                    <a:bodyPr/>
                    <a:lstStyle/>
                    <a:p>
                      <a:r>
                        <a:rPr lang="en-IE" sz="1400" b="0" i="0" kern="1200" dirty="0">
                          <a:solidFill>
                            <a:schemeClr val="dk1"/>
                          </a:solidFill>
                          <a:effectLst/>
                          <a:latin typeface="+mn-lt"/>
                          <a:ea typeface="+mn-ea"/>
                          <a:cs typeface="+mn-cs"/>
                        </a:rPr>
                        <a:t>Continuous</a:t>
                      </a:r>
                      <a:endParaRPr lang="en-IE" sz="1400" dirty="0"/>
                    </a:p>
                  </a:txBody>
                  <a:tcPr/>
                </a:tc>
                <a:tc>
                  <a:txBody>
                    <a:bodyPr/>
                    <a:lstStyle/>
                    <a:p>
                      <a:pPr fontAlgn="t"/>
                      <a:r>
                        <a:rPr lang="en-IE" sz="1400" dirty="0">
                          <a:effectLst/>
                        </a:rPr>
                        <a:t>Bootloader mode active</a:t>
                      </a:r>
                    </a:p>
                  </a:txBody>
                  <a:tcPr/>
                </a:tc>
                <a:extLst>
                  <a:ext uri="{0D108BD9-81ED-4DB2-BD59-A6C34878D82A}">
                    <a16:rowId xmlns:a16="http://schemas.microsoft.com/office/drawing/2014/main" val="1019891263"/>
                  </a:ext>
                </a:extLst>
              </a:tr>
              <a:tr h="370840">
                <a:tc>
                  <a:txBody>
                    <a:bodyPr/>
                    <a:lstStyle/>
                    <a:p>
                      <a:pPr fontAlgn="t"/>
                      <a:r>
                        <a:rPr lang="en-IE" sz="1400" dirty="0">
                          <a:effectLst/>
                        </a:rPr>
                        <a:t>Flashing 5x</a:t>
                      </a:r>
                    </a:p>
                  </a:txBody>
                  <a:tcPr/>
                </a:tc>
                <a:tc>
                  <a:txBody>
                    <a:bodyPr/>
                    <a:lstStyle/>
                    <a:p>
                      <a:pPr fontAlgn="t"/>
                      <a:r>
                        <a:rPr lang="en-IE" sz="1400" dirty="0">
                          <a:effectLst/>
                        </a:rPr>
                        <a:t>No valid application detected; XDK remains in bootloader mode</a:t>
                      </a:r>
                    </a:p>
                  </a:txBody>
                  <a:tcPr/>
                </a:tc>
                <a:extLst>
                  <a:ext uri="{0D108BD9-81ED-4DB2-BD59-A6C34878D82A}">
                    <a16:rowId xmlns:a16="http://schemas.microsoft.com/office/drawing/2014/main" val="4033820294"/>
                  </a:ext>
                </a:extLst>
              </a:tr>
            </a:tbl>
          </a:graphicData>
        </a:graphic>
      </p:graphicFrame>
    </p:spTree>
    <p:extLst>
      <p:ext uri="{BB962C8B-B14F-4D97-AF65-F5344CB8AC3E}">
        <p14:creationId xmlns:p14="http://schemas.microsoft.com/office/powerpoint/2010/main" val="123651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6F45-FF0C-43D4-9BF8-9B6F49979C67}"/>
              </a:ext>
            </a:extLst>
          </p:cNvPr>
          <p:cNvSpPr>
            <a:spLocks noGrp="1"/>
          </p:cNvSpPr>
          <p:nvPr>
            <p:ph type="title"/>
          </p:nvPr>
        </p:nvSpPr>
        <p:spPr/>
        <p:txBody>
          <a:bodyPr/>
          <a:lstStyle/>
          <a:p>
            <a:r>
              <a:rPr lang="en-IE" dirty="0"/>
              <a:t>Getting started</a:t>
            </a:r>
          </a:p>
        </p:txBody>
      </p:sp>
      <p:sp>
        <p:nvSpPr>
          <p:cNvPr id="3" name="Content Placeholder 2">
            <a:extLst>
              <a:ext uri="{FF2B5EF4-FFF2-40B4-BE49-F238E27FC236}">
                <a16:creationId xmlns:a16="http://schemas.microsoft.com/office/drawing/2014/main" id="{5F7949DA-DBF4-4E3C-BAC0-29499495B4CE}"/>
              </a:ext>
            </a:extLst>
          </p:cNvPr>
          <p:cNvSpPr>
            <a:spLocks noGrp="1"/>
          </p:cNvSpPr>
          <p:nvPr>
            <p:ph idx="1"/>
          </p:nvPr>
        </p:nvSpPr>
        <p:spPr/>
        <p:txBody>
          <a:bodyPr/>
          <a:lstStyle/>
          <a:p>
            <a:pPr>
              <a:buFont typeface="Arial" panose="020B0604020202020204" pitchFamily="34" charset="0"/>
              <a:buChar char="•"/>
            </a:pPr>
            <a:r>
              <a:rPr lang="en-IE" dirty="0"/>
              <a:t>Start the software "XDK Workbench"</a:t>
            </a:r>
          </a:p>
          <a:p>
            <a:pPr>
              <a:buFont typeface="Arial" panose="020B0604020202020204" pitchFamily="34" charset="0"/>
              <a:buChar char="•"/>
            </a:pPr>
            <a:r>
              <a:rPr lang="en-IE" dirty="0"/>
              <a:t>The "Welcome" screen will appear</a:t>
            </a:r>
          </a:p>
          <a:p>
            <a:pPr>
              <a:buFont typeface="Arial" panose="020B0604020202020204" pitchFamily="34" charset="0"/>
              <a:buChar char="•"/>
            </a:pPr>
            <a:r>
              <a:rPr lang="en-IE" dirty="0"/>
              <a:t>If an XDK is connected, the XDK symbol will appear</a:t>
            </a:r>
          </a:p>
          <a:p>
            <a:pPr>
              <a:buFont typeface="Arial" panose="020B0604020202020204" pitchFamily="34" charset="0"/>
              <a:buChar char="•"/>
            </a:pPr>
            <a:r>
              <a:rPr lang="en-IE" dirty="0"/>
              <a:t>Create your application</a:t>
            </a:r>
          </a:p>
          <a:p>
            <a:pPr>
              <a:buFont typeface="Arial" panose="020B0604020202020204" pitchFamily="34" charset="0"/>
              <a:buChar char="•"/>
            </a:pPr>
            <a:r>
              <a:rPr lang="en-IE" dirty="0"/>
              <a:t>Click on the "Flash" Button. Your application will be transferred to the XDK</a:t>
            </a:r>
          </a:p>
          <a:p>
            <a:pPr>
              <a:buFont typeface="Arial" panose="020B0604020202020204" pitchFamily="34" charset="0"/>
              <a:buChar char="•"/>
            </a:pPr>
            <a:r>
              <a:rPr lang="en-IE" dirty="0"/>
              <a:t>Check the output of the XDK by using the console of the "XDK-Workbench"</a:t>
            </a:r>
          </a:p>
          <a:p>
            <a:pPr marL="0" indent="0">
              <a:buNone/>
            </a:pPr>
            <a:endParaRPr lang="en-IE" dirty="0"/>
          </a:p>
        </p:txBody>
      </p:sp>
    </p:spTree>
    <p:extLst>
      <p:ext uri="{BB962C8B-B14F-4D97-AF65-F5344CB8AC3E}">
        <p14:creationId xmlns:p14="http://schemas.microsoft.com/office/powerpoint/2010/main" val="256586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BEB3-1E51-475A-80A0-89AACAB49CC6}"/>
              </a:ext>
            </a:extLst>
          </p:cNvPr>
          <p:cNvSpPr>
            <a:spLocks noGrp="1"/>
          </p:cNvSpPr>
          <p:nvPr>
            <p:ph type="title"/>
          </p:nvPr>
        </p:nvSpPr>
        <p:spPr/>
        <p:txBody>
          <a:bodyPr/>
          <a:lstStyle/>
          <a:p>
            <a:r>
              <a:rPr lang="en-IE" dirty="0"/>
              <a:t>Flashing the XDK 110</a:t>
            </a:r>
            <a:br>
              <a:rPr lang="en-IE" dirty="0"/>
            </a:br>
            <a:endParaRPr lang="en-IE" dirty="0"/>
          </a:p>
        </p:txBody>
      </p:sp>
      <p:sp>
        <p:nvSpPr>
          <p:cNvPr id="3" name="Content Placeholder 2">
            <a:extLst>
              <a:ext uri="{FF2B5EF4-FFF2-40B4-BE49-F238E27FC236}">
                <a16:creationId xmlns:a16="http://schemas.microsoft.com/office/drawing/2014/main" id="{09D0915E-654F-4788-8583-4483E7C32FBF}"/>
              </a:ext>
            </a:extLst>
          </p:cNvPr>
          <p:cNvSpPr>
            <a:spLocks noGrp="1"/>
          </p:cNvSpPr>
          <p:nvPr>
            <p:ph idx="1"/>
          </p:nvPr>
        </p:nvSpPr>
        <p:spPr/>
        <p:txBody>
          <a:bodyPr/>
          <a:lstStyle/>
          <a:p>
            <a:pPr marL="0" indent="0">
              <a:buNone/>
            </a:pPr>
            <a:r>
              <a:rPr lang="en-IE" dirty="0">
                <a:solidFill>
                  <a:srgbClr val="212529"/>
                </a:solidFill>
                <a:latin typeface="BoschSans-Regular"/>
              </a:rPr>
              <a:t>The XDK 110 can only be programmed while in bootloader mode. To enter bootloader mode, press the "Flash" button. The software puts the XDK 110 in bootloader mode, flashes the program and reboots. If the software does not put the XDK 110 in bootloader mode, this can be done manually:</a:t>
            </a:r>
          </a:p>
          <a:p>
            <a:pPr>
              <a:buFont typeface="Arial" panose="020B0604020202020204" pitchFamily="34" charset="0"/>
              <a:buChar char="•"/>
            </a:pPr>
            <a:r>
              <a:rPr lang="en-IE" dirty="0">
                <a:solidFill>
                  <a:srgbClr val="212529"/>
                </a:solidFill>
                <a:latin typeface="BoschSans-Regular"/>
              </a:rPr>
              <a:t>Switch off the XDK 110</a:t>
            </a:r>
          </a:p>
          <a:p>
            <a:pPr>
              <a:buFont typeface="Arial" panose="020B0604020202020204" pitchFamily="34" charset="0"/>
              <a:buChar char="•"/>
            </a:pPr>
            <a:r>
              <a:rPr lang="en-IE" dirty="0">
                <a:solidFill>
                  <a:srgbClr val="212529"/>
                </a:solidFill>
                <a:latin typeface="BoschSans-Regular"/>
              </a:rPr>
              <a:t>Press Button 1</a:t>
            </a:r>
          </a:p>
          <a:p>
            <a:pPr>
              <a:buFont typeface="Arial" panose="020B0604020202020204" pitchFamily="34" charset="0"/>
              <a:buChar char="•"/>
            </a:pPr>
            <a:r>
              <a:rPr lang="en-IE" dirty="0">
                <a:solidFill>
                  <a:srgbClr val="212529"/>
                </a:solidFill>
                <a:latin typeface="BoschSans-Regular"/>
              </a:rPr>
              <a:t>Hold down Button 1 and switch the XDK 110 back on</a:t>
            </a:r>
          </a:p>
          <a:p>
            <a:pPr marL="0" indent="0">
              <a:buNone/>
            </a:pPr>
            <a:r>
              <a:rPr lang="en-IE" dirty="0">
                <a:solidFill>
                  <a:srgbClr val="212529"/>
                </a:solidFill>
                <a:latin typeface="BoschSans-Regular"/>
              </a:rPr>
              <a:t>The red LED will light up. If a USB connection is already established, the yellow LED will also light up. Press the Flash button.</a:t>
            </a:r>
          </a:p>
          <a:p>
            <a:pPr marL="0" indent="0">
              <a:buNone/>
            </a:pPr>
            <a:endParaRPr lang="en-IE" dirty="0"/>
          </a:p>
        </p:txBody>
      </p:sp>
    </p:spTree>
    <p:extLst>
      <p:ext uri="{BB962C8B-B14F-4D97-AF65-F5344CB8AC3E}">
        <p14:creationId xmlns:p14="http://schemas.microsoft.com/office/powerpoint/2010/main" val="118716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2CCE-70E7-4EF5-83FB-5745C5A2DFAD}"/>
              </a:ext>
            </a:extLst>
          </p:cNvPr>
          <p:cNvSpPr>
            <a:spLocks noGrp="1"/>
          </p:cNvSpPr>
          <p:nvPr>
            <p:ph type="title"/>
          </p:nvPr>
        </p:nvSpPr>
        <p:spPr/>
        <p:txBody>
          <a:bodyPr/>
          <a:lstStyle/>
          <a:p>
            <a:r>
              <a:rPr lang="en-IE" dirty="0"/>
              <a:t>Benefits</a:t>
            </a:r>
          </a:p>
        </p:txBody>
      </p:sp>
      <p:sp>
        <p:nvSpPr>
          <p:cNvPr id="3" name="Content Placeholder 2">
            <a:extLst>
              <a:ext uri="{FF2B5EF4-FFF2-40B4-BE49-F238E27FC236}">
                <a16:creationId xmlns:a16="http://schemas.microsoft.com/office/drawing/2014/main" id="{6A9B6D02-03BF-450A-891B-5A700B08A733}"/>
              </a:ext>
            </a:extLst>
          </p:cNvPr>
          <p:cNvSpPr>
            <a:spLocks noGrp="1"/>
          </p:cNvSpPr>
          <p:nvPr>
            <p:ph idx="1"/>
          </p:nvPr>
        </p:nvSpPr>
        <p:spPr/>
        <p:txBody>
          <a:bodyPr>
            <a:normAutofit lnSpcReduction="10000"/>
          </a:bodyPr>
          <a:lstStyle/>
          <a:p>
            <a:pPr>
              <a:buFont typeface="Arial" panose="020B0604020202020204" pitchFamily="34" charset="0"/>
              <a:buChar char="•"/>
            </a:pPr>
            <a:r>
              <a:rPr lang="en-IE" dirty="0"/>
              <a:t>All-in-one sensor kit: no need for component selection, hardware assembly, or deployment of a real-time operating system</a:t>
            </a:r>
          </a:p>
          <a:p>
            <a:pPr>
              <a:buFont typeface="Arial" panose="020B0604020202020204" pitchFamily="34" charset="0"/>
              <a:buChar char="•"/>
            </a:pPr>
            <a:r>
              <a:rPr lang="en-IE" dirty="0"/>
              <a:t>Algorithm library</a:t>
            </a:r>
          </a:p>
          <a:p>
            <a:pPr>
              <a:buFont typeface="Arial" panose="020B0604020202020204" pitchFamily="34" charset="0"/>
              <a:buChar char="•"/>
            </a:pPr>
            <a:r>
              <a:rPr lang="en-IE" dirty="0"/>
              <a:t>Example code in open source licensing</a:t>
            </a:r>
          </a:p>
          <a:p>
            <a:pPr>
              <a:buFont typeface="Arial" panose="020B0604020202020204" pitchFamily="34" charset="0"/>
              <a:buChar char="•"/>
            </a:pPr>
            <a:r>
              <a:rPr lang="en-IE" dirty="0"/>
              <a:t>Drivers for all system components included</a:t>
            </a:r>
          </a:p>
          <a:p>
            <a:pPr>
              <a:buFont typeface="Arial" panose="020B0604020202020204" pitchFamily="34" charset="0"/>
              <a:buChar char="•"/>
            </a:pPr>
            <a:r>
              <a:rPr lang="en-IE" dirty="0"/>
              <a:t>Secure data protocol</a:t>
            </a:r>
          </a:p>
          <a:p>
            <a:pPr>
              <a:buFont typeface="Arial" panose="020B0604020202020204" pitchFamily="34" charset="0"/>
              <a:buChar char="•"/>
            </a:pPr>
            <a:r>
              <a:rPr lang="en-IE" dirty="0"/>
              <a:t>Built-in lithium ion rechargeable battery</a:t>
            </a:r>
          </a:p>
          <a:p>
            <a:pPr>
              <a:buFont typeface="Arial" panose="020B0604020202020204" pitchFamily="34" charset="0"/>
              <a:buChar char="•"/>
            </a:pPr>
            <a:r>
              <a:rPr lang="en-IE" dirty="0"/>
              <a:t>Functional extendibility via the included extension board</a:t>
            </a:r>
          </a:p>
          <a:p>
            <a:pPr>
              <a:buFont typeface="Arial" panose="020B0604020202020204" pitchFamily="34" charset="0"/>
              <a:buChar char="•"/>
            </a:pPr>
            <a:r>
              <a:rPr lang="en-IE" dirty="0"/>
              <a:t>High-level API for the standard user and low-level API for the power user</a:t>
            </a:r>
          </a:p>
          <a:p>
            <a:pPr>
              <a:buFont typeface="Arial" panose="020B0604020202020204" pitchFamily="34" charset="0"/>
              <a:buChar char="•"/>
            </a:pPr>
            <a:r>
              <a:rPr lang="en-IE"/>
              <a:t>PC </a:t>
            </a:r>
            <a:r>
              <a:rPr lang="en-IE" dirty="0"/>
              <a:t>and MAC based development tools for Windows, LINUX and MacOS make it an easy to work with tool for any developer</a:t>
            </a:r>
          </a:p>
        </p:txBody>
      </p:sp>
    </p:spTree>
    <p:extLst>
      <p:ext uri="{BB962C8B-B14F-4D97-AF65-F5344CB8AC3E}">
        <p14:creationId xmlns:p14="http://schemas.microsoft.com/office/powerpoint/2010/main" val="4232633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688</TotalTime>
  <Words>555</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BoschSans-Regular</vt:lpstr>
      <vt:lpstr>Trebuchet MS</vt:lpstr>
      <vt:lpstr>Wingdings 3</vt:lpstr>
      <vt:lpstr>Facet</vt:lpstr>
      <vt:lpstr>Bosch XDK</vt:lpstr>
      <vt:lpstr>Introduction</vt:lpstr>
      <vt:lpstr>Built-in sensors</vt:lpstr>
      <vt:lpstr>User interface</vt:lpstr>
      <vt:lpstr>Software</vt:lpstr>
      <vt:lpstr>LED State</vt:lpstr>
      <vt:lpstr>Getting started</vt:lpstr>
      <vt:lpstr>Flashing the XDK 110 </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XDK</dc:title>
  <dc:creator>Agritech</dc:creator>
  <cp:lastModifiedBy>Agritech</cp:lastModifiedBy>
  <cp:revision>16</cp:revision>
  <dcterms:created xsi:type="dcterms:W3CDTF">2021-09-10T15:07:29Z</dcterms:created>
  <dcterms:modified xsi:type="dcterms:W3CDTF">2021-11-03T15:45:19Z</dcterms:modified>
</cp:coreProperties>
</file>