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F01A-0230-462D-AFD4-510CB27280E6}"/>
              </a:ext>
            </a:extLst>
          </p:cNvPr>
          <p:cNvSpPr>
            <a:spLocks noGrp="1"/>
          </p:cNvSpPr>
          <p:nvPr>
            <p:ph type="ctrTitle"/>
          </p:nvPr>
        </p:nvSpPr>
        <p:spPr/>
        <p:txBody>
          <a:bodyPr/>
          <a:lstStyle/>
          <a:p>
            <a:r>
              <a:rPr lang="en-IE" dirty="0"/>
              <a:t>Laird </a:t>
            </a:r>
            <a:r>
              <a:rPr lang="en-IE" dirty="0" err="1"/>
              <a:t>Sentrius</a:t>
            </a:r>
            <a:r>
              <a:rPr lang="en-IE" dirty="0"/>
              <a:t> BT510 </a:t>
            </a:r>
          </a:p>
        </p:txBody>
      </p:sp>
      <p:pic>
        <p:nvPicPr>
          <p:cNvPr id="4" name="Picture 3">
            <a:extLst>
              <a:ext uri="{FF2B5EF4-FFF2-40B4-BE49-F238E27FC236}">
                <a16:creationId xmlns:a16="http://schemas.microsoft.com/office/drawing/2014/main" id="{E7C10BD4-BEE1-4AE7-8F94-BBC740687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18" y="565291"/>
            <a:ext cx="3257682" cy="1539734"/>
          </a:xfrm>
          <a:prstGeom prst="rect">
            <a:avLst/>
          </a:prstGeom>
        </p:spPr>
      </p:pic>
    </p:spTree>
    <p:extLst>
      <p:ext uri="{BB962C8B-B14F-4D97-AF65-F5344CB8AC3E}">
        <p14:creationId xmlns:p14="http://schemas.microsoft.com/office/powerpoint/2010/main" val="291911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7816-5291-4E29-8F13-ED34CA7E2901}"/>
              </a:ext>
            </a:extLst>
          </p:cNvPr>
          <p:cNvSpPr>
            <a:spLocks noGrp="1"/>
          </p:cNvSpPr>
          <p:nvPr>
            <p:ph type="title"/>
          </p:nvPr>
        </p:nvSpPr>
        <p:spPr/>
        <p:txBody>
          <a:bodyPr/>
          <a:lstStyle/>
          <a:p>
            <a:r>
              <a:rPr lang="en-IE" dirty="0"/>
              <a:t>Alarm Configuration</a:t>
            </a:r>
          </a:p>
        </p:txBody>
      </p:sp>
      <p:sp>
        <p:nvSpPr>
          <p:cNvPr id="3" name="Content Placeholder 2">
            <a:extLst>
              <a:ext uri="{FF2B5EF4-FFF2-40B4-BE49-F238E27FC236}">
                <a16:creationId xmlns:a16="http://schemas.microsoft.com/office/drawing/2014/main" id="{6AC03753-81A0-496B-9CE4-B3FE5305ECC7}"/>
              </a:ext>
            </a:extLst>
          </p:cNvPr>
          <p:cNvSpPr>
            <a:spLocks noGrp="1"/>
          </p:cNvSpPr>
          <p:nvPr>
            <p:ph idx="1"/>
          </p:nvPr>
        </p:nvSpPr>
        <p:spPr>
          <a:xfrm>
            <a:off x="677334" y="2160589"/>
            <a:ext cx="8351256" cy="3880773"/>
          </a:xfrm>
        </p:spPr>
        <p:txBody>
          <a:bodyPr>
            <a:normAutofit fontScale="92500" lnSpcReduction="20000"/>
          </a:bodyPr>
          <a:lstStyle/>
          <a:p>
            <a:pPr>
              <a:buFont typeface="Arial" panose="020B0604020202020204" pitchFamily="34" charset="0"/>
              <a:buChar char="•"/>
            </a:pPr>
            <a:r>
              <a:rPr lang="en-IE" dirty="0"/>
              <a:t>G Threshold – Sets the acceleration threshold on the sensor. The lower the number, the lower amount acceleration acted on the device is required to trigger the alarm.</a:t>
            </a:r>
          </a:p>
          <a:p>
            <a:pPr>
              <a:buFont typeface="Arial" panose="020B0604020202020204" pitchFamily="34" charset="0"/>
              <a:buChar char="•"/>
            </a:pPr>
            <a:r>
              <a:rPr lang="en-IE" dirty="0"/>
              <a:t>Temp Delta – The alarm is triggered when the temperature change between intervals is greater than value written here.</a:t>
            </a:r>
          </a:p>
          <a:p>
            <a:pPr>
              <a:buFont typeface="Arial" panose="020B0604020202020204" pitchFamily="34" charset="0"/>
              <a:buChar char="•"/>
            </a:pPr>
            <a:r>
              <a:rPr lang="en-IE" dirty="0"/>
              <a:t>Temp High T1 – Alarm that triggers when the sensor temperature is higher than this value. It is also logged when triggered and has the high temp icon light up on the data screen.</a:t>
            </a:r>
          </a:p>
          <a:p>
            <a:pPr>
              <a:buFont typeface="Arial" panose="020B0604020202020204" pitchFamily="34" charset="0"/>
              <a:buChar char="•"/>
            </a:pPr>
            <a:r>
              <a:rPr lang="en-IE" dirty="0"/>
              <a:t>Temp High T2 – Behaves the same as Temp High T1. This is just another alarm that can be triggered if the temperature is high than this value.</a:t>
            </a:r>
          </a:p>
          <a:p>
            <a:pPr>
              <a:buFont typeface="Arial" panose="020B0604020202020204" pitchFamily="34" charset="0"/>
              <a:buChar char="•"/>
            </a:pPr>
            <a:r>
              <a:rPr lang="en-IE" dirty="0"/>
              <a:t>Temp Low T1 – Alarm that triggers when the sensor temperature is lower than this value. It is also logged when triggered and has low temp icon light up on the data screen.</a:t>
            </a:r>
          </a:p>
          <a:p>
            <a:pPr>
              <a:buFont typeface="Arial" panose="020B0604020202020204" pitchFamily="34" charset="0"/>
              <a:buChar char="•"/>
            </a:pPr>
            <a:r>
              <a:rPr lang="en-IE" dirty="0"/>
              <a:t>Temp Low T2: This behaves the same as Temp Low T1. This is just another alarm that can be triggered if the temperature is lower than this value.</a:t>
            </a:r>
          </a:p>
        </p:txBody>
      </p:sp>
      <p:pic>
        <p:nvPicPr>
          <p:cNvPr id="5" name="Picture 4">
            <a:extLst>
              <a:ext uri="{FF2B5EF4-FFF2-40B4-BE49-F238E27FC236}">
                <a16:creationId xmlns:a16="http://schemas.microsoft.com/office/drawing/2014/main" id="{450CAA54-DA38-4EDB-B0ED-20F764D16224}"/>
              </a:ext>
            </a:extLst>
          </p:cNvPr>
          <p:cNvPicPr>
            <a:picLocks noChangeAspect="1"/>
          </p:cNvPicPr>
          <p:nvPr/>
        </p:nvPicPr>
        <p:blipFill>
          <a:blip r:embed="rId2"/>
          <a:stretch>
            <a:fillRect/>
          </a:stretch>
        </p:blipFill>
        <p:spPr>
          <a:xfrm>
            <a:off x="8868793" y="0"/>
            <a:ext cx="3323208" cy="3116062"/>
          </a:xfrm>
          <a:prstGeom prst="rect">
            <a:avLst/>
          </a:prstGeom>
        </p:spPr>
      </p:pic>
    </p:spTree>
    <p:extLst>
      <p:ext uri="{BB962C8B-B14F-4D97-AF65-F5344CB8AC3E}">
        <p14:creationId xmlns:p14="http://schemas.microsoft.com/office/powerpoint/2010/main" val="228184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4033-3D47-4E0A-B8EE-7C3269B919C5}"/>
              </a:ext>
            </a:extLst>
          </p:cNvPr>
          <p:cNvSpPr>
            <a:spLocks noGrp="1"/>
          </p:cNvSpPr>
          <p:nvPr>
            <p:ph type="title"/>
          </p:nvPr>
        </p:nvSpPr>
        <p:spPr/>
        <p:txBody>
          <a:bodyPr/>
          <a:lstStyle/>
          <a:p>
            <a:r>
              <a:rPr lang="en-IE" dirty="0"/>
              <a:t>Update Firmware</a:t>
            </a:r>
          </a:p>
        </p:txBody>
      </p:sp>
      <p:sp>
        <p:nvSpPr>
          <p:cNvPr id="3" name="Content Placeholder 2">
            <a:extLst>
              <a:ext uri="{FF2B5EF4-FFF2-40B4-BE49-F238E27FC236}">
                <a16:creationId xmlns:a16="http://schemas.microsoft.com/office/drawing/2014/main" id="{0E89D139-9B0A-4ACA-BD0A-EEEEC6388DCE}"/>
              </a:ext>
            </a:extLst>
          </p:cNvPr>
          <p:cNvSpPr>
            <a:spLocks noGrp="1"/>
          </p:cNvSpPr>
          <p:nvPr>
            <p:ph idx="1"/>
          </p:nvPr>
        </p:nvSpPr>
        <p:spPr/>
        <p:txBody>
          <a:bodyPr/>
          <a:lstStyle/>
          <a:p>
            <a:pPr>
              <a:buFont typeface="Arial" panose="020B0604020202020204" pitchFamily="34" charset="0"/>
              <a:buChar char="•"/>
            </a:pPr>
            <a:r>
              <a:rPr lang="en-IE" dirty="0"/>
              <a:t>Select the Update icon located near the bottom of the screen.</a:t>
            </a:r>
          </a:p>
          <a:p>
            <a:pPr>
              <a:buFont typeface="Arial" panose="020B0604020202020204" pitchFamily="34" charset="0"/>
              <a:buChar char="•"/>
            </a:pPr>
            <a:r>
              <a:rPr lang="en-IE" dirty="0"/>
              <a:t>If the current firmware on the sensor is out of date, it is shown to have update package available.</a:t>
            </a:r>
          </a:p>
          <a:p>
            <a:pPr>
              <a:buFont typeface="Arial" panose="020B0604020202020204" pitchFamily="34" charset="0"/>
              <a:buChar char="•"/>
            </a:pPr>
            <a:r>
              <a:rPr lang="en-IE" dirty="0"/>
              <a:t>Select the UPDATE button to begin the update process. It updates the bootloader first if it is out of date and then updates the firmware. </a:t>
            </a:r>
            <a:r>
              <a:rPr lang="en-IE"/>
              <a:t>Once the update is complete, a window appears that indicates success or failure.</a:t>
            </a:r>
          </a:p>
        </p:txBody>
      </p:sp>
    </p:spTree>
    <p:extLst>
      <p:ext uri="{BB962C8B-B14F-4D97-AF65-F5344CB8AC3E}">
        <p14:creationId xmlns:p14="http://schemas.microsoft.com/office/powerpoint/2010/main" val="251911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2E9B-EA8A-4F71-B128-8791A360747F}"/>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A067876D-D6CD-421B-81B4-DBC945715761}"/>
              </a:ext>
            </a:extLst>
          </p:cNvPr>
          <p:cNvSpPr>
            <a:spLocks noGrp="1"/>
          </p:cNvSpPr>
          <p:nvPr>
            <p:ph idx="1"/>
          </p:nvPr>
        </p:nvSpPr>
        <p:spPr/>
        <p:txBody>
          <a:bodyPr/>
          <a:lstStyle/>
          <a:p>
            <a:pPr>
              <a:buFont typeface="Arial" panose="020B0604020202020204" pitchFamily="34" charset="0"/>
              <a:buChar char="•"/>
            </a:pPr>
            <a:r>
              <a:rPr lang="en-IE" dirty="0"/>
              <a:t>The </a:t>
            </a:r>
            <a:r>
              <a:rPr lang="en-IE" dirty="0" err="1"/>
              <a:t>Sentrius</a:t>
            </a:r>
            <a:r>
              <a:rPr lang="en-IE" dirty="0"/>
              <a:t> BT510 Sensor is a battery powered, Bluetooth 5 Long-Range integrated sensor platform enabling robust, reliable sensor data transfer.</a:t>
            </a:r>
          </a:p>
          <a:p>
            <a:pPr>
              <a:buFont typeface="Arial" panose="020B0604020202020204" pitchFamily="34" charset="0"/>
              <a:buChar char="•"/>
            </a:pPr>
            <a:r>
              <a:rPr lang="en-IE" dirty="0"/>
              <a:t>It contains a temperature sensor, also seamlessly integrating open/close contact and motion/impact detection and BLE beaconing capabilities. </a:t>
            </a:r>
          </a:p>
          <a:p>
            <a:pPr>
              <a:buFont typeface="Arial" panose="020B0604020202020204" pitchFamily="34" charset="0"/>
              <a:buChar char="•"/>
            </a:pPr>
            <a:r>
              <a:rPr lang="en-IE" dirty="0"/>
              <a:t>The BT510 is powered by Laird Connectivity’s field proven BL654 BLE module that integrates Nordic Semiconductor’s nRF52840 SoC silicon. </a:t>
            </a:r>
          </a:p>
        </p:txBody>
      </p:sp>
    </p:spTree>
    <p:extLst>
      <p:ext uri="{BB962C8B-B14F-4D97-AF65-F5344CB8AC3E}">
        <p14:creationId xmlns:p14="http://schemas.microsoft.com/office/powerpoint/2010/main" val="97772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47A2-B519-4C95-8C9D-16F161E0E432}"/>
              </a:ext>
            </a:extLst>
          </p:cNvPr>
          <p:cNvSpPr>
            <a:spLocks noGrp="1"/>
          </p:cNvSpPr>
          <p:nvPr>
            <p:ph type="title"/>
          </p:nvPr>
        </p:nvSpPr>
        <p:spPr/>
        <p:txBody>
          <a:bodyPr/>
          <a:lstStyle/>
          <a:p>
            <a:r>
              <a:rPr lang="en-IE" dirty="0"/>
              <a:t>Activation the Sensor</a:t>
            </a:r>
          </a:p>
        </p:txBody>
      </p:sp>
      <p:sp>
        <p:nvSpPr>
          <p:cNvPr id="3" name="Content Placeholder 2">
            <a:extLst>
              <a:ext uri="{FF2B5EF4-FFF2-40B4-BE49-F238E27FC236}">
                <a16:creationId xmlns:a16="http://schemas.microsoft.com/office/drawing/2014/main" id="{07296F5E-84D6-4766-BC73-5F2B1EE97F28}"/>
              </a:ext>
            </a:extLst>
          </p:cNvPr>
          <p:cNvSpPr>
            <a:spLocks noGrp="1"/>
          </p:cNvSpPr>
          <p:nvPr>
            <p:ph idx="1"/>
          </p:nvPr>
        </p:nvSpPr>
        <p:spPr/>
        <p:txBody>
          <a:bodyPr/>
          <a:lstStyle/>
          <a:p>
            <a:pPr>
              <a:buFont typeface="Arial" panose="020B0604020202020204" pitchFamily="34" charset="0"/>
              <a:buChar char="•"/>
            </a:pPr>
            <a:r>
              <a:rPr lang="en-IE" dirty="0"/>
              <a:t>The </a:t>
            </a:r>
            <a:r>
              <a:rPr lang="en-IE" dirty="0" err="1"/>
              <a:t>Sentrius</a:t>
            </a:r>
            <a:r>
              <a:rPr lang="en-IE" dirty="0"/>
              <a:t> BT510 doesn’t have a power switch. It is shipped with an installed battery and is in a low power state called shelf mode. </a:t>
            </a:r>
          </a:p>
          <a:p>
            <a:pPr>
              <a:buFont typeface="Arial" panose="020B0604020202020204" pitchFamily="34" charset="0"/>
              <a:buChar char="•"/>
            </a:pPr>
            <a:r>
              <a:rPr lang="en-IE" dirty="0"/>
              <a:t>To wake the device, firmly press the button in the centre of the round face for at least three seconds until the green LED turns on. This puts the device in active mode. </a:t>
            </a:r>
          </a:p>
          <a:p>
            <a:pPr>
              <a:buFont typeface="Arial" panose="020B0604020202020204" pitchFamily="34" charset="0"/>
              <a:buChar char="•"/>
            </a:pPr>
            <a:r>
              <a:rPr lang="en-IE" dirty="0"/>
              <a:t>Once in active mode, the BT510 is able to report back the sensor readings for the magnet, accelerometer, and temperature. </a:t>
            </a:r>
          </a:p>
          <a:p>
            <a:pPr>
              <a:buFont typeface="Arial" panose="020B0604020202020204" pitchFamily="34" charset="0"/>
              <a:buChar char="•"/>
            </a:pPr>
            <a:r>
              <a:rPr lang="en-IE" dirty="0"/>
              <a:t>When you release the button, the green LED blinks once a second. </a:t>
            </a:r>
          </a:p>
        </p:txBody>
      </p:sp>
    </p:spTree>
    <p:extLst>
      <p:ext uri="{BB962C8B-B14F-4D97-AF65-F5344CB8AC3E}">
        <p14:creationId xmlns:p14="http://schemas.microsoft.com/office/powerpoint/2010/main" val="398717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8B87-2C80-44F8-8A7F-4C5736843D0E}"/>
              </a:ext>
            </a:extLst>
          </p:cNvPr>
          <p:cNvSpPr>
            <a:spLocks noGrp="1"/>
          </p:cNvSpPr>
          <p:nvPr>
            <p:ph type="title"/>
          </p:nvPr>
        </p:nvSpPr>
        <p:spPr/>
        <p:txBody>
          <a:bodyPr/>
          <a:lstStyle/>
          <a:p>
            <a:r>
              <a:rPr lang="en-IE" dirty="0"/>
              <a:t>Sensor Configuration</a:t>
            </a:r>
          </a:p>
        </p:txBody>
      </p:sp>
      <p:sp>
        <p:nvSpPr>
          <p:cNvPr id="3" name="Content Placeholder 2">
            <a:extLst>
              <a:ext uri="{FF2B5EF4-FFF2-40B4-BE49-F238E27FC236}">
                <a16:creationId xmlns:a16="http://schemas.microsoft.com/office/drawing/2014/main" id="{7FD11D92-9E87-4A5C-B8A1-CD07B42780FE}"/>
              </a:ext>
            </a:extLst>
          </p:cNvPr>
          <p:cNvSpPr>
            <a:spLocks noGrp="1"/>
          </p:cNvSpPr>
          <p:nvPr>
            <p:ph idx="1"/>
          </p:nvPr>
        </p:nvSpPr>
        <p:spPr/>
        <p:txBody>
          <a:bodyPr/>
          <a:lstStyle/>
          <a:p>
            <a:pPr>
              <a:buFont typeface="Arial" panose="020B0604020202020204" pitchFamily="34" charset="0"/>
              <a:buChar char="•"/>
            </a:pPr>
            <a:r>
              <a:rPr lang="en-IE" dirty="0"/>
              <a:t>The sensor has multiple properties (attributes) that can be used to configure it for a particular use case.</a:t>
            </a:r>
          </a:p>
          <a:p>
            <a:pPr>
              <a:buFont typeface="Arial" panose="020B0604020202020204" pitchFamily="34" charset="0"/>
              <a:buChar char="•"/>
            </a:pPr>
            <a:r>
              <a:rPr lang="en-IE" dirty="0"/>
              <a:t>The read only parameters reflect the current state of the sensor. Issuing a JSON-RPC command to get the temperature does not cause the sensor to take a temperature measurement. </a:t>
            </a:r>
          </a:p>
          <a:p>
            <a:pPr>
              <a:buFont typeface="Arial" panose="020B0604020202020204" pitchFamily="34" charset="0"/>
              <a:buChar char="•"/>
            </a:pPr>
            <a:r>
              <a:rPr lang="en-IE" dirty="0"/>
              <a:t>It returns the value of the last temperature measurement taken.</a:t>
            </a:r>
          </a:p>
        </p:txBody>
      </p:sp>
    </p:spTree>
    <p:extLst>
      <p:ext uri="{BB962C8B-B14F-4D97-AF65-F5344CB8AC3E}">
        <p14:creationId xmlns:p14="http://schemas.microsoft.com/office/powerpoint/2010/main" val="425467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C695-BB1A-4304-8821-06C33AA426BB}"/>
              </a:ext>
            </a:extLst>
          </p:cNvPr>
          <p:cNvSpPr>
            <a:spLocks noGrp="1"/>
          </p:cNvSpPr>
          <p:nvPr>
            <p:ph type="title"/>
          </p:nvPr>
        </p:nvSpPr>
        <p:spPr/>
        <p:txBody>
          <a:bodyPr/>
          <a:lstStyle/>
          <a:p>
            <a:r>
              <a:rPr lang="en-IE" dirty="0"/>
              <a:t>Event Log </a:t>
            </a:r>
          </a:p>
        </p:txBody>
      </p:sp>
      <p:sp>
        <p:nvSpPr>
          <p:cNvPr id="3" name="Content Placeholder 2">
            <a:extLst>
              <a:ext uri="{FF2B5EF4-FFF2-40B4-BE49-F238E27FC236}">
                <a16:creationId xmlns:a16="http://schemas.microsoft.com/office/drawing/2014/main" id="{F0FBE9D4-8ABC-4622-85AF-E5E4518E157D}"/>
              </a:ext>
            </a:extLst>
          </p:cNvPr>
          <p:cNvSpPr>
            <a:spLocks noGrp="1"/>
          </p:cNvSpPr>
          <p:nvPr>
            <p:ph idx="1"/>
          </p:nvPr>
        </p:nvSpPr>
        <p:spPr/>
        <p:txBody>
          <a:bodyPr/>
          <a:lstStyle/>
          <a:p>
            <a:pPr>
              <a:buFont typeface="Arial" panose="020B0604020202020204" pitchFamily="34" charset="0"/>
              <a:buChar char="•"/>
            </a:pPr>
            <a:r>
              <a:rPr lang="en-IE" dirty="0"/>
              <a:t>All sensor events are recorded in a non-volatile log. The log can store seven days of measurements with a temperature sample rate of 15 minutes. Each event has a timestamp and a sample ID. </a:t>
            </a:r>
          </a:p>
          <a:p>
            <a:pPr>
              <a:buFont typeface="Arial" panose="020B0604020202020204" pitchFamily="34" charset="0"/>
              <a:buChar char="•"/>
            </a:pPr>
            <a:r>
              <a:rPr lang="en-IE" dirty="0"/>
              <a:t>These values are the same as those found in the advertisements.</a:t>
            </a:r>
          </a:p>
          <a:p>
            <a:pPr>
              <a:buFont typeface="Arial" panose="020B0604020202020204" pitchFamily="34" charset="0"/>
              <a:buChar char="•"/>
            </a:pPr>
            <a:r>
              <a:rPr lang="en-IE" dirty="0"/>
              <a:t>The log can be read in FIFO mode or LIFO mode. In FIFO mode, the oldest event is retrieved first. In LIFO mode, the last event is retrieved first. </a:t>
            </a:r>
          </a:p>
        </p:txBody>
      </p:sp>
    </p:spTree>
    <p:extLst>
      <p:ext uri="{BB962C8B-B14F-4D97-AF65-F5344CB8AC3E}">
        <p14:creationId xmlns:p14="http://schemas.microsoft.com/office/powerpoint/2010/main" val="192062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9FE9-4C1B-4E0E-9072-52FAFACD70EB}"/>
              </a:ext>
            </a:extLst>
          </p:cNvPr>
          <p:cNvSpPr>
            <a:spLocks noGrp="1"/>
          </p:cNvSpPr>
          <p:nvPr>
            <p:ph type="title"/>
          </p:nvPr>
        </p:nvSpPr>
        <p:spPr/>
        <p:txBody>
          <a:bodyPr/>
          <a:lstStyle/>
          <a:p>
            <a:r>
              <a:rPr lang="en-IE" dirty="0"/>
              <a:t>Mobile Application</a:t>
            </a:r>
          </a:p>
        </p:txBody>
      </p:sp>
      <p:sp>
        <p:nvSpPr>
          <p:cNvPr id="3" name="Content Placeholder 2">
            <a:extLst>
              <a:ext uri="{FF2B5EF4-FFF2-40B4-BE49-F238E27FC236}">
                <a16:creationId xmlns:a16="http://schemas.microsoft.com/office/drawing/2014/main" id="{B55DAE1B-36C9-4DAA-8B77-022544B7BEB6}"/>
              </a:ext>
            </a:extLst>
          </p:cNvPr>
          <p:cNvSpPr>
            <a:spLocks noGrp="1"/>
          </p:cNvSpPr>
          <p:nvPr>
            <p:ph idx="1"/>
          </p:nvPr>
        </p:nvSpPr>
        <p:spPr>
          <a:xfrm>
            <a:off x="677333" y="2160589"/>
            <a:ext cx="9239023" cy="4586440"/>
          </a:xfrm>
        </p:spPr>
        <p:txBody>
          <a:bodyPr>
            <a:normAutofit fontScale="92500" lnSpcReduction="20000"/>
          </a:bodyPr>
          <a:lstStyle/>
          <a:p>
            <a:pPr>
              <a:buFont typeface="Arial" panose="020B0604020202020204" pitchFamily="34" charset="0"/>
              <a:buChar char="•"/>
            </a:pPr>
            <a:r>
              <a:rPr lang="en-IE" dirty="0"/>
              <a:t>The </a:t>
            </a:r>
            <a:r>
              <a:rPr lang="en-IE" dirty="0" err="1"/>
              <a:t>Sentrius</a:t>
            </a:r>
            <a:r>
              <a:rPr lang="en-IE" dirty="0"/>
              <a:t>™ BT510 mobile application allows a user to configure a device, troubleshoot a device, see real-time sensor data, and update firmware. </a:t>
            </a:r>
          </a:p>
          <a:p>
            <a:pPr>
              <a:buFont typeface="Arial" panose="020B0604020202020204" pitchFamily="34" charset="0"/>
              <a:buChar char="•"/>
            </a:pPr>
            <a:r>
              <a:rPr lang="en-IE" dirty="0"/>
              <a:t>To use the </a:t>
            </a:r>
            <a:r>
              <a:rPr lang="en-IE" dirty="0" err="1"/>
              <a:t>Sentrius</a:t>
            </a:r>
            <a:r>
              <a:rPr lang="en-IE" dirty="0"/>
              <a:t>™ BT510 mobile application, follow these steps: </a:t>
            </a:r>
          </a:p>
          <a:p>
            <a:pPr>
              <a:buAutoNum type="arabicPeriod"/>
            </a:pPr>
            <a:r>
              <a:rPr lang="en-IE" dirty="0"/>
              <a:t>From the applicable app store (Apple or Android) search for and install the </a:t>
            </a:r>
            <a:r>
              <a:rPr lang="en-IE" dirty="0" err="1"/>
              <a:t>Sentrius</a:t>
            </a:r>
            <a:r>
              <a:rPr lang="en-IE" dirty="0"/>
              <a:t>™ BT510 Sensor mobile application on your device. </a:t>
            </a:r>
          </a:p>
          <a:p>
            <a:pPr>
              <a:buAutoNum type="arabicPeriod"/>
            </a:pPr>
            <a:r>
              <a:rPr lang="en-IE" dirty="0"/>
              <a:t>To connect to the </a:t>
            </a:r>
            <a:r>
              <a:rPr lang="en-IE" dirty="0" err="1"/>
              <a:t>Sentrius</a:t>
            </a:r>
            <a:r>
              <a:rPr lang="en-IE" dirty="0"/>
              <a:t> BT510 sensor, press and hold the button in the </a:t>
            </a:r>
            <a:r>
              <a:rPr lang="en-IE" dirty="0" err="1"/>
              <a:t>center</a:t>
            </a:r>
            <a:r>
              <a:rPr lang="en-IE" dirty="0"/>
              <a:t> of the Laird Connectivity logo for three seconds. </a:t>
            </a:r>
          </a:p>
          <a:p>
            <a:pPr>
              <a:buAutoNum type="arabicPeriod"/>
            </a:pPr>
            <a:r>
              <a:rPr lang="en-IE" dirty="0"/>
              <a:t>Tap the search icon to discover the sensor(s) within range of the mobile device.</a:t>
            </a:r>
          </a:p>
          <a:p>
            <a:pPr>
              <a:buAutoNum type="arabicPeriod"/>
            </a:pPr>
            <a:r>
              <a:rPr lang="en-IE" dirty="0"/>
              <a:t>Select the applicable device. The sensor name defaults to BT510 when searching for the sensor. The BLE ID is printed on the label located on the back of the sensor. The BLE ID matches the number of the applicable sensor located in the search results Discover screen.</a:t>
            </a:r>
          </a:p>
          <a:p>
            <a:pPr>
              <a:buAutoNum type="arabicPeriod"/>
            </a:pPr>
            <a:r>
              <a:rPr lang="en-IE" dirty="0"/>
              <a:t>When prompted Pair with BT510, select Pair. If you select Cancel, the application disconnects from the sensor. The default pairing key is 123456. Once paired, the Main screen of the mobile application displays. This screen contains a graph of the temperature over time. It also indicates at what interval the temperature value is updated by the sensor.</a:t>
            </a:r>
          </a:p>
        </p:txBody>
      </p:sp>
    </p:spTree>
    <p:extLst>
      <p:ext uri="{BB962C8B-B14F-4D97-AF65-F5344CB8AC3E}">
        <p14:creationId xmlns:p14="http://schemas.microsoft.com/office/powerpoint/2010/main" val="263571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991F-C313-40CD-80CD-D244FF1C5F4A}"/>
              </a:ext>
            </a:extLst>
          </p:cNvPr>
          <p:cNvSpPr>
            <a:spLocks noGrp="1"/>
          </p:cNvSpPr>
          <p:nvPr>
            <p:ph type="title"/>
          </p:nvPr>
        </p:nvSpPr>
        <p:spPr/>
        <p:txBody>
          <a:bodyPr/>
          <a:lstStyle/>
          <a:p>
            <a:r>
              <a:rPr lang="en-IE" dirty="0"/>
              <a:t>Device Configuration</a:t>
            </a:r>
          </a:p>
        </p:txBody>
      </p:sp>
      <p:sp>
        <p:nvSpPr>
          <p:cNvPr id="3" name="Content Placeholder 2">
            <a:extLst>
              <a:ext uri="{FF2B5EF4-FFF2-40B4-BE49-F238E27FC236}">
                <a16:creationId xmlns:a16="http://schemas.microsoft.com/office/drawing/2014/main" id="{561460C9-424A-4FF8-A29E-C23EA1FE8F26}"/>
              </a:ext>
            </a:extLst>
          </p:cNvPr>
          <p:cNvSpPr>
            <a:spLocks noGrp="1"/>
          </p:cNvSpPr>
          <p:nvPr>
            <p:ph idx="1"/>
          </p:nvPr>
        </p:nvSpPr>
        <p:spPr/>
        <p:txBody>
          <a:bodyPr/>
          <a:lstStyle/>
          <a:p>
            <a:pPr>
              <a:buFont typeface="Arial" panose="020B0604020202020204" pitchFamily="34" charset="0"/>
              <a:buChar char="•"/>
            </a:pPr>
            <a:r>
              <a:rPr lang="en-IE" dirty="0"/>
              <a:t>To access the configuration option, select Settings located near the bottom of the main screen.</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96723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7B4C-24F0-4541-926B-E1C2D76FC72B}"/>
              </a:ext>
            </a:extLst>
          </p:cNvPr>
          <p:cNvSpPr>
            <a:spLocks noGrp="1"/>
          </p:cNvSpPr>
          <p:nvPr>
            <p:ph type="title"/>
          </p:nvPr>
        </p:nvSpPr>
        <p:spPr/>
        <p:txBody>
          <a:bodyPr/>
          <a:lstStyle/>
          <a:p>
            <a:r>
              <a:rPr lang="en-IE" dirty="0"/>
              <a:t>Sensor Configuration</a:t>
            </a:r>
          </a:p>
        </p:txBody>
      </p:sp>
      <p:sp>
        <p:nvSpPr>
          <p:cNvPr id="3" name="Content Placeholder 2">
            <a:extLst>
              <a:ext uri="{FF2B5EF4-FFF2-40B4-BE49-F238E27FC236}">
                <a16:creationId xmlns:a16="http://schemas.microsoft.com/office/drawing/2014/main" id="{DF884D48-1B82-443E-A58B-F3B580A7D901}"/>
              </a:ext>
            </a:extLst>
          </p:cNvPr>
          <p:cNvSpPr>
            <a:spLocks noGrp="1"/>
          </p:cNvSpPr>
          <p:nvPr>
            <p:ph idx="1"/>
          </p:nvPr>
        </p:nvSpPr>
        <p:spPr>
          <a:xfrm>
            <a:off x="677334" y="2160589"/>
            <a:ext cx="8076049" cy="3880773"/>
          </a:xfrm>
        </p:spPr>
        <p:txBody>
          <a:bodyPr/>
          <a:lstStyle/>
          <a:p>
            <a:pPr>
              <a:buFont typeface="Arial" panose="020B0604020202020204" pitchFamily="34" charset="0"/>
              <a:buChar char="•"/>
            </a:pPr>
            <a:r>
              <a:rPr lang="en-IE" dirty="0"/>
              <a:t>Device Name – Used to assign a user-friendly name to the sensor </a:t>
            </a:r>
          </a:p>
          <a:p>
            <a:pPr>
              <a:buFont typeface="Arial" panose="020B0604020202020204" pitchFamily="34" charset="0"/>
              <a:buChar char="•"/>
            </a:pPr>
            <a:r>
              <a:rPr lang="en-IE" dirty="0"/>
              <a:t>Passkey – A unique number assigned to the device to help protect the configuration values from being changed without permission. This passkey is used when pairing a sensor to a new mobile device </a:t>
            </a:r>
          </a:p>
          <a:p>
            <a:pPr>
              <a:buFont typeface="Arial" panose="020B0604020202020204" pitchFamily="34" charset="0"/>
              <a:buChar char="•"/>
            </a:pPr>
            <a:r>
              <a:rPr lang="en-IE" dirty="0"/>
              <a:t>Location - Can be a given a name to help identify the area where the sensor is being stored. </a:t>
            </a:r>
          </a:p>
          <a:p>
            <a:pPr>
              <a:buFont typeface="Arial" panose="020B0604020202020204" pitchFamily="34" charset="0"/>
              <a:buChar char="•"/>
            </a:pPr>
            <a:r>
              <a:rPr lang="en-IE" dirty="0"/>
              <a:t>LE Coded PHY – When selected the device will switch to transmitting a Coded PHY extended advertisement. The mobile app may not be able to reconnect to the BT510.</a:t>
            </a:r>
          </a:p>
        </p:txBody>
      </p:sp>
      <p:pic>
        <p:nvPicPr>
          <p:cNvPr id="5" name="Picture 4">
            <a:extLst>
              <a:ext uri="{FF2B5EF4-FFF2-40B4-BE49-F238E27FC236}">
                <a16:creationId xmlns:a16="http://schemas.microsoft.com/office/drawing/2014/main" id="{95AB638F-4E3D-4170-ADAA-FCAB6555BF1E}"/>
              </a:ext>
            </a:extLst>
          </p:cNvPr>
          <p:cNvPicPr>
            <a:picLocks noChangeAspect="1"/>
          </p:cNvPicPr>
          <p:nvPr/>
        </p:nvPicPr>
        <p:blipFill>
          <a:blip r:embed="rId2"/>
          <a:stretch>
            <a:fillRect/>
          </a:stretch>
        </p:blipFill>
        <p:spPr>
          <a:xfrm>
            <a:off x="9029426" y="0"/>
            <a:ext cx="3162574" cy="2977028"/>
          </a:xfrm>
          <a:prstGeom prst="rect">
            <a:avLst/>
          </a:prstGeom>
        </p:spPr>
      </p:pic>
    </p:spTree>
    <p:extLst>
      <p:ext uri="{BB962C8B-B14F-4D97-AF65-F5344CB8AC3E}">
        <p14:creationId xmlns:p14="http://schemas.microsoft.com/office/powerpoint/2010/main" val="213131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6B91-F164-4C2D-8379-01F36F67C812}"/>
              </a:ext>
            </a:extLst>
          </p:cNvPr>
          <p:cNvSpPr>
            <a:spLocks noGrp="1"/>
          </p:cNvSpPr>
          <p:nvPr>
            <p:ph type="title"/>
          </p:nvPr>
        </p:nvSpPr>
        <p:spPr/>
        <p:txBody>
          <a:bodyPr/>
          <a:lstStyle/>
          <a:p>
            <a:r>
              <a:rPr lang="en-IE" dirty="0"/>
              <a:t>Interval Configuration</a:t>
            </a:r>
          </a:p>
        </p:txBody>
      </p:sp>
      <p:sp>
        <p:nvSpPr>
          <p:cNvPr id="3" name="Content Placeholder 2">
            <a:extLst>
              <a:ext uri="{FF2B5EF4-FFF2-40B4-BE49-F238E27FC236}">
                <a16:creationId xmlns:a16="http://schemas.microsoft.com/office/drawing/2014/main" id="{757F9254-D016-49D9-9902-15A1BF390114}"/>
              </a:ext>
            </a:extLst>
          </p:cNvPr>
          <p:cNvSpPr>
            <a:spLocks noGrp="1"/>
          </p:cNvSpPr>
          <p:nvPr>
            <p:ph idx="1"/>
          </p:nvPr>
        </p:nvSpPr>
        <p:spPr>
          <a:xfrm>
            <a:off x="677334" y="2160589"/>
            <a:ext cx="7667676" cy="3880773"/>
          </a:xfrm>
        </p:spPr>
        <p:txBody>
          <a:bodyPr/>
          <a:lstStyle/>
          <a:p>
            <a:pPr>
              <a:buFont typeface="Arial" panose="020B0604020202020204" pitchFamily="34" charset="0"/>
              <a:buChar char="•"/>
            </a:pPr>
            <a:r>
              <a:rPr lang="en-IE" dirty="0"/>
              <a:t>Temp Sense – The time in seconds when the sensor takes a temperature measurement. </a:t>
            </a:r>
          </a:p>
          <a:p>
            <a:pPr>
              <a:buFont typeface="Arial" panose="020B0604020202020204" pitchFamily="34" charset="0"/>
              <a:buChar char="•"/>
            </a:pPr>
            <a:r>
              <a:rPr lang="en-IE" dirty="0"/>
              <a:t>Advertising Duration – Specifies how long the sensor should advertise each event. When set to 0, it advertises indefinitely. When set greater than 0, the duration cannot be less than four times the Advertising Interval.</a:t>
            </a:r>
          </a:p>
          <a:p>
            <a:pPr>
              <a:buFont typeface="Arial" panose="020B0604020202020204" pitchFamily="34" charset="0"/>
              <a:buChar char="•"/>
            </a:pPr>
            <a:r>
              <a:rPr lang="en-IE" dirty="0"/>
              <a:t>Advertising Interval – The time between advertising packets. </a:t>
            </a:r>
          </a:p>
          <a:p>
            <a:pPr>
              <a:buFont typeface="Arial" panose="020B0604020202020204" pitchFamily="34" charset="0"/>
              <a:buChar char="•"/>
            </a:pPr>
            <a:r>
              <a:rPr lang="en-IE" dirty="0"/>
              <a:t>Connection Timeout – The time in seconds that the mobile device is connected to the sensor. When set to 0, there is no timeout. </a:t>
            </a:r>
          </a:p>
          <a:p>
            <a:pPr>
              <a:buFont typeface="Arial" panose="020B0604020202020204" pitchFamily="34" charset="0"/>
              <a:buChar char="•"/>
            </a:pPr>
            <a:r>
              <a:rPr lang="en-IE" dirty="0"/>
              <a:t>Battery Sense – The time in seconds when the sensor takes battery measurement.</a:t>
            </a:r>
          </a:p>
        </p:txBody>
      </p:sp>
      <p:pic>
        <p:nvPicPr>
          <p:cNvPr id="5" name="Picture 4">
            <a:extLst>
              <a:ext uri="{FF2B5EF4-FFF2-40B4-BE49-F238E27FC236}">
                <a16:creationId xmlns:a16="http://schemas.microsoft.com/office/drawing/2014/main" id="{B5E0C14E-54D0-4495-AAAB-594A082523EF}"/>
              </a:ext>
            </a:extLst>
          </p:cNvPr>
          <p:cNvPicPr>
            <a:picLocks noChangeAspect="1"/>
          </p:cNvPicPr>
          <p:nvPr/>
        </p:nvPicPr>
        <p:blipFill>
          <a:blip r:embed="rId2"/>
          <a:stretch>
            <a:fillRect/>
          </a:stretch>
        </p:blipFill>
        <p:spPr>
          <a:xfrm>
            <a:off x="8815526" y="0"/>
            <a:ext cx="3376474" cy="3111172"/>
          </a:xfrm>
          <a:prstGeom prst="rect">
            <a:avLst/>
          </a:prstGeom>
        </p:spPr>
      </p:pic>
    </p:spTree>
    <p:extLst>
      <p:ext uri="{BB962C8B-B14F-4D97-AF65-F5344CB8AC3E}">
        <p14:creationId xmlns:p14="http://schemas.microsoft.com/office/powerpoint/2010/main" val="2935233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575</TotalTime>
  <Words>1038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Laird Sentrius BT510 </vt:lpstr>
      <vt:lpstr>Introduction</vt:lpstr>
      <vt:lpstr>Activation the Sensor</vt:lpstr>
      <vt:lpstr>Sensor Configuration</vt:lpstr>
      <vt:lpstr>Event Log </vt:lpstr>
      <vt:lpstr>Mobile Application</vt:lpstr>
      <vt:lpstr>Device Configuration</vt:lpstr>
      <vt:lpstr>Sensor Configuration</vt:lpstr>
      <vt:lpstr>Interval Configuration</vt:lpstr>
      <vt:lpstr>Alarm Configuration</vt:lpstr>
      <vt:lpstr>Update Firmware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Laird Sentrius BT510</dc:title>
  <dc:creator>Agritech</dc:creator>
  <cp:lastModifiedBy>Agritech</cp:lastModifiedBy>
  <cp:revision>19</cp:revision>
  <dcterms:created xsi:type="dcterms:W3CDTF">2021-09-16T10:30:58Z</dcterms:created>
  <dcterms:modified xsi:type="dcterms:W3CDTF">2021-11-02T15:23:50Z</dcterms:modified>
</cp:coreProperties>
</file>