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B332E-BE70-40B2-91C6-F9A6C399D097}"/>
              </a:ext>
            </a:extLst>
          </p:cNvPr>
          <p:cNvSpPr>
            <a:spLocks noGrp="1"/>
          </p:cNvSpPr>
          <p:nvPr>
            <p:ph type="ctrTitle"/>
          </p:nvPr>
        </p:nvSpPr>
        <p:spPr/>
        <p:txBody>
          <a:bodyPr/>
          <a:lstStyle/>
          <a:p>
            <a:pPr algn="l"/>
            <a:br>
              <a:rPr lang="en-IE" dirty="0"/>
            </a:br>
            <a:r>
              <a:rPr lang="en-IE" dirty="0"/>
              <a:t>Laird </a:t>
            </a:r>
            <a:r>
              <a:rPr lang="en-IE" dirty="0" err="1"/>
              <a:t>Sentrius</a:t>
            </a:r>
            <a:r>
              <a:rPr lang="en-IE" dirty="0"/>
              <a:t> IG60</a:t>
            </a:r>
            <a:br>
              <a:rPr lang="en-IE" dirty="0"/>
            </a:br>
            <a:endParaRPr lang="en-IE" dirty="0"/>
          </a:p>
        </p:txBody>
      </p:sp>
      <p:pic>
        <p:nvPicPr>
          <p:cNvPr id="3" name="Picture 2">
            <a:extLst>
              <a:ext uri="{FF2B5EF4-FFF2-40B4-BE49-F238E27FC236}">
                <a16:creationId xmlns:a16="http://schemas.microsoft.com/office/drawing/2014/main" id="{72641D0F-D468-48F8-9222-ECFFD99FAD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040" y="201307"/>
            <a:ext cx="3257682" cy="1539734"/>
          </a:xfrm>
          <a:prstGeom prst="rect">
            <a:avLst/>
          </a:prstGeom>
        </p:spPr>
      </p:pic>
    </p:spTree>
    <p:extLst>
      <p:ext uri="{BB962C8B-B14F-4D97-AF65-F5344CB8AC3E}">
        <p14:creationId xmlns:p14="http://schemas.microsoft.com/office/powerpoint/2010/main" val="2818779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D11D3-5041-462C-9199-7D464FFEEC55}"/>
              </a:ext>
            </a:extLst>
          </p:cNvPr>
          <p:cNvSpPr>
            <a:spLocks noGrp="1"/>
          </p:cNvSpPr>
          <p:nvPr>
            <p:ph type="title"/>
          </p:nvPr>
        </p:nvSpPr>
        <p:spPr/>
        <p:txBody>
          <a:bodyPr>
            <a:normAutofit fontScale="90000"/>
          </a:bodyPr>
          <a:lstStyle/>
          <a:p>
            <a:r>
              <a:rPr lang="en-IE" dirty="0" err="1"/>
              <a:t>Sentrius</a:t>
            </a:r>
            <a:r>
              <a:rPr lang="en-IE" dirty="0"/>
              <a:t> Connect App Setup</a:t>
            </a:r>
            <a:br>
              <a:rPr lang="en-IE" dirty="0"/>
            </a:br>
            <a:br>
              <a:rPr lang="en-IE" dirty="0"/>
            </a:br>
            <a:endParaRPr lang="en-IE" dirty="0"/>
          </a:p>
        </p:txBody>
      </p:sp>
      <p:sp>
        <p:nvSpPr>
          <p:cNvPr id="3" name="Content Placeholder 2">
            <a:extLst>
              <a:ext uri="{FF2B5EF4-FFF2-40B4-BE49-F238E27FC236}">
                <a16:creationId xmlns:a16="http://schemas.microsoft.com/office/drawing/2014/main" id="{BC68F237-CBF8-44EC-9DA2-2A20D81B7B8B}"/>
              </a:ext>
            </a:extLst>
          </p:cNvPr>
          <p:cNvSpPr>
            <a:spLocks noGrp="1"/>
          </p:cNvSpPr>
          <p:nvPr>
            <p:ph idx="1"/>
          </p:nvPr>
        </p:nvSpPr>
        <p:spPr>
          <a:xfrm>
            <a:off x="677334" y="1610174"/>
            <a:ext cx="9443210" cy="4914913"/>
          </a:xfrm>
        </p:spPr>
        <p:txBody>
          <a:bodyPr>
            <a:normAutofit fontScale="92500"/>
          </a:bodyPr>
          <a:lstStyle/>
          <a:p>
            <a:pPr marL="0" indent="0">
              <a:buNone/>
            </a:pPr>
            <a:r>
              <a:rPr lang="en-IE" dirty="0"/>
              <a:t>To provision the IG60-SERIAL for use with the cloud demonstration, complete the following:</a:t>
            </a:r>
          </a:p>
          <a:p>
            <a:pPr>
              <a:buFont typeface="Arial" panose="020B0604020202020204" pitchFamily="34" charset="0"/>
              <a:buChar char="•"/>
            </a:pPr>
            <a:r>
              <a:rPr lang="en-IE" dirty="0"/>
              <a:t>Open the </a:t>
            </a:r>
            <a:r>
              <a:rPr lang="en-IE" dirty="0" err="1"/>
              <a:t>Sentrius</a:t>
            </a:r>
            <a:r>
              <a:rPr lang="en-IE" dirty="0"/>
              <a:t> Connect App on your mobile device. Ensure your Bluetooth is enabled.</a:t>
            </a:r>
          </a:p>
          <a:p>
            <a:pPr>
              <a:buFont typeface="Arial" panose="020B0604020202020204" pitchFamily="34" charset="0"/>
              <a:buChar char="•"/>
            </a:pPr>
            <a:r>
              <a:rPr lang="en-IE" dirty="0"/>
              <a:t>The app should begin automatically scanning for gateways. If it has not, tap Find nearby gateways to begin searching.</a:t>
            </a:r>
          </a:p>
          <a:p>
            <a:pPr>
              <a:buFont typeface="Arial" panose="020B0604020202020204" pitchFamily="34" charset="0"/>
              <a:buChar char="•"/>
            </a:pPr>
            <a:r>
              <a:rPr lang="en-IE" dirty="0"/>
              <a:t>When your device is found, it will appear as the last 3 hex bytes of your MAC address, e.g. d4:e5:f6.</a:t>
            </a:r>
          </a:p>
          <a:p>
            <a:pPr>
              <a:buFont typeface="Arial" panose="020B0604020202020204" pitchFamily="34" charset="0"/>
              <a:buChar char="•"/>
            </a:pPr>
            <a:r>
              <a:rPr lang="en-IE" dirty="0"/>
              <a:t>The app will begin reporting nearby wireless networks. When a list appears, select the Wi-Fi network you wish to connect to. Or, if you prefer to use LAN instead, you can toggle off the switch for Enable Gateway </a:t>
            </a:r>
            <a:r>
              <a:rPr lang="en-IE" i="1" dirty="0"/>
              <a:t>Wi-Fi</a:t>
            </a:r>
            <a:r>
              <a:rPr lang="en-IE" dirty="0"/>
              <a:t> and then tap Next.</a:t>
            </a:r>
          </a:p>
          <a:p>
            <a:pPr>
              <a:buFont typeface="Arial" panose="020B0604020202020204" pitchFamily="34" charset="0"/>
              <a:buChar char="•"/>
            </a:pPr>
            <a:r>
              <a:rPr lang="en-IE" dirty="0"/>
              <a:t>Enter your credentials for your chosen network, then press Next.</a:t>
            </a:r>
          </a:p>
          <a:p>
            <a:pPr>
              <a:buFont typeface="Arial" panose="020B0604020202020204" pitchFamily="34" charset="0"/>
              <a:buChar char="•"/>
            </a:pPr>
            <a:r>
              <a:rPr lang="en-IE" dirty="0"/>
              <a:t>Enter the Provisioning URL (or copy and paste it from the confirmation email), as well as your email address and password you registered at demo.lairdconnect.com. Then press Next.</a:t>
            </a:r>
          </a:p>
          <a:p>
            <a:pPr>
              <a:buFont typeface="Arial" panose="020B0604020202020204" pitchFamily="34" charset="0"/>
              <a:buChar char="•"/>
            </a:pPr>
            <a:r>
              <a:rPr lang="en-IE" dirty="0"/>
              <a:t>The app will change status from </a:t>
            </a:r>
            <a:r>
              <a:rPr lang="en-IE" i="1" dirty="0"/>
              <a:t>downloading</a:t>
            </a:r>
            <a:r>
              <a:rPr lang="en-IE" dirty="0"/>
              <a:t> to </a:t>
            </a:r>
            <a:r>
              <a:rPr lang="en-IE" i="1" dirty="0"/>
              <a:t>applying</a:t>
            </a:r>
            <a:r>
              <a:rPr lang="en-IE" dirty="0"/>
              <a:t>. Setup is complete when the app returns to the launch screen with the message Success</a:t>
            </a:r>
            <a:r>
              <a:rPr lang="en-IE" i="1" dirty="0"/>
              <a:t> - </a:t>
            </a:r>
            <a:r>
              <a:rPr lang="en-IE" dirty="0"/>
              <a:t>Device Provisioned.</a:t>
            </a:r>
          </a:p>
        </p:txBody>
      </p:sp>
    </p:spTree>
    <p:extLst>
      <p:ext uri="{BB962C8B-B14F-4D97-AF65-F5344CB8AC3E}">
        <p14:creationId xmlns:p14="http://schemas.microsoft.com/office/powerpoint/2010/main" val="3419136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D8BF-29D1-4EAB-979D-5DBA70BFEF09}"/>
              </a:ext>
            </a:extLst>
          </p:cNvPr>
          <p:cNvSpPr>
            <a:spLocks noGrp="1"/>
          </p:cNvSpPr>
          <p:nvPr>
            <p:ph type="title"/>
          </p:nvPr>
        </p:nvSpPr>
        <p:spPr/>
        <p:txBody>
          <a:bodyPr/>
          <a:lstStyle/>
          <a:p>
            <a:r>
              <a:rPr lang="en-IE" dirty="0"/>
              <a:t>Introduction</a:t>
            </a:r>
          </a:p>
        </p:txBody>
      </p:sp>
      <p:sp>
        <p:nvSpPr>
          <p:cNvPr id="3" name="Content Placeholder 2">
            <a:extLst>
              <a:ext uri="{FF2B5EF4-FFF2-40B4-BE49-F238E27FC236}">
                <a16:creationId xmlns:a16="http://schemas.microsoft.com/office/drawing/2014/main" id="{5ADE9F5E-54F8-4D5C-81CF-62C9974C5849}"/>
              </a:ext>
            </a:extLst>
          </p:cNvPr>
          <p:cNvSpPr>
            <a:spLocks noGrp="1"/>
          </p:cNvSpPr>
          <p:nvPr>
            <p:ph idx="1"/>
          </p:nvPr>
        </p:nvSpPr>
        <p:spPr/>
        <p:txBody>
          <a:bodyPr/>
          <a:lstStyle/>
          <a:p>
            <a:pPr>
              <a:buFont typeface="Arial" panose="020B0604020202020204" pitchFamily="34" charset="0"/>
              <a:buChar char="•"/>
            </a:pPr>
            <a:r>
              <a:rPr lang="en-IE" dirty="0"/>
              <a:t>The </a:t>
            </a:r>
            <a:r>
              <a:rPr lang="en-IE" dirty="0" err="1"/>
              <a:t>sentrius</a:t>
            </a:r>
            <a:r>
              <a:rPr lang="en-IE" dirty="0"/>
              <a:t> IG60 is a wireless IoT gateways that connects Bluetooth sensors and legacy serial equipment to the Cloud, offering secure out-of-the-box connectivity for gathering actionable IoT intelligence.</a:t>
            </a:r>
          </a:p>
          <a:p>
            <a:pPr>
              <a:buFont typeface="Arial" panose="020B0604020202020204" pitchFamily="34" charset="0"/>
              <a:buChar char="•"/>
            </a:pPr>
            <a:r>
              <a:rPr lang="en-IE" dirty="0"/>
              <a:t>The IG60 is available in two variants, one built around easy and secure integration with Amazon Web Services (AWS) IoT using AWS IoT Greengrass, and the other with our Linux environment. </a:t>
            </a:r>
          </a:p>
        </p:txBody>
      </p:sp>
    </p:spTree>
    <p:extLst>
      <p:ext uri="{BB962C8B-B14F-4D97-AF65-F5344CB8AC3E}">
        <p14:creationId xmlns:p14="http://schemas.microsoft.com/office/powerpoint/2010/main" val="191080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868CB-7572-45D1-AE84-297CD7CBDD5D}"/>
              </a:ext>
            </a:extLst>
          </p:cNvPr>
          <p:cNvSpPr>
            <a:spLocks noGrp="1"/>
          </p:cNvSpPr>
          <p:nvPr>
            <p:ph type="title"/>
          </p:nvPr>
        </p:nvSpPr>
        <p:spPr/>
        <p:txBody>
          <a:bodyPr/>
          <a:lstStyle/>
          <a:p>
            <a:r>
              <a:rPr lang="en-IE" dirty="0"/>
              <a:t>AWS IoT Greengrass</a:t>
            </a:r>
          </a:p>
        </p:txBody>
      </p:sp>
      <p:sp>
        <p:nvSpPr>
          <p:cNvPr id="3" name="Content Placeholder 2">
            <a:extLst>
              <a:ext uri="{FF2B5EF4-FFF2-40B4-BE49-F238E27FC236}">
                <a16:creationId xmlns:a16="http://schemas.microsoft.com/office/drawing/2014/main" id="{F161B416-525B-4559-854F-6AE3122E5687}"/>
              </a:ext>
            </a:extLst>
          </p:cNvPr>
          <p:cNvSpPr>
            <a:spLocks noGrp="1"/>
          </p:cNvSpPr>
          <p:nvPr>
            <p:ph idx="1"/>
          </p:nvPr>
        </p:nvSpPr>
        <p:spPr/>
        <p:txBody>
          <a:bodyPr/>
          <a:lstStyle/>
          <a:p>
            <a:pPr marL="0" indent="0">
              <a:buNone/>
            </a:pPr>
            <a:r>
              <a:rPr lang="en-IE" dirty="0"/>
              <a:t>The AWS IoT Greengrass variant of the IG60 eliminates 2-4 years from your IoT development, including:</a:t>
            </a:r>
          </a:p>
          <a:p>
            <a:pPr>
              <a:buFont typeface="Arial" panose="020B0604020202020204" pitchFamily="34" charset="0"/>
              <a:buChar char="•"/>
            </a:pPr>
            <a:r>
              <a:rPr lang="en-IE" dirty="0"/>
              <a:t>Pre-integrated AWS Greengrass and a provisioning mobile app</a:t>
            </a:r>
          </a:p>
          <a:p>
            <a:pPr>
              <a:buFont typeface="Arial" panose="020B0604020202020204" pitchFamily="34" charset="0"/>
              <a:buChar char="•"/>
            </a:pPr>
            <a:r>
              <a:rPr lang="en-IE" dirty="0"/>
              <a:t>A full SDK to script your wireless IoT application in Python</a:t>
            </a:r>
          </a:p>
          <a:p>
            <a:pPr>
              <a:buFont typeface="Arial" panose="020B0604020202020204" pitchFamily="34" charset="0"/>
              <a:buChar char="•"/>
            </a:pPr>
            <a:r>
              <a:rPr lang="en-IE" dirty="0"/>
              <a:t>A fully secured, hardware root-of-trust based application image</a:t>
            </a:r>
          </a:p>
          <a:p>
            <a:pPr>
              <a:buFont typeface="Arial" panose="020B0604020202020204" pitchFamily="34" charset="0"/>
              <a:buChar char="•"/>
            </a:pPr>
            <a:r>
              <a:rPr lang="en-IE" dirty="0"/>
              <a:t>3 years of over-the-air security updates</a:t>
            </a:r>
          </a:p>
        </p:txBody>
      </p:sp>
    </p:spTree>
    <p:extLst>
      <p:ext uri="{BB962C8B-B14F-4D97-AF65-F5344CB8AC3E}">
        <p14:creationId xmlns:p14="http://schemas.microsoft.com/office/powerpoint/2010/main" val="386422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F8A99-576C-4345-A3B0-852B1A48F8E2}"/>
              </a:ext>
            </a:extLst>
          </p:cNvPr>
          <p:cNvSpPr>
            <a:spLocks noGrp="1"/>
          </p:cNvSpPr>
          <p:nvPr>
            <p:ph type="title"/>
          </p:nvPr>
        </p:nvSpPr>
        <p:spPr/>
        <p:txBody>
          <a:bodyPr/>
          <a:lstStyle/>
          <a:p>
            <a:r>
              <a:rPr lang="en-IE" dirty="0"/>
              <a:t>Linux</a:t>
            </a:r>
          </a:p>
        </p:txBody>
      </p:sp>
      <p:sp>
        <p:nvSpPr>
          <p:cNvPr id="3" name="Content Placeholder 2">
            <a:extLst>
              <a:ext uri="{FF2B5EF4-FFF2-40B4-BE49-F238E27FC236}">
                <a16:creationId xmlns:a16="http://schemas.microsoft.com/office/drawing/2014/main" id="{9939DAD7-4839-4A98-B136-1041CFEFC340}"/>
              </a:ext>
            </a:extLst>
          </p:cNvPr>
          <p:cNvSpPr>
            <a:spLocks noGrp="1"/>
          </p:cNvSpPr>
          <p:nvPr>
            <p:ph idx="1"/>
          </p:nvPr>
        </p:nvSpPr>
        <p:spPr/>
        <p:txBody>
          <a:bodyPr/>
          <a:lstStyle/>
          <a:p>
            <a:pPr marL="0" indent="0">
              <a:buNone/>
            </a:pPr>
            <a:r>
              <a:rPr lang="en-IE" dirty="0"/>
              <a:t>The Linux-based IG60 provides a feature-rich base and complete development ecosystem that speeds designs to market. The Linux-based IG60 includes:</a:t>
            </a:r>
          </a:p>
          <a:p>
            <a:pPr>
              <a:buFont typeface="Arial" panose="020B0604020202020204" pitchFamily="34" charset="0"/>
              <a:buChar char="•"/>
            </a:pPr>
            <a:r>
              <a:rPr lang="en-IE" dirty="0"/>
              <a:t>Laird Connectivity's Linux board support package (BSP)</a:t>
            </a:r>
          </a:p>
          <a:p>
            <a:pPr>
              <a:buFont typeface="Arial" panose="020B0604020202020204" pitchFamily="34" charset="0"/>
              <a:buChar char="•"/>
            </a:pPr>
            <a:r>
              <a:rPr lang="en-IE" dirty="0"/>
              <a:t>Eclipse IDE support</a:t>
            </a:r>
          </a:p>
          <a:p>
            <a:pPr>
              <a:buFont typeface="Arial" panose="020B0604020202020204" pitchFamily="34" charset="0"/>
              <a:buChar char="•"/>
            </a:pPr>
            <a:r>
              <a:rPr lang="en-IE" dirty="0"/>
              <a:t>A customizable SDK</a:t>
            </a:r>
          </a:p>
          <a:p>
            <a:pPr>
              <a:buFont typeface="Arial" panose="020B0604020202020204" pitchFamily="34" charset="0"/>
              <a:buChar char="•"/>
            </a:pPr>
            <a:r>
              <a:rPr lang="en-IE" dirty="0"/>
              <a:t>Long-term support from Laird Connectivity </a:t>
            </a:r>
          </a:p>
        </p:txBody>
      </p:sp>
    </p:spTree>
    <p:extLst>
      <p:ext uri="{BB962C8B-B14F-4D97-AF65-F5344CB8AC3E}">
        <p14:creationId xmlns:p14="http://schemas.microsoft.com/office/powerpoint/2010/main" val="3689072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E460-C481-4DE6-89A0-65CE44875DCF}"/>
              </a:ext>
            </a:extLst>
          </p:cNvPr>
          <p:cNvSpPr>
            <a:spLocks noGrp="1"/>
          </p:cNvSpPr>
          <p:nvPr>
            <p:ph type="title"/>
          </p:nvPr>
        </p:nvSpPr>
        <p:spPr/>
        <p:txBody>
          <a:bodyPr/>
          <a:lstStyle/>
          <a:p>
            <a:r>
              <a:rPr lang="en-IE" dirty="0"/>
              <a:t>How to use</a:t>
            </a:r>
          </a:p>
        </p:txBody>
      </p:sp>
      <p:sp>
        <p:nvSpPr>
          <p:cNvPr id="3" name="Content Placeholder 2">
            <a:extLst>
              <a:ext uri="{FF2B5EF4-FFF2-40B4-BE49-F238E27FC236}">
                <a16:creationId xmlns:a16="http://schemas.microsoft.com/office/drawing/2014/main" id="{9D6BAB93-2392-424C-9873-1563EAFB129B}"/>
              </a:ext>
            </a:extLst>
          </p:cNvPr>
          <p:cNvSpPr>
            <a:spLocks noGrp="1"/>
          </p:cNvSpPr>
          <p:nvPr>
            <p:ph idx="1"/>
          </p:nvPr>
        </p:nvSpPr>
        <p:spPr/>
        <p:txBody>
          <a:bodyPr/>
          <a:lstStyle/>
          <a:p>
            <a:pPr marL="0" indent="0">
              <a:buNone/>
            </a:pPr>
            <a:r>
              <a:rPr lang="en-IE" dirty="0"/>
              <a:t>Requirements:</a:t>
            </a:r>
          </a:p>
          <a:p>
            <a:pPr>
              <a:buFont typeface="Arial" panose="020B0604020202020204" pitchFamily="34" charset="0"/>
              <a:buChar char="•"/>
            </a:pPr>
            <a:r>
              <a:rPr lang="en-IE" dirty="0" err="1"/>
              <a:t>Sentrius</a:t>
            </a:r>
            <a:r>
              <a:rPr lang="en-IE" dirty="0"/>
              <a:t> IG60 Greengrass Build</a:t>
            </a:r>
          </a:p>
          <a:p>
            <a:pPr>
              <a:buFont typeface="Arial" panose="020B0604020202020204" pitchFamily="34" charset="0"/>
              <a:buChar char="•"/>
            </a:pPr>
            <a:r>
              <a:rPr lang="en-IE" dirty="0"/>
              <a:t>2x dipole antennas</a:t>
            </a:r>
          </a:p>
          <a:p>
            <a:pPr>
              <a:buFont typeface="Arial" panose="020B0604020202020204" pitchFamily="34" charset="0"/>
              <a:buChar char="•"/>
            </a:pPr>
            <a:r>
              <a:rPr lang="en-IE" dirty="0"/>
              <a:t>AC Power supply</a:t>
            </a:r>
          </a:p>
        </p:txBody>
      </p:sp>
    </p:spTree>
    <p:extLst>
      <p:ext uri="{BB962C8B-B14F-4D97-AF65-F5344CB8AC3E}">
        <p14:creationId xmlns:p14="http://schemas.microsoft.com/office/powerpoint/2010/main" val="3739238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5AA18-D27A-450B-A102-AF0E54D22547}"/>
              </a:ext>
            </a:extLst>
          </p:cNvPr>
          <p:cNvSpPr>
            <a:spLocks noGrp="1"/>
          </p:cNvSpPr>
          <p:nvPr>
            <p:ph type="title"/>
          </p:nvPr>
        </p:nvSpPr>
        <p:spPr/>
        <p:txBody>
          <a:bodyPr>
            <a:normAutofit fontScale="90000"/>
          </a:bodyPr>
          <a:lstStyle/>
          <a:p>
            <a:r>
              <a:rPr lang="en-IE" cap="small" dirty="0"/>
              <a:t>Initial Registration</a:t>
            </a:r>
            <a:br>
              <a:rPr lang="en-IE" cap="small" dirty="0"/>
            </a:br>
            <a:br>
              <a:rPr lang="en-IE" dirty="0"/>
            </a:br>
            <a:endParaRPr lang="en-IE" dirty="0"/>
          </a:p>
        </p:txBody>
      </p:sp>
      <p:sp>
        <p:nvSpPr>
          <p:cNvPr id="3" name="Content Placeholder 2">
            <a:extLst>
              <a:ext uri="{FF2B5EF4-FFF2-40B4-BE49-F238E27FC236}">
                <a16:creationId xmlns:a16="http://schemas.microsoft.com/office/drawing/2014/main" id="{768A4EE5-1117-4390-9EAC-0898DA01B216}"/>
              </a:ext>
            </a:extLst>
          </p:cNvPr>
          <p:cNvSpPr>
            <a:spLocks noGrp="1"/>
          </p:cNvSpPr>
          <p:nvPr>
            <p:ph idx="1"/>
          </p:nvPr>
        </p:nvSpPr>
        <p:spPr/>
        <p:txBody>
          <a:bodyPr>
            <a:normAutofit/>
          </a:bodyPr>
          <a:lstStyle/>
          <a:p>
            <a:pPr marL="0" indent="0">
              <a:buNone/>
            </a:pPr>
            <a:r>
              <a:rPr lang="en-IE" dirty="0"/>
              <a:t>To register, complete the following:</a:t>
            </a:r>
          </a:p>
          <a:p>
            <a:pPr>
              <a:buFont typeface="Arial" panose="020B0604020202020204" pitchFamily="34" charset="0"/>
              <a:buChar char="•"/>
            </a:pPr>
            <a:r>
              <a:rPr lang="en-IE" dirty="0"/>
              <a:t>Visit https://demo.lairdconnect.com.</a:t>
            </a:r>
          </a:p>
          <a:p>
            <a:pPr>
              <a:buFont typeface="Arial" panose="020B0604020202020204" pitchFamily="34" charset="0"/>
              <a:buChar char="•"/>
            </a:pPr>
            <a:r>
              <a:rPr lang="en-IE" dirty="0"/>
              <a:t>In the main menu, click Register.</a:t>
            </a:r>
          </a:p>
          <a:p>
            <a:pPr>
              <a:buFont typeface="Arial" panose="020B0604020202020204" pitchFamily="34" charset="0"/>
              <a:buChar char="•"/>
            </a:pPr>
            <a:r>
              <a:rPr lang="en-IE" dirty="0"/>
              <a:t>In the popup dialogue, enter your name, email address, and a chosen password.</a:t>
            </a:r>
          </a:p>
          <a:p>
            <a:pPr>
              <a:buFont typeface="Arial" panose="020B0604020202020204" pitchFamily="34" charset="0"/>
              <a:buChar char="•"/>
            </a:pPr>
            <a:r>
              <a:rPr lang="en-IE" dirty="0"/>
              <a:t>Click Create your account.</a:t>
            </a:r>
          </a:p>
          <a:p>
            <a:pPr>
              <a:buFont typeface="Arial" panose="020B0604020202020204" pitchFamily="34" charset="0"/>
              <a:buChar char="•"/>
            </a:pPr>
            <a:r>
              <a:rPr lang="en-IE" dirty="0"/>
              <a:t>The system will send a confirmation code to your email address. Retrieve the confirmation code.</a:t>
            </a:r>
          </a:p>
          <a:p>
            <a:pPr>
              <a:buFont typeface="Arial" panose="020B0604020202020204" pitchFamily="34" charset="0"/>
              <a:buChar char="•"/>
            </a:pPr>
            <a:r>
              <a:rPr lang="en-IE" dirty="0"/>
              <a:t>Enter the code in the confirmation code field. Click Confirm.</a:t>
            </a:r>
          </a:p>
        </p:txBody>
      </p:sp>
    </p:spTree>
    <p:extLst>
      <p:ext uri="{BB962C8B-B14F-4D97-AF65-F5344CB8AC3E}">
        <p14:creationId xmlns:p14="http://schemas.microsoft.com/office/powerpoint/2010/main" val="2602114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04798-D14E-423A-81F9-5CF103C2E26E}"/>
              </a:ext>
            </a:extLst>
          </p:cNvPr>
          <p:cNvSpPr>
            <a:spLocks noGrp="1"/>
          </p:cNvSpPr>
          <p:nvPr>
            <p:ph type="title"/>
          </p:nvPr>
        </p:nvSpPr>
        <p:spPr/>
        <p:txBody>
          <a:bodyPr>
            <a:normAutofit fontScale="90000"/>
          </a:bodyPr>
          <a:lstStyle/>
          <a:p>
            <a:r>
              <a:rPr lang="en-IE" dirty="0"/>
              <a:t>Device Registration</a:t>
            </a:r>
            <a:br>
              <a:rPr lang="en-IE" dirty="0"/>
            </a:br>
            <a:br>
              <a:rPr lang="en-IE" dirty="0"/>
            </a:br>
            <a:endParaRPr lang="en-IE" dirty="0"/>
          </a:p>
        </p:txBody>
      </p:sp>
      <p:sp>
        <p:nvSpPr>
          <p:cNvPr id="3" name="Content Placeholder 2">
            <a:extLst>
              <a:ext uri="{FF2B5EF4-FFF2-40B4-BE49-F238E27FC236}">
                <a16:creationId xmlns:a16="http://schemas.microsoft.com/office/drawing/2014/main" id="{C337A7CC-B4AF-4731-8C27-75D903542C11}"/>
              </a:ext>
            </a:extLst>
          </p:cNvPr>
          <p:cNvSpPr>
            <a:spLocks noGrp="1"/>
          </p:cNvSpPr>
          <p:nvPr>
            <p:ph idx="1"/>
          </p:nvPr>
        </p:nvSpPr>
        <p:spPr/>
        <p:txBody>
          <a:bodyPr/>
          <a:lstStyle/>
          <a:p>
            <a:pPr marL="0" indent="0">
              <a:buNone/>
            </a:pPr>
            <a:r>
              <a:rPr lang="en-IE" dirty="0"/>
              <a:t>To register the device, complete the following:</a:t>
            </a:r>
          </a:p>
          <a:p>
            <a:pPr>
              <a:buFont typeface="Arial" panose="020B0604020202020204" pitchFamily="34" charset="0"/>
              <a:buChar char="•"/>
            </a:pPr>
            <a:r>
              <a:rPr lang="en-IE" dirty="0"/>
              <a:t>Locate your device's MAC address on the back of yourIG60-SERIAL. </a:t>
            </a:r>
          </a:p>
          <a:p>
            <a:pPr>
              <a:buFont typeface="Arial" panose="020B0604020202020204" pitchFamily="34" charset="0"/>
              <a:buChar char="•"/>
            </a:pPr>
            <a:r>
              <a:rPr lang="en-IE" dirty="0"/>
              <a:t>Enter the MAC address into the Register Device panel.</a:t>
            </a:r>
          </a:p>
          <a:p>
            <a:pPr>
              <a:buFont typeface="Arial" panose="020B0604020202020204" pitchFamily="34" charset="0"/>
              <a:buChar char="•"/>
            </a:pPr>
            <a:r>
              <a:rPr lang="en-IE" dirty="0"/>
              <a:t>Click Register.</a:t>
            </a:r>
          </a:p>
          <a:p>
            <a:pPr>
              <a:buFont typeface="Arial" panose="020B0604020202020204" pitchFamily="34" charset="0"/>
              <a:buChar char="•"/>
            </a:pPr>
            <a:r>
              <a:rPr lang="en-IE" dirty="0"/>
              <a:t>If this is the first time you're registering the device, you'll be prompted to select the device type. In the dropdown to the left, select </a:t>
            </a:r>
            <a:r>
              <a:rPr lang="en-IE" i="1" dirty="0"/>
              <a:t>Sentrius-IG60</a:t>
            </a:r>
            <a:r>
              <a:rPr lang="en-IE" dirty="0"/>
              <a:t>, then click Create.</a:t>
            </a:r>
          </a:p>
          <a:p>
            <a:pPr marL="0" indent="0">
              <a:buNone/>
            </a:pPr>
            <a:r>
              <a:rPr lang="en-IE" dirty="0"/>
              <a:t>When successful, the page will reload, with your device ID listed in the My Devices panel.</a:t>
            </a:r>
          </a:p>
          <a:p>
            <a:pPr>
              <a:buFont typeface="Arial" panose="020B0604020202020204" pitchFamily="34" charset="0"/>
              <a:buChar char="•"/>
            </a:pPr>
            <a:endParaRPr lang="en-IE" dirty="0"/>
          </a:p>
        </p:txBody>
      </p:sp>
    </p:spTree>
    <p:extLst>
      <p:ext uri="{BB962C8B-B14F-4D97-AF65-F5344CB8AC3E}">
        <p14:creationId xmlns:p14="http://schemas.microsoft.com/office/powerpoint/2010/main" val="4272716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7DBDB-B842-4CA3-8159-4E31EB85A69A}"/>
              </a:ext>
            </a:extLst>
          </p:cNvPr>
          <p:cNvSpPr>
            <a:spLocks noGrp="1"/>
          </p:cNvSpPr>
          <p:nvPr>
            <p:ph type="title"/>
          </p:nvPr>
        </p:nvSpPr>
        <p:spPr/>
        <p:txBody>
          <a:bodyPr>
            <a:normAutofit fontScale="90000"/>
          </a:bodyPr>
          <a:lstStyle/>
          <a:p>
            <a:r>
              <a:rPr lang="en-IE" cap="small" dirty="0"/>
              <a:t>Provision your Device</a:t>
            </a:r>
            <a:br>
              <a:rPr lang="en-IE" cap="small" dirty="0"/>
            </a:br>
            <a:br>
              <a:rPr lang="en-IE" dirty="0"/>
            </a:br>
            <a:endParaRPr lang="en-IE" dirty="0"/>
          </a:p>
        </p:txBody>
      </p:sp>
      <p:sp>
        <p:nvSpPr>
          <p:cNvPr id="3" name="Content Placeholder 2">
            <a:extLst>
              <a:ext uri="{FF2B5EF4-FFF2-40B4-BE49-F238E27FC236}">
                <a16:creationId xmlns:a16="http://schemas.microsoft.com/office/drawing/2014/main" id="{54FD2639-FAC3-410C-9D24-4F12CE73DA3C}"/>
              </a:ext>
            </a:extLst>
          </p:cNvPr>
          <p:cNvSpPr>
            <a:spLocks noGrp="1"/>
          </p:cNvSpPr>
          <p:nvPr>
            <p:ph idx="1"/>
          </p:nvPr>
        </p:nvSpPr>
        <p:spPr/>
        <p:txBody>
          <a:bodyPr>
            <a:normAutofit/>
          </a:bodyPr>
          <a:lstStyle/>
          <a:p>
            <a:pPr marL="0" indent="0">
              <a:buNone/>
            </a:pPr>
            <a:r>
              <a:rPr lang="en-IE" dirty="0"/>
              <a:t>The last step to get connected with the cloud demo is to provision your IG60-SERIAL. To do that, you'll need a few things:</a:t>
            </a:r>
          </a:p>
          <a:p>
            <a:pPr>
              <a:buFont typeface="Arial" panose="020B0604020202020204" pitchFamily="34" charset="0"/>
              <a:buChar char="•"/>
            </a:pPr>
            <a:r>
              <a:rPr lang="en-IE" dirty="0"/>
              <a:t>Your IG60-SERIAL Gateway</a:t>
            </a:r>
          </a:p>
          <a:p>
            <a:pPr>
              <a:buFont typeface="Arial" panose="020B0604020202020204" pitchFamily="34" charset="0"/>
              <a:buChar char="•"/>
            </a:pPr>
            <a:r>
              <a:rPr lang="en-IE" dirty="0"/>
              <a:t>Access to LAN or Wi-Fi</a:t>
            </a:r>
          </a:p>
          <a:p>
            <a:pPr>
              <a:buFont typeface="Arial" panose="020B0604020202020204" pitchFamily="34" charset="0"/>
              <a:buChar char="•"/>
            </a:pPr>
            <a:r>
              <a:rPr lang="en-IE" dirty="0"/>
              <a:t>Your email address and password for demo.lairdconnect.com</a:t>
            </a:r>
          </a:p>
          <a:p>
            <a:pPr>
              <a:buFont typeface="Arial" panose="020B0604020202020204" pitchFamily="34" charset="0"/>
              <a:buChar char="•"/>
            </a:pPr>
            <a:r>
              <a:rPr lang="en-IE" dirty="0"/>
              <a:t>Your configuration file path</a:t>
            </a:r>
          </a:p>
          <a:p>
            <a:pPr marL="0" indent="0">
              <a:buNone/>
            </a:pPr>
            <a:r>
              <a:rPr lang="en-IE" dirty="0"/>
              <a:t>This last item, your configuration file path, is emailed to you after registering your device at demo.lairdconnect.com. It takes the form of the following:</a:t>
            </a:r>
          </a:p>
          <a:p>
            <a:pPr marL="0" indent="0">
              <a:buNone/>
            </a:pPr>
            <a:r>
              <a:rPr lang="en-IE" dirty="0"/>
              <a:t>https://demo.lairdconnect.com/greengrass/setup/#################-setup.json</a:t>
            </a:r>
          </a:p>
          <a:p>
            <a:pPr marL="0" indent="0">
              <a:buNone/>
            </a:pPr>
            <a:endParaRPr lang="en-IE" dirty="0"/>
          </a:p>
          <a:p>
            <a:pPr marL="0" indent="0">
              <a:buNone/>
            </a:pPr>
            <a:endParaRPr lang="en-IE" dirty="0"/>
          </a:p>
        </p:txBody>
      </p:sp>
    </p:spTree>
    <p:extLst>
      <p:ext uri="{BB962C8B-B14F-4D97-AF65-F5344CB8AC3E}">
        <p14:creationId xmlns:p14="http://schemas.microsoft.com/office/powerpoint/2010/main" val="90582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E3F55-B384-42A9-82FE-B93931517D57}"/>
              </a:ext>
            </a:extLst>
          </p:cNvPr>
          <p:cNvSpPr>
            <a:spLocks noGrp="1"/>
          </p:cNvSpPr>
          <p:nvPr>
            <p:ph type="title"/>
          </p:nvPr>
        </p:nvSpPr>
        <p:spPr/>
        <p:txBody>
          <a:bodyPr>
            <a:normAutofit fontScale="90000"/>
          </a:bodyPr>
          <a:lstStyle/>
          <a:p>
            <a:r>
              <a:rPr lang="en-IE" dirty="0"/>
              <a:t>Hardware Setup</a:t>
            </a:r>
            <a:br>
              <a:rPr lang="en-IE" dirty="0"/>
            </a:br>
            <a:br>
              <a:rPr lang="en-IE" dirty="0"/>
            </a:br>
            <a:endParaRPr lang="en-IE" dirty="0"/>
          </a:p>
        </p:txBody>
      </p:sp>
      <p:sp>
        <p:nvSpPr>
          <p:cNvPr id="3" name="Content Placeholder 2">
            <a:extLst>
              <a:ext uri="{FF2B5EF4-FFF2-40B4-BE49-F238E27FC236}">
                <a16:creationId xmlns:a16="http://schemas.microsoft.com/office/drawing/2014/main" id="{858569BE-B76F-4CE4-A4D8-22DAEB3BB967}"/>
              </a:ext>
            </a:extLst>
          </p:cNvPr>
          <p:cNvSpPr>
            <a:spLocks noGrp="1"/>
          </p:cNvSpPr>
          <p:nvPr>
            <p:ph idx="1"/>
          </p:nvPr>
        </p:nvSpPr>
        <p:spPr>
          <a:xfrm>
            <a:off x="677334" y="1645685"/>
            <a:ext cx="9709540" cy="5065833"/>
          </a:xfrm>
        </p:spPr>
        <p:txBody>
          <a:bodyPr>
            <a:normAutofit fontScale="92500" lnSpcReduction="10000"/>
          </a:bodyPr>
          <a:lstStyle/>
          <a:p>
            <a:pPr marL="0" indent="0">
              <a:buNone/>
            </a:pPr>
            <a:r>
              <a:rPr lang="en-IE" dirty="0"/>
              <a:t>To set up your IG60-SERIAL, complete the following:</a:t>
            </a:r>
          </a:p>
          <a:p>
            <a:pPr>
              <a:buFont typeface="Arial" panose="020B0604020202020204" pitchFamily="34" charset="0"/>
              <a:buChar char="•"/>
            </a:pPr>
            <a:r>
              <a:rPr lang="en-IE" dirty="0"/>
              <a:t>Connect the two dipole antennas included with the IG60-SERIAL to the WLAN1 and WLAN2 ports.</a:t>
            </a:r>
          </a:p>
          <a:p>
            <a:pPr>
              <a:buFont typeface="Arial" panose="020B0604020202020204" pitchFamily="34" charset="0"/>
              <a:buChar char="•"/>
            </a:pPr>
            <a:r>
              <a:rPr lang="en-IE" dirty="0"/>
              <a:t>If you're connecting over ethernet, connect the ethernet cable to the LAN1 port.</a:t>
            </a:r>
          </a:p>
          <a:p>
            <a:pPr>
              <a:buFont typeface="Arial" panose="020B0604020202020204" pitchFamily="34" charset="0"/>
              <a:buChar char="•"/>
            </a:pPr>
            <a:r>
              <a:rPr lang="en-IE" dirty="0"/>
              <a:t>Connect your regional plug adapter to the DC adapter included with the IG60-SERIAL. The plug adapter slides into the back of the DC adapter over the two exposed spring pins, and the plastic tabs at the bottom of the adapter slide into the housing of the DC adapter box.</a:t>
            </a:r>
          </a:p>
          <a:p>
            <a:pPr>
              <a:buFont typeface="Arial" panose="020B0604020202020204" pitchFamily="34" charset="0"/>
              <a:buChar char="•"/>
            </a:pPr>
            <a:r>
              <a:rPr lang="en-IE" dirty="0"/>
              <a:t>Plug the DC adapter into your DC outlet, and the other end of the DC adapter into the DC power port of the IG60-SERIAL.</a:t>
            </a:r>
          </a:p>
          <a:p>
            <a:pPr marL="0" indent="0">
              <a:buNone/>
            </a:pPr>
            <a:r>
              <a:rPr lang="en-IE" dirty="0"/>
              <a:t>As the IG60-SERIAL boots, the LEDs go through several stages. </a:t>
            </a:r>
          </a:p>
          <a:p>
            <a:pPr marL="0" indent="0">
              <a:buNone/>
            </a:pPr>
            <a:r>
              <a:rPr lang="en-IE" dirty="0"/>
              <a:t>The IG60 is discoverable by the </a:t>
            </a:r>
            <a:r>
              <a:rPr lang="en-IE" dirty="0" err="1"/>
              <a:t>Sentrius</a:t>
            </a:r>
            <a:r>
              <a:rPr lang="en-IE" dirty="0"/>
              <a:t> Connect app when the signal LED begins alternating green and yellow. This is an indication that the device is in Bluetooth configuration mode.</a:t>
            </a:r>
          </a:p>
          <a:p>
            <a:pPr marL="0" indent="0">
              <a:buNone/>
            </a:pPr>
            <a:r>
              <a:rPr lang="en-IE" dirty="0">
                <a:solidFill>
                  <a:srgbClr val="000000"/>
                </a:solidFill>
              </a:rPr>
              <a:t>If your signal LED does not alternate green and yellow, you may need to place the device into configuration more. </a:t>
            </a:r>
          </a:p>
          <a:p>
            <a:pPr marL="0" indent="0">
              <a:buNone/>
            </a:pPr>
            <a:r>
              <a:rPr lang="en-IE" dirty="0">
                <a:solidFill>
                  <a:srgbClr val="000000"/>
                </a:solidFill>
              </a:rPr>
              <a:t>To do so, use a paperclip or similar small instrument to depress the Reset button on the back (mounting side) of the IG60-SERIAL.</a:t>
            </a:r>
            <a:endParaRPr lang="en-IE" dirty="0"/>
          </a:p>
          <a:p>
            <a:pPr marL="0" indent="0">
              <a:buNone/>
            </a:pPr>
            <a:endParaRPr lang="en-IE" dirty="0"/>
          </a:p>
        </p:txBody>
      </p:sp>
    </p:spTree>
    <p:extLst>
      <p:ext uri="{BB962C8B-B14F-4D97-AF65-F5344CB8AC3E}">
        <p14:creationId xmlns:p14="http://schemas.microsoft.com/office/powerpoint/2010/main" val="12836464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265</TotalTime>
  <Words>929</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 Laird Sentrius IG60 </vt:lpstr>
      <vt:lpstr>Introduction</vt:lpstr>
      <vt:lpstr>AWS IoT Greengrass</vt:lpstr>
      <vt:lpstr>Linux</vt:lpstr>
      <vt:lpstr>How to use</vt:lpstr>
      <vt:lpstr>Initial Registration  </vt:lpstr>
      <vt:lpstr>Device Registration  </vt:lpstr>
      <vt:lpstr>Provision your Device  </vt:lpstr>
      <vt:lpstr>Hardware Setup  </vt:lpstr>
      <vt:lpstr>Sentrius Connect App Setup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Laird Sentrius IG60</dc:title>
  <dc:creator>Agritech</dc:creator>
  <cp:lastModifiedBy>Agritech</cp:lastModifiedBy>
  <cp:revision>15</cp:revision>
  <dcterms:created xsi:type="dcterms:W3CDTF">2021-09-15T10:34:03Z</dcterms:created>
  <dcterms:modified xsi:type="dcterms:W3CDTF">2021-11-03T15:30:09Z</dcterms:modified>
</cp:coreProperties>
</file>