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10/27/2021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9103E-F0DF-466C-88A7-EB68F003FC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MultiTech Conduit IP67 Base Station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358DED-0C27-43E6-A369-FB52831925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487" y="170534"/>
            <a:ext cx="3257682" cy="1539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691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87AE2-9E3D-48EA-8628-15B9F2CF6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Attaching Antennas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EC149-0FDF-457C-BFAB-8C68D10DB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9389944" cy="42490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E" dirty="0"/>
              <a:t>After mounting the Base Station: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E" dirty="0"/>
              <a:t>For LTE models, attach the LTE cellular antennas to the Cell and Diversity connectors on the bottom of the Base Station.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E" dirty="0"/>
              <a:t>Attach the GPS antenna to the GPS connector on the top of the Base Station.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E" dirty="0"/>
              <a:t>For Wi-Fi/Bluetooth models, attach the Wi-Fi antenna to the Wi-Fi connector on the top of the Base Station.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E" dirty="0"/>
              <a:t>Attach the </a:t>
            </a:r>
            <a:r>
              <a:rPr lang="en-IE" dirty="0" err="1"/>
              <a:t>LoRa</a:t>
            </a:r>
            <a:r>
              <a:rPr lang="en-IE" dirty="0"/>
              <a:t> antenna(s) to the </a:t>
            </a:r>
            <a:r>
              <a:rPr lang="en-IE" dirty="0" err="1"/>
              <a:t>LoRa</a:t>
            </a:r>
            <a:r>
              <a:rPr lang="en-IE" dirty="0"/>
              <a:t> and connectors at the top of the Base Station. If only one </a:t>
            </a:r>
            <a:r>
              <a:rPr lang="en-IE" dirty="0" err="1"/>
              <a:t>LoRa</a:t>
            </a:r>
            <a:r>
              <a:rPr lang="en-IE" dirty="0"/>
              <a:t> antenna, install on </a:t>
            </a:r>
            <a:r>
              <a:rPr lang="en-IE" dirty="0" err="1"/>
              <a:t>LoRa</a:t>
            </a:r>
            <a:r>
              <a:rPr lang="en-IE" dirty="0"/>
              <a:t> connector.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E" dirty="0"/>
              <a:t>If attaching </a:t>
            </a:r>
            <a:r>
              <a:rPr lang="en-IE" dirty="0" err="1"/>
              <a:t>LoRa</a:t>
            </a:r>
            <a:r>
              <a:rPr lang="en-IE" dirty="0"/>
              <a:t> antennas away from the Base Station, go to Attaching </a:t>
            </a:r>
            <a:r>
              <a:rPr lang="en-IE" dirty="0" err="1"/>
              <a:t>LoRa</a:t>
            </a:r>
            <a:r>
              <a:rPr lang="en-IE" dirty="0"/>
              <a:t> Antennas via Cable.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E" dirty="0"/>
              <a:t>Go to Connecting Ethernet for steps on connecting the Base Station to power and Ethernet.</a:t>
            </a:r>
          </a:p>
        </p:txBody>
      </p:sp>
    </p:spTree>
    <p:extLst>
      <p:ext uri="{BB962C8B-B14F-4D97-AF65-F5344CB8AC3E}">
        <p14:creationId xmlns:p14="http://schemas.microsoft.com/office/powerpoint/2010/main" val="1029481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7C9B8-D62C-4AC7-B0C0-2967C1783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Attaching </a:t>
            </a:r>
            <a:r>
              <a:rPr lang="en-IE" dirty="0" err="1"/>
              <a:t>LoRa</a:t>
            </a:r>
            <a:r>
              <a:rPr lang="en-IE" dirty="0"/>
              <a:t> Antennas via Cable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952A3-3464-49DE-A66F-D46BB945C2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8875039" cy="4417764"/>
          </a:xfrm>
        </p:spPr>
        <p:txBody>
          <a:bodyPr/>
          <a:lstStyle/>
          <a:p>
            <a:pPr marL="0" indent="0">
              <a:buNone/>
            </a:pPr>
            <a:r>
              <a:rPr lang="en-IE" dirty="0"/>
              <a:t>After attaching other antennas: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E" dirty="0"/>
              <a:t>Use an antenna hose clamp to attach the antenna bracket to a </a:t>
            </a:r>
            <a:r>
              <a:rPr lang="en-IE" dirty="0" err="1"/>
              <a:t>LoRa</a:t>
            </a:r>
            <a:r>
              <a:rPr lang="en-IE" dirty="0"/>
              <a:t> antenna.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E" dirty="0"/>
              <a:t>Attach the lightning arrestor (optional) to the antenna.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E" dirty="0"/>
              <a:t>Attach coaxial antenna cable to the lightning arrestor.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E" dirty="0"/>
              <a:t>For a pole mount, use hose clamps to mount the antenna mounting bracket to the pole. For a wall mount, attach the antenna bracket to the wall using the four tabs on the bracket.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E" dirty="0"/>
              <a:t>If you have a second </a:t>
            </a:r>
            <a:r>
              <a:rPr lang="en-IE" dirty="0" err="1"/>
              <a:t>LoRa</a:t>
            </a:r>
            <a:r>
              <a:rPr lang="en-IE" dirty="0"/>
              <a:t> antenna, repeat Steps 1 – 4 for the second </a:t>
            </a:r>
            <a:r>
              <a:rPr lang="en-IE" dirty="0" err="1"/>
              <a:t>LoRa</a:t>
            </a:r>
            <a:r>
              <a:rPr lang="en-IE" dirty="0"/>
              <a:t> antenna.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E" dirty="0"/>
              <a:t>Attach the antenna cable to the </a:t>
            </a:r>
            <a:r>
              <a:rPr lang="en-IE" dirty="0" err="1"/>
              <a:t>LoRa</a:t>
            </a:r>
            <a:r>
              <a:rPr lang="en-IE" dirty="0"/>
              <a:t> connector. If you have a second </a:t>
            </a:r>
            <a:r>
              <a:rPr lang="en-IE" dirty="0" err="1"/>
              <a:t>LoRa</a:t>
            </a:r>
            <a:r>
              <a:rPr lang="en-IE" dirty="0"/>
              <a:t> antenna, connect to the second </a:t>
            </a:r>
            <a:r>
              <a:rPr lang="en-IE" dirty="0" err="1"/>
              <a:t>LoRa</a:t>
            </a:r>
            <a:r>
              <a:rPr lang="en-IE" dirty="0"/>
              <a:t> connector. </a:t>
            </a:r>
          </a:p>
        </p:txBody>
      </p:sp>
    </p:spTree>
    <p:extLst>
      <p:ext uri="{BB962C8B-B14F-4D97-AF65-F5344CB8AC3E}">
        <p14:creationId xmlns:p14="http://schemas.microsoft.com/office/powerpoint/2010/main" val="692726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61B73-A65A-449F-B25B-D9FCF190A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81C25-422A-49F1-ABA9-533AA8D57F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74663"/>
            <a:ext cx="9922604" cy="511910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E" dirty="0"/>
              <a:t>MultiTech Conduit IP67 Base Station is a ruggedized IoT gateway solution, specifically designed for outdoor </a:t>
            </a:r>
            <a:r>
              <a:rPr lang="en-IE" dirty="0" err="1"/>
              <a:t>LoRa</a:t>
            </a:r>
            <a:r>
              <a:rPr lang="en-IE" dirty="0"/>
              <a:t>® public or private network deployments.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E" dirty="0"/>
              <a:t>This highly scalable and certified IP67 solution is capable of resisting the harshest environmental factors including moisture, dust, wind, rain, snow and extreme heat, supporting </a:t>
            </a:r>
            <a:r>
              <a:rPr lang="en-IE" dirty="0" err="1"/>
              <a:t>LoRaWAN</a:t>
            </a:r>
            <a:r>
              <a:rPr lang="en-IE" dirty="0"/>
              <a:t>® applications in virtually any environment.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E" dirty="0"/>
              <a:t>The enhanced Conduit IP67 solution can support thousands of </a:t>
            </a:r>
            <a:r>
              <a:rPr lang="en-IE" dirty="0" err="1"/>
              <a:t>LoRaWAN</a:t>
            </a:r>
            <a:r>
              <a:rPr lang="en-IE" dirty="0"/>
              <a:t> certified end nodes, including the MultiTech </a:t>
            </a:r>
            <a:r>
              <a:rPr lang="en-IE" dirty="0" err="1"/>
              <a:t>mDot</a:t>
            </a:r>
            <a:r>
              <a:rPr lang="en-IE" dirty="0"/>
              <a:t> and </a:t>
            </a:r>
            <a:r>
              <a:rPr lang="en-IE" dirty="0" err="1"/>
              <a:t>xDot</a:t>
            </a:r>
            <a:r>
              <a:rPr lang="en-IE" dirty="0"/>
              <a:t>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E" dirty="0"/>
              <a:t>This flexible solution provides durable, low-power, wide area connectivity in support of M2M and IoT applications for both </a:t>
            </a:r>
            <a:r>
              <a:rPr lang="en-IE" dirty="0" err="1"/>
              <a:t>LoRa</a:t>
            </a:r>
            <a:r>
              <a:rPr lang="en-IE" dirty="0"/>
              <a:t> service providers and individual enterprises wanting to expand their </a:t>
            </a:r>
            <a:r>
              <a:rPr lang="en-IE" dirty="0" err="1"/>
              <a:t>LoRa</a:t>
            </a:r>
            <a:r>
              <a:rPr lang="en-IE" dirty="0"/>
              <a:t> network coverage.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E" dirty="0"/>
              <a:t>Designed for easy deployment, the solution includes a MultiTech Conduit with a </a:t>
            </a:r>
            <a:r>
              <a:rPr lang="en-IE" dirty="0" err="1"/>
              <a:t>LoRa</a:t>
            </a:r>
            <a:r>
              <a:rPr lang="en-IE" dirty="0"/>
              <a:t> MultiTech </a:t>
            </a:r>
            <a:r>
              <a:rPr lang="en-IE" dirty="0" err="1"/>
              <a:t>mCard</a:t>
            </a:r>
            <a:r>
              <a:rPr lang="en-IE" dirty="0"/>
              <a:t>™ , IP67 enclosure, </a:t>
            </a:r>
            <a:r>
              <a:rPr lang="en-IE" dirty="0" err="1"/>
              <a:t>LoRa</a:t>
            </a:r>
            <a:r>
              <a:rPr lang="en-IE" dirty="0"/>
              <a:t> antenna to improve outdoor range and Ethernet or optional 4G-LTE backhaul.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E" dirty="0"/>
              <a:t>It can be deployed as part of an existing telecommunications tower, individual stand or wall mount. </a:t>
            </a:r>
          </a:p>
        </p:txBody>
      </p:sp>
    </p:spTree>
    <p:extLst>
      <p:ext uri="{BB962C8B-B14F-4D97-AF65-F5344CB8AC3E}">
        <p14:creationId xmlns:p14="http://schemas.microsoft.com/office/powerpoint/2010/main" val="1630859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1C060-73F8-477B-ACA2-0970DF329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1402A-9902-43A7-BF72-A9E849CE9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E" dirty="0"/>
              <a:t>Greatly expands </a:t>
            </a:r>
            <a:r>
              <a:rPr lang="en-IE" dirty="0" err="1"/>
              <a:t>LoRa</a:t>
            </a:r>
            <a:r>
              <a:rPr lang="en-IE" dirty="0"/>
              <a:t> network coverage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E" dirty="0"/>
              <a:t>External antenna increases </a:t>
            </a:r>
            <a:r>
              <a:rPr lang="en-IE" dirty="0" err="1"/>
              <a:t>LoRa</a:t>
            </a:r>
            <a:r>
              <a:rPr lang="en-IE" dirty="0"/>
              <a:t> connectivity to remote assets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E" dirty="0"/>
              <a:t>Improved design enhancing thermal performance and easy external port access to SIM and USB connectors</a:t>
            </a:r>
          </a:p>
        </p:txBody>
      </p:sp>
    </p:spTree>
    <p:extLst>
      <p:ext uri="{BB962C8B-B14F-4D97-AF65-F5344CB8AC3E}">
        <p14:creationId xmlns:p14="http://schemas.microsoft.com/office/powerpoint/2010/main" val="714630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06846-F23B-4DE9-A41C-C38EE6E2F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B22A3-D7F1-4395-9E3F-BA331A4AB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E" dirty="0"/>
              <a:t>14 dBm support for European region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E" dirty="0"/>
              <a:t>Certified for Europe 868 MHz ISM bands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E" dirty="0"/>
              <a:t>ISM band scanning for optimum </a:t>
            </a:r>
            <a:r>
              <a:rPr lang="en-IE" dirty="0" err="1"/>
              <a:t>LoRa</a:t>
            </a:r>
            <a:r>
              <a:rPr lang="en-IE" dirty="0"/>
              <a:t>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E" dirty="0"/>
              <a:t>Listen Before Talk operating protocol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E" dirty="0"/>
              <a:t>GNSS for location coordinate information </a:t>
            </a:r>
          </a:p>
        </p:txBody>
      </p:sp>
    </p:spTree>
    <p:extLst>
      <p:ext uri="{BB962C8B-B14F-4D97-AF65-F5344CB8AC3E}">
        <p14:creationId xmlns:p14="http://schemas.microsoft.com/office/powerpoint/2010/main" val="3712197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CEBF0-1FFC-49F8-9D46-64EC8985E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73E9D-A1F3-4958-ADDD-DE8570D15D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 dirty="0"/>
              <a:t>In addition to the Base Station and included accessories, you will need: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E" dirty="0"/>
              <a:t>PoE Injector. For requirements, refer to Conduit IP67 Base Station PoE Application Note (S000678).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E" dirty="0"/>
              <a:t>Cat 5 or greater Ethernet cable rated for outdoor use.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E" dirty="0"/>
              <a:t>Micro SIM (3FF) card for LTE models. MultiTech recommends using a SIM card rated for the climate where the device will be installed.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E" dirty="0"/>
              <a:t>14awg or larger ground wire with a closed loop terminal. For details, go to Installing a Ground Wire in this document.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E" dirty="0"/>
              <a:t>Phillips screwdriver. </a:t>
            </a:r>
          </a:p>
        </p:txBody>
      </p:sp>
    </p:spTree>
    <p:extLst>
      <p:ext uri="{BB962C8B-B14F-4D97-AF65-F5344CB8AC3E}">
        <p14:creationId xmlns:p14="http://schemas.microsoft.com/office/powerpoint/2010/main" val="531476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39723-9898-4447-9618-0BEA6C7ED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Connecting Ethernet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4D66A-0EF3-4702-8114-51A48B353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 dirty="0"/>
              <a:t>To connect your Ethernet cable and PoE injector: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E" dirty="0"/>
              <a:t>Remove the sealing nut, clamping claw, and sealing insert.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E" dirty="0"/>
              <a:t>Thread the Ethernet cable (not provided) through the sealing nut.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E" dirty="0"/>
              <a:t>Wrap the sealing insert around the cable and the clamping claw over the sealing insert.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E" dirty="0"/>
              <a:t>Plug the Ethernet cable into the Ethernet port.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E" dirty="0"/>
              <a:t>Push the seal and clamping claw into the cable gland body.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E" dirty="0"/>
              <a:t>Push the sealing nut over the insert and clamping claw and tighten on the cable gland body to 10.5 lbf in (12.0 </a:t>
            </a:r>
            <a:r>
              <a:rPr lang="en-IE" dirty="0" err="1"/>
              <a:t>kgf</a:t>
            </a:r>
            <a:r>
              <a:rPr lang="en-IE" dirty="0"/>
              <a:t> cm). </a:t>
            </a:r>
          </a:p>
        </p:txBody>
      </p:sp>
    </p:spTree>
    <p:extLst>
      <p:ext uri="{BB962C8B-B14F-4D97-AF65-F5344CB8AC3E}">
        <p14:creationId xmlns:p14="http://schemas.microsoft.com/office/powerpoint/2010/main" val="1039872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88150-0FD8-4C88-A80B-CAAD17538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Installing a Micro SIM Card 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7255D-073D-485B-9C94-7B6F77F582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 dirty="0"/>
              <a:t>To install a SIM card: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E" dirty="0"/>
              <a:t>Remove the SIM/USB cover. The SIM holder is above the USB port.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E" dirty="0"/>
              <a:t>Gently push the micro SIM card into the holder with the cut corner to the left and the SIM contacts facing towards the USB port as shown.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E" dirty="0"/>
              <a:t>Reattach the plastic cover and tighten to 10.5 lbf.in (12 kgf.cm). </a:t>
            </a:r>
          </a:p>
        </p:txBody>
      </p:sp>
    </p:spTree>
    <p:extLst>
      <p:ext uri="{BB962C8B-B14F-4D97-AF65-F5344CB8AC3E}">
        <p14:creationId xmlns:p14="http://schemas.microsoft.com/office/powerpoint/2010/main" val="2748881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69F14-BE80-4743-AEFE-029929955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Installing a Ground Wire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C4473-1680-4DC2-B05C-AF4163DB0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E" dirty="0"/>
              <a:t>Proper grounding of the metal enclosure is required to ensure safety. There are two ground lugs and one ground screw located on the enclosure back.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E" dirty="0"/>
              <a:t> Connecting a ground lug to an earth ground is the recommended method.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E" dirty="0"/>
              <a:t>Ground wire (not provided) must be suitable for outdoor location and meet a minimum wire gauge of 14awg or larger.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E" dirty="0"/>
              <a:t>Use the supplied ground screw to fasten wire. Ground wire terminal (not provided) must be closed loop and corrosive free in design.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E" dirty="0"/>
              <a:t>Insert screw through loop terminal and fasten to 17.28 kfg.cm. You can use either ground lug with the ground screw to connect the ground wire to the enclosure. </a:t>
            </a:r>
          </a:p>
        </p:txBody>
      </p:sp>
    </p:spTree>
    <p:extLst>
      <p:ext uri="{BB962C8B-B14F-4D97-AF65-F5344CB8AC3E}">
        <p14:creationId xmlns:p14="http://schemas.microsoft.com/office/powerpoint/2010/main" val="334045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D82E2-B790-4344-8D72-666CDE9B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Attaching the Mounting Bracket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F66A6-E3B9-4E37-8DC6-078A813AF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307273" cy="3880773"/>
          </a:xfrm>
        </p:spPr>
        <p:txBody>
          <a:bodyPr/>
          <a:lstStyle/>
          <a:p>
            <a:pPr marL="0" indent="0">
              <a:buNone/>
            </a:pPr>
            <a:r>
              <a:rPr lang="en-IE" dirty="0"/>
              <a:t>To attach the mounting bracket to the Base Station: Attach the bracket to the back of the Base Station using the supplied screws and washers as shown.</a:t>
            </a: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r>
              <a:rPr lang="en-IE" dirty="0"/>
              <a:t>To attach the Base Station on a pole: Attach the Base Station to the pole using the supplied hose clamps as shown. </a:t>
            </a: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r>
              <a:rPr lang="en-IE" dirty="0"/>
              <a:t>To mount the device on a wall: Use the four bracket tabs to attach the Base Station to the wall with the supplied screws and anchors as shown below.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35BCDB-3BAF-4741-887B-3447814B4B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4607" y="2036232"/>
            <a:ext cx="3207393" cy="14615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83DB558-D1DE-4854-B41C-38CBF02D60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4607" y="3633320"/>
            <a:ext cx="3207393" cy="12671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BF13A34-8877-4F7E-B0EF-C50B91FC49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84606" y="5166554"/>
            <a:ext cx="3207393" cy="1349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34149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1167</TotalTime>
  <Words>978</Words>
  <Application>Microsoft Office PowerPoint</Application>
  <PresentationFormat>Widescreen</PresentationFormat>
  <Paragraphs>68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</vt:lpstr>
      <vt:lpstr>MultiTech Conduit IP67 Base Station </vt:lpstr>
      <vt:lpstr>Introduction</vt:lpstr>
      <vt:lpstr>Benefits</vt:lpstr>
      <vt:lpstr>Features</vt:lpstr>
      <vt:lpstr>Requirements</vt:lpstr>
      <vt:lpstr>Connecting Ethernet </vt:lpstr>
      <vt:lpstr>Installing a Micro SIM Card </vt:lpstr>
      <vt:lpstr>Installing a Ground Wire </vt:lpstr>
      <vt:lpstr>Attaching the Mounting Bracket</vt:lpstr>
      <vt:lpstr>Attaching Antennas</vt:lpstr>
      <vt:lpstr>Attaching LoRa Antennas via Cable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MultiTech Conduit IP67 Base Station </dc:title>
  <dc:creator>Agritech</dc:creator>
  <cp:lastModifiedBy>Agritech</cp:lastModifiedBy>
  <cp:revision>12</cp:revision>
  <dcterms:created xsi:type="dcterms:W3CDTF">2021-09-30T14:21:54Z</dcterms:created>
  <dcterms:modified xsi:type="dcterms:W3CDTF">2021-10-27T15:35:02Z</dcterms:modified>
</cp:coreProperties>
</file>