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ycom.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F5B3-E427-4A1F-AEC8-118F94341FFD}"/>
              </a:ext>
            </a:extLst>
          </p:cNvPr>
          <p:cNvSpPr>
            <a:spLocks noGrp="1"/>
          </p:cNvSpPr>
          <p:nvPr>
            <p:ph type="ctrTitle"/>
          </p:nvPr>
        </p:nvSpPr>
        <p:spPr/>
        <p:txBody>
          <a:bodyPr/>
          <a:lstStyle/>
          <a:p>
            <a:r>
              <a:rPr lang="en-IE" dirty="0" err="1"/>
              <a:t>Pycom</a:t>
            </a:r>
            <a:r>
              <a:rPr lang="en-IE" dirty="0"/>
              <a:t> LoPy4 </a:t>
            </a:r>
          </a:p>
        </p:txBody>
      </p:sp>
      <p:pic>
        <p:nvPicPr>
          <p:cNvPr id="4" name="Picture 3">
            <a:extLst>
              <a:ext uri="{FF2B5EF4-FFF2-40B4-BE49-F238E27FC236}">
                <a16:creationId xmlns:a16="http://schemas.microsoft.com/office/drawing/2014/main" id="{CB77DB47-7169-4CAF-A67B-82AEF049E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32" y="0"/>
            <a:ext cx="3257682" cy="1539734"/>
          </a:xfrm>
          <a:prstGeom prst="rect">
            <a:avLst/>
          </a:prstGeom>
        </p:spPr>
      </p:pic>
    </p:spTree>
    <p:extLst>
      <p:ext uri="{BB962C8B-B14F-4D97-AF65-F5344CB8AC3E}">
        <p14:creationId xmlns:p14="http://schemas.microsoft.com/office/powerpoint/2010/main" val="11320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FB4F-3511-4D75-8552-231D549295CC}"/>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9FCBFCF7-E4E9-4096-91F2-27699F75FE6C}"/>
              </a:ext>
            </a:extLst>
          </p:cNvPr>
          <p:cNvSpPr>
            <a:spLocks noGrp="1"/>
          </p:cNvSpPr>
          <p:nvPr>
            <p:ph idx="1"/>
          </p:nvPr>
        </p:nvSpPr>
        <p:spPr>
          <a:xfrm>
            <a:off x="677334" y="2160589"/>
            <a:ext cx="7170526" cy="3880773"/>
          </a:xfrm>
        </p:spPr>
        <p:txBody>
          <a:bodyPr/>
          <a:lstStyle/>
          <a:p>
            <a:pPr>
              <a:buFont typeface="Arial" panose="020B0604020202020204" pitchFamily="34" charset="0"/>
              <a:buChar char="•"/>
            </a:pPr>
            <a:r>
              <a:rPr lang="en-IE" dirty="0"/>
              <a:t>The LoPy4 is a quadruple bearer </a:t>
            </a:r>
            <a:r>
              <a:rPr lang="en-IE" dirty="0" err="1"/>
              <a:t>MicroPython</a:t>
            </a:r>
            <a:r>
              <a:rPr lang="en-IE" dirty="0"/>
              <a:t> enabled development board (</a:t>
            </a:r>
            <a:r>
              <a:rPr lang="en-IE" dirty="0" err="1"/>
              <a:t>LoRa</a:t>
            </a:r>
            <a:r>
              <a:rPr lang="en-IE" dirty="0"/>
              <a:t>, </a:t>
            </a:r>
            <a:r>
              <a:rPr lang="en-IE" dirty="0" err="1"/>
              <a:t>Sigfox</a:t>
            </a:r>
            <a:r>
              <a:rPr lang="en-IE" dirty="0"/>
              <a:t>, </a:t>
            </a:r>
            <a:r>
              <a:rPr lang="en-IE" dirty="0" err="1"/>
              <a:t>WiFi</a:t>
            </a:r>
            <a:r>
              <a:rPr lang="en-IE" dirty="0"/>
              <a:t>, Bluetooth).</a:t>
            </a:r>
          </a:p>
          <a:p>
            <a:pPr>
              <a:buFont typeface="Arial" panose="020B0604020202020204" pitchFamily="34" charset="0"/>
              <a:buChar char="•"/>
            </a:pPr>
            <a:r>
              <a:rPr lang="en-IE" dirty="0"/>
              <a:t>With the latest </a:t>
            </a:r>
            <a:r>
              <a:rPr lang="en-IE" dirty="0" err="1"/>
              <a:t>Espressif</a:t>
            </a:r>
            <a:r>
              <a:rPr lang="en-IE" dirty="0"/>
              <a:t> chipset the LoPy4 offers a perfect combination of power, friendliness and flexibility. </a:t>
            </a:r>
          </a:p>
          <a:p>
            <a:pPr>
              <a:buFont typeface="Arial" panose="020B0604020202020204" pitchFamily="34" charset="0"/>
              <a:buChar char="•"/>
            </a:pPr>
            <a:r>
              <a:rPr lang="en-IE" dirty="0"/>
              <a:t>This allows the user to create and connect your things everywhere. </a:t>
            </a:r>
          </a:p>
        </p:txBody>
      </p:sp>
    </p:spTree>
    <p:extLst>
      <p:ext uri="{BB962C8B-B14F-4D97-AF65-F5344CB8AC3E}">
        <p14:creationId xmlns:p14="http://schemas.microsoft.com/office/powerpoint/2010/main" val="163936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4C8D-3C45-4343-8960-AC7474DB4AB8}"/>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CEDD3508-9669-499F-86CA-DD662DC47AD3}"/>
              </a:ext>
            </a:extLst>
          </p:cNvPr>
          <p:cNvSpPr>
            <a:spLocks noGrp="1"/>
          </p:cNvSpPr>
          <p:nvPr>
            <p:ph idx="1"/>
          </p:nvPr>
        </p:nvSpPr>
        <p:spPr/>
        <p:txBody>
          <a:bodyPr/>
          <a:lstStyle/>
          <a:p>
            <a:pPr>
              <a:buFont typeface="Arial" panose="020B0604020202020204" pitchFamily="34" charset="0"/>
              <a:buChar char="•"/>
            </a:pPr>
            <a:r>
              <a:rPr lang="en-IE" dirty="0"/>
              <a:t>Powerful CPU, BLE and state of the art </a:t>
            </a:r>
            <a:r>
              <a:rPr lang="en-IE" dirty="0" err="1"/>
              <a:t>WiFi</a:t>
            </a:r>
            <a:r>
              <a:rPr lang="en-IE" dirty="0"/>
              <a:t> radio.</a:t>
            </a:r>
          </a:p>
          <a:p>
            <a:pPr>
              <a:buFont typeface="Arial" panose="020B0604020202020204" pitchFamily="34" charset="0"/>
              <a:buChar char="•"/>
            </a:pPr>
            <a:r>
              <a:rPr lang="en-IE" dirty="0"/>
              <a:t>Simultaneous </a:t>
            </a:r>
            <a:r>
              <a:rPr lang="en-IE" dirty="0" err="1"/>
              <a:t>LoRa</a:t>
            </a:r>
            <a:r>
              <a:rPr lang="en-IE" dirty="0"/>
              <a:t> and </a:t>
            </a:r>
            <a:r>
              <a:rPr lang="en-IE" dirty="0" err="1"/>
              <a:t>Sigfox</a:t>
            </a:r>
            <a:r>
              <a:rPr lang="en-IE" dirty="0"/>
              <a:t> connectivity.</a:t>
            </a:r>
          </a:p>
          <a:p>
            <a:pPr>
              <a:buFont typeface="Arial" panose="020B0604020202020204" pitchFamily="34" charset="0"/>
              <a:buChar char="•"/>
            </a:pPr>
            <a:r>
              <a:rPr lang="en-IE" dirty="0"/>
              <a:t>Can also double up as a Nano </a:t>
            </a:r>
            <a:r>
              <a:rPr lang="en-IE" dirty="0" err="1"/>
              <a:t>LoRa</a:t>
            </a:r>
            <a:r>
              <a:rPr lang="en-IE" dirty="0"/>
              <a:t> gateway</a:t>
            </a:r>
          </a:p>
        </p:txBody>
      </p:sp>
    </p:spTree>
    <p:extLst>
      <p:ext uri="{BB962C8B-B14F-4D97-AF65-F5344CB8AC3E}">
        <p14:creationId xmlns:p14="http://schemas.microsoft.com/office/powerpoint/2010/main" val="54987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293F-DDB7-4B9F-B349-CB4144DB2F10}"/>
              </a:ext>
            </a:extLst>
          </p:cNvPr>
          <p:cNvSpPr>
            <a:spLocks noGrp="1"/>
          </p:cNvSpPr>
          <p:nvPr>
            <p:ph type="title"/>
          </p:nvPr>
        </p:nvSpPr>
        <p:spPr/>
        <p:txBody>
          <a:bodyPr/>
          <a:lstStyle/>
          <a:p>
            <a:r>
              <a:rPr lang="en-IE" dirty="0"/>
              <a:t>Programming the device</a:t>
            </a:r>
          </a:p>
        </p:txBody>
      </p:sp>
      <p:sp>
        <p:nvSpPr>
          <p:cNvPr id="3" name="Content Placeholder 2">
            <a:extLst>
              <a:ext uri="{FF2B5EF4-FFF2-40B4-BE49-F238E27FC236}">
                <a16:creationId xmlns:a16="http://schemas.microsoft.com/office/drawing/2014/main" id="{12C66785-4AFB-41BB-AC68-FCF447F534CB}"/>
              </a:ext>
            </a:extLst>
          </p:cNvPr>
          <p:cNvSpPr>
            <a:spLocks noGrp="1"/>
          </p:cNvSpPr>
          <p:nvPr>
            <p:ph idx="1"/>
          </p:nvPr>
        </p:nvSpPr>
        <p:spPr>
          <a:xfrm>
            <a:off x="677333" y="2160588"/>
            <a:ext cx="9718417" cy="4621951"/>
          </a:xfrm>
        </p:spPr>
        <p:txBody>
          <a:bodyPr>
            <a:normAutofit lnSpcReduction="10000"/>
          </a:bodyPr>
          <a:lstStyle/>
          <a:p>
            <a:pPr marL="0" indent="0">
              <a:buNone/>
            </a:pPr>
            <a:r>
              <a:rPr lang="en-IE" dirty="0"/>
              <a:t>UART</a:t>
            </a:r>
          </a:p>
          <a:p>
            <a:pPr>
              <a:buFont typeface="Arial" panose="020B0604020202020204" pitchFamily="34" charset="0"/>
              <a:buChar char="•"/>
            </a:pPr>
            <a:r>
              <a:rPr lang="en-IE" dirty="0"/>
              <a:t>By default, the modules run an interactive python REPL on UART0 which is connected to P0 (RX) and P1 (TX) running at 115200 baud. </a:t>
            </a:r>
          </a:p>
          <a:p>
            <a:pPr>
              <a:buFont typeface="Arial" panose="020B0604020202020204" pitchFamily="34" charset="0"/>
              <a:buChar char="•"/>
            </a:pPr>
            <a:r>
              <a:rPr lang="en-IE" dirty="0"/>
              <a:t>The easiest way to connect to the LoPy4 is via our expansion board, but any USB UART adapter will suffice. </a:t>
            </a:r>
          </a:p>
          <a:p>
            <a:pPr>
              <a:buFont typeface="Arial" panose="020B0604020202020204" pitchFamily="34" charset="0"/>
              <a:buChar char="•"/>
            </a:pPr>
            <a:r>
              <a:rPr lang="en-IE" dirty="0"/>
              <a:t>Code can be run via this interactive REPL or you can use our </a:t>
            </a:r>
            <a:r>
              <a:rPr lang="en-IE" dirty="0" err="1"/>
              <a:t>PyMakr</a:t>
            </a:r>
            <a:r>
              <a:rPr lang="en-IE" dirty="0"/>
              <a:t> plugin for Atom or Visual Studio Code to upload code to the board.</a:t>
            </a:r>
          </a:p>
          <a:p>
            <a:pPr marL="0" indent="0">
              <a:buNone/>
            </a:pPr>
            <a:r>
              <a:rPr lang="en-IE" dirty="0"/>
              <a:t>Wi–Fi</a:t>
            </a:r>
          </a:p>
          <a:p>
            <a:pPr>
              <a:buFont typeface="Arial" panose="020B0604020202020204" pitchFamily="34" charset="0"/>
              <a:buChar char="•"/>
            </a:pPr>
            <a:r>
              <a:rPr lang="en-IE" dirty="0"/>
              <a:t>In older modules, the </a:t>
            </a:r>
            <a:r>
              <a:rPr lang="en-IE" dirty="0" err="1"/>
              <a:t>FiPy</a:t>
            </a:r>
            <a:r>
              <a:rPr lang="en-IE" dirty="0"/>
              <a:t> by default acts as a Wi-Fi access point. SSID: </a:t>
            </a:r>
            <a:r>
              <a:rPr lang="en-IE" dirty="0" err="1"/>
              <a:t>fipy</a:t>
            </a:r>
            <a:r>
              <a:rPr lang="en-IE" dirty="0"/>
              <a:t>-</a:t>
            </a:r>
            <a:r>
              <a:rPr lang="en-IE" dirty="0" err="1"/>
              <a:t>wlan</a:t>
            </a:r>
            <a:r>
              <a:rPr lang="en-IE" dirty="0"/>
              <a:t>-XXXX Password: </a:t>
            </a:r>
            <a:r>
              <a:rPr lang="en-IE" dirty="0">
                <a:hlinkClick r:id="rId2"/>
              </a:rPr>
              <a:t>www.pycom.io</a:t>
            </a:r>
            <a:r>
              <a:rPr lang="en-IE" dirty="0"/>
              <a:t>. </a:t>
            </a:r>
          </a:p>
          <a:p>
            <a:pPr>
              <a:buFont typeface="Arial" panose="020B0604020202020204" pitchFamily="34" charset="0"/>
              <a:buChar char="•"/>
            </a:pPr>
            <a:r>
              <a:rPr lang="en-IE" dirty="0"/>
              <a:t>Newer modules come pre-loaded with the </a:t>
            </a:r>
            <a:r>
              <a:rPr lang="en-IE" dirty="0" err="1"/>
              <a:t>Pybytes</a:t>
            </a:r>
            <a:r>
              <a:rPr lang="en-IE" dirty="0"/>
              <a:t> firmware that allows configuring the device OTA through an existing </a:t>
            </a:r>
            <a:r>
              <a:rPr lang="en-IE" dirty="0" err="1"/>
              <a:t>WiFi</a:t>
            </a:r>
            <a:r>
              <a:rPr lang="en-IE" dirty="0"/>
              <a:t> AP via </a:t>
            </a:r>
            <a:r>
              <a:rPr lang="en-IE" dirty="0" err="1"/>
              <a:t>SmartPhone</a:t>
            </a:r>
            <a:r>
              <a:rPr lang="en-IE" dirty="0"/>
              <a:t>. </a:t>
            </a:r>
          </a:p>
          <a:p>
            <a:pPr>
              <a:buFont typeface="Arial" panose="020B0604020202020204" pitchFamily="34" charset="0"/>
              <a:buChar char="•"/>
            </a:pPr>
            <a:r>
              <a:rPr lang="en-IE" dirty="0"/>
              <a:t>See https://docs.pycom.io/smart for details. Once connected to the </a:t>
            </a:r>
            <a:r>
              <a:rPr lang="en-IE" dirty="0" err="1"/>
              <a:t>FiPy’s</a:t>
            </a:r>
            <a:r>
              <a:rPr lang="en-IE" dirty="0"/>
              <a:t> Wi-Fi network you can access it in two ways.</a:t>
            </a:r>
          </a:p>
        </p:txBody>
      </p:sp>
    </p:spTree>
    <p:extLst>
      <p:ext uri="{BB962C8B-B14F-4D97-AF65-F5344CB8AC3E}">
        <p14:creationId xmlns:p14="http://schemas.microsoft.com/office/powerpoint/2010/main" val="164780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5346-C774-4295-A949-CCCBFF1DDFF3}"/>
              </a:ext>
            </a:extLst>
          </p:cNvPr>
          <p:cNvSpPr>
            <a:spLocks noGrp="1"/>
          </p:cNvSpPr>
          <p:nvPr>
            <p:ph type="title"/>
          </p:nvPr>
        </p:nvSpPr>
        <p:spPr/>
        <p:txBody>
          <a:bodyPr/>
          <a:lstStyle/>
          <a:p>
            <a:r>
              <a:rPr lang="en-IE" dirty="0"/>
              <a:t>Programming the device</a:t>
            </a:r>
          </a:p>
        </p:txBody>
      </p:sp>
      <p:sp>
        <p:nvSpPr>
          <p:cNvPr id="3" name="Content Placeholder 2">
            <a:extLst>
              <a:ext uri="{FF2B5EF4-FFF2-40B4-BE49-F238E27FC236}">
                <a16:creationId xmlns:a16="http://schemas.microsoft.com/office/drawing/2014/main" id="{1B9180F7-E5F6-46F8-9B94-26CF47DF511C}"/>
              </a:ext>
            </a:extLst>
          </p:cNvPr>
          <p:cNvSpPr>
            <a:spLocks noGrp="1"/>
          </p:cNvSpPr>
          <p:nvPr>
            <p:ph idx="1"/>
          </p:nvPr>
        </p:nvSpPr>
        <p:spPr/>
        <p:txBody>
          <a:bodyPr/>
          <a:lstStyle/>
          <a:p>
            <a:pPr marL="0" indent="0">
              <a:buNone/>
            </a:pPr>
            <a:r>
              <a:rPr lang="en-IE" dirty="0"/>
              <a:t>Continued from previous slide</a:t>
            </a:r>
          </a:p>
          <a:p>
            <a:pPr marL="0" indent="0">
              <a:buNone/>
            </a:pPr>
            <a:r>
              <a:rPr lang="en-IE" dirty="0"/>
              <a:t>Telnet</a:t>
            </a:r>
          </a:p>
          <a:p>
            <a:pPr>
              <a:buFont typeface="Arial" panose="020B0604020202020204" pitchFamily="34" charset="0"/>
              <a:buChar char="•"/>
            </a:pPr>
            <a:r>
              <a:rPr lang="en-IE" dirty="0"/>
              <a:t>Running on port 23 is a telnet server. This acts in a very similar way to the UART. It presents you with an interactive REPL and can also be used to upload code via </a:t>
            </a:r>
            <a:r>
              <a:rPr lang="en-IE" dirty="0" err="1"/>
              <a:t>PyMakr</a:t>
            </a:r>
            <a:r>
              <a:rPr lang="en-IE" dirty="0"/>
              <a:t>.</a:t>
            </a:r>
          </a:p>
          <a:p>
            <a:pPr marL="0" indent="0">
              <a:buNone/>
            </a:pPr>
            <a:r>
              <a:rPr lang="en-IE" dirty="0"/>
              <a:t>FTP</a:t>
            </a:r>
          </a:p>
          <a:p>
            <a:pPr>
              <a:buFont typeface="Arial" panose="020B0604020202020204" pitchFamily="34" charset="0"/>
              <a:buChar char="•"/>
            </a:pPr>
            <a:r>
              <a:rPr lang="en-IE" dirty="0"/>
              <a:t>The LoPy4 also runs a FTP server that allows you to copy files to and from the device, include an SD card if one is connected. </a:t>
            </a:r>
          </a:p>
          <a:p>
            <a:pPr>
              <a:buFont typeface="Arial" panose="020B0604020202020204" pitchFamily="34" charset="0"/>
              <a:buChar char="•"/>
            </a:pPr>
            <a:r>
              <a:rPr lang="en-IE" dirty="0"/>
              <a:t>To connect to this FTP server, you need to use plain FTP (un–encrypted) with the following credentials: User: micro Password: python</a:t>
            </a:r>
          </a:p>
        </p:txBody>
      </p:sp>
    </p:spTree>
    <p:extLst>
      <p:ext uri="{BB962C8B-B14F-4D97-AF65-F5344CB8AC3E}">
        <p14:creationId xmlns:p14="http://schemas.microsoft.com/office/powerpoint/2010/main" val="40863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2CAB-D68D-47CE-A5EF-D22924ECB732}"/>
              </a:ext>
            </a:extLst>
          </p:cNvPr>
          <p:cNvSpPr>
            <a:spLocks noGrp="1"/>
          </p:cNvSpPr>
          <p:nvPr>
            <p:ph type="title"/>
          </p:nvPr>
        </p:nvSpPr>
        <p:spPr/>
        <p:txBody>
          <a:bodyPr/>
          <a:lstStyle/>
          <a:p>
            <a:r>
              <a:rPr lang="en-IE" dirty="0"/>
              <a:t>Boot modes</a:t>
            </a:r>
          </a:p>
        </p:txBody>
      </p:sp>
      <p:sp>
        <p:nvSpPr>
          <p:cNvPr id="3" name="Content Placeholder 2">
            <a:extLst>
              <a:ext uri="{FF2B5EF4-FFF2-40B4-BE49-F238E27FC236}">
                <a16:creationId xmlns:a16="http://schemas.microsoft.com/office/drawing/2014/main" id="{B2B4055D-AE0E-4EC1-95C4-866C224456A8}"/>
              </a:ext>
            </a:extLst>
          </p:cNvPr>
          <p:cNvSpPr>
            <a:spLocks noGrp="1"/>
          </p:cNvSpPr>
          <p:nvPr>
            <p:ph idx="1"/>
          </p:nvPr>
        </p:nvSpPr>
        <p:spPr>
          <a:xfrm>
            <a:off x="677334" y="1477009"/>
            <a:ext cx="9691784" cy="5101344"/>
          </a:xfrm>
        </p:spPr>
        <p:txBody>
          <a:bodyPr>
            <a:normAutofit fontScale="92500" lnSpcReduction="10000"/>
          </a:bodyPr>
          <a:lstStyle/>
          <a:p>
            <a:pPr marL="0" indent="0">
              <a:buNone/>
            </a:pPr>
            <a:r>
              <a:rPr lang="en-IE" dirty="0"/>
              <a:t>Bootloader mode</a:t>
            </a:r>
          </a:p>
          <a:p>
            <a:pPr>
              <a:buFont typeface="Arial" panose="020B0604020202020204" pitchFamily="34" charset="0"/>
              <a:buChar char="•"/>
            </a:pPr>
            <a:r>
              <a:rPr lang="en-IE" dirty="0"/>
              <a:t>In order to update the firmware of the LoPy4 device, it needs to be placed into bootloader mode. </a:t>
            </a:r>
          </a:p>
          <a:p>
            <a:pPr>
              <a:buFont typeface="Arial" panose="020B0604020202020204" pitchFamily="34" charset="0"/>
              <a:buChar char="•"/>
            </a:pPr>
            <a:r>
              <a:rPr lang="en-IE" dirty="0"/>
              <a:t>In order to do this, P2 needs to be connected to ground when the device reboots. Once in bootloader mode you can use the </a:t>
            </a:r>
            <a:r>
              <a:rPr lang="en-IE" dirty="0" err="1"/>
              <a:t>Pycom</a:t>
            </a:r>
            <a:r>
              <a:rPr lang="en-IE" dirty="0"/>
              <a:t> firmware update tool to update to the latest official firmware. </a:t>
            </a:r>
          </a:p>
          <a:p>
            <a:pPr>
              <a:buFont typeface="Arial" panose="020B0604020202020204" pitchFamily="34" charset="0"/>
              <a:buChar char="•"/>
            </a:pPr>
            <a:r>
              <a:rPr lang="en-IE" dirty="0"/>
              <a:t>If you are developing your own firmware based on our open–source firmware, a flashing script is provided with the source code.</a:t>
            </a:r>
          </a:p>
          <a:p>
            <a:pPr marL="0" indent="0">
              <a:buNone/>
            </a:pPr>
            <a:r>
              <a:rPr lang="en-IE" dirty="0"/>
              <a:t>Safe boot</a:t>
            </a:r>
          </a:p>
          <a:p>
            <a:pPr>
              <a:buFont typeface="Arial" panose="020B0604020202020204" pitchFamily="34" charset="0"/>
              <a:buChar char="•"/>
            </a:pPr>
            <a:r>
              <a:rPr lang="en-IE" dirty="0"/>
              <a:t>The </a:t>
            </a:r>
            <a:r>
              <a:rPr lang="en-IE" dirty="0" err="1"/>
              <a:t>micropython</a:t>
            </a:r>
            <a:r>
              <a:rPr lang="en-IE" dirty="0"/>
              <a:t> firmware features a safe boot feature that skips the boot.py and main.py scripts and goes straight to the REPL. </a:t>
            </a:r>
          </a:p>
          <a:p>
            <a:pPr>
              <a:buFont typeface="Arial" panose="020B0604020202020204" pitchFamily="34" charset="0"/>
              <a:buChar char="•"/>
            </a:pPr>
            <a:r>
              <a:rPr lang="en-IE" dirty="0"/>
              <a:t>This is useful if the device is programmed with code that causes the device to crash or become inaccessible. To access this mode, you need to connect P12 to 3.3V and reset the device. </a:t>
            </a:r>
          </a:p>
          <a:p>
            <a:pPr>
              <a:buFont typeface="Arial" panose="020B0604020202020204" pitchFamily="34" charset="0"/>
              <a:buChar char="•"/>
            </a:pPr>
            <a:r>
              <a:rPr lang="en-IE" dirty="0"/>
              <a:t>Upon entering safe boot mode, the on–board LED will begin to blink orange. Depending on the duration the pin is held at 3.3V, a different firmware will be run.</a:t>
            </a:r>
          </a:p>
          <a:p>
            <a:pPr marL="0" indent="0">
              <a:buNone/>
            </a:pPr>
            <a:endParaRPr lang="en-IE" dirty="0"/>
          </a:p>
        </p:txBody>
      </p:sp>
    </p:spTree>
    <p:extLst>
      <p:ext uri="{BB962C8B-B14F-4D97-AF65-F5344CB8AC3E}">
        <p14:creationId xmlns:p14="http://schemas.microsoft.com/office/powerpoint/2010/main" val="38052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2B0A-A58A-49B3-B433-CBB656EE1F37}"/>
              </a:ext>
            </a:extLst>
          </p:cNvPr>
          <p:cNvSpPr>
            <a:spLocks noGrp="1"/>
          </p:cNvSpPr>
          <p:nvPr>
            <p:ph type="title"/>
          </p:nvPr>
        </p:nvSpPr>
        <p:spPr/>
        <p:txBody>
          <a:bodyPr/>
          <a:lstStyle/>
          <a:p>
            <a:r>
              <a:rPr lang="en-IE" dirty="0"/>
              <a:t>Power</a:t>
            </a:r>
          </a:p>
        </p:txBody>
      </p:sp>
      <p:sp>
        <p:nvSpPr>
          <p:cNvPr id="3" name="Content Placeholder 2">
            <a:extLst>
              <a:ext uri="{FF2B5EF4-FFF2-40B4-BE49-F238E27FC236}">
                <a16:creationId xmlns:a16="http://schemas.microsoft.com/office/drawing/2014/main" id="{ADE2857D-B53B-48EF-A37E-814C8BCF465B}"/>
              </a:ext>
            </a:extLst>
          </p:cNvPr>
          <p:cNvSpPr>
            <a:spLocks noGrp="1"/>
          </p:cNvSpPr>
          <p:nvPr>
            <p:ph idx="1"/>
          </p:nvPr>
        </p:nvSpPr>
        <p:spPr>
          <a:xfrm>
            <a:off x="677334" y="2160589"/>
            <a:ext cx="7472367" cy="3880773"/>
          </a:xfrm>
        </p:spPr>
        <p:txBody>
          <a:bodyPr/>
          <a:lstStyle/>
          <a:p>
            <a:pPr>
              <a:buFont typeface="Arial" panose="020B0604020202020204" pitchFamily="34" charset="0"/>
              <a:buChar char="•"/>
            </a:pPr>
            <a:r>
              <a:rPr lang="en-IE" dirty="0"/>
              <a:t>The LoPy4 features an on–board voltage regulator that takes 3.5V – 5.5V from the VIN pin and regulates it to 3.3V. </a:t>
            </a:r>
          </a:p>
          <a:p>
            <a:pPr>
              <a:buFont typeface="Arial" panose="020B0604020202020204" pitchFamily="34" charset="0"/>
              <a:buChar char="•"/>
            </a:pPr>
            <a:r>
              <a:rPr lang="en-IE" dirty="0"/>
              <a:t>It is important to only use the 3.3V as an output and not try to feed 3.3V into this pin as this could damage the regulator.</a:t>
            </a:r>
          </a:p>
        </p:txBody>
      </p:sp>
    </p:spTree>
    <p:extLst>
      <p:ext uri="{BB962C8B-B14F-4D97-AF65-F5344CB8AC3E}">
        <p14:creationId xmlns:p14="http://schemas.microsoft.com/office/powerpoint/2010/main" val="330162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25C5-A7CC-4B67-A514-394458BF9AB2}"/>
              </a:ext>
            </a:extLst>
          </p:cNvPr>
          <p:cNvSpPr>
            <a:spLocks noGrp="1"/>
          </p:cNvSpPr>
          <p:nvPr>
            <p:ph type="title"/>
          </p:nvPr>
        </p:nvSpPr>
        <p:spPr/>
        <p:txBody>
          <a:bodyPr/>
          <a:lstStyle/>
          <a:p>
            <a:r>
              <a:rPr lang="en-IE" dirty="0" err="1"/>
              <a:t>WiFi</a:t>
            </a:r>
            <a:endParaRPr lang="en-IE" dirty="0"/>
          </a:p>
        </p:txBody>
      </p:sp>
      <p:sp>
        <p:nvSpPr>
          <p:cNvPr id="3" name="Content Placeholder 2">
            <a:extLst>
              <a:ext uri="{FF2B5EF4-FFF2-40B4-BE49-F238E27FC236}">
                <a16:creationId xmlns:a16="http://schemas.microsoft.com/office/drawing/2014/main" id="{7008DE34-6F9E-4026-BFA6-52714A8271DA}"/>
              </a:ext>
            </a:extLst>
          </p:cNvPr>
          <p:cNvSpPr>
            <a:spLocks noGrp="1"/>
          </p:cNvSpPr>
          <p:nvPr>
            <p:ph idx="1"/>
          </p:nvPr>
        </p:nvSpPr>
        <p:spPr>
          <a:xfrm>
            <a:off x="677334" y="1485886"/>
            <a:ext cx="9327800" cy="5119100"/>
          </a:xfrm>
        </p:spPr>
        <p:txBody>
          <a:bodyPr>
            <a:normAutofit fontScale="92500" lnSpcReduction="10000"/>
          </a:bodyPr>
          <a:lstStyle/>
          <a:p>
            <a:pPr marL="0" indent="0">
              <a:buNone/>
            </a:pPr>
            <a:r>
              <a:rPr lang="en-IE" dirty="0"/>
              <a:t>Supported features</a:t>
            </a:r>
          </a:p>
          <a:p>
            <a:pPr>
              <a:buFont typeface="Arial" panose="020B0604020202020204" pitchFamily="34" charset="0"/>
              <a:buChar char="•"/>
            </a:pPr>
            <a:r>
              <a:rPr lang="en-IE" dirty="0"/>
              <a:t>802.11 b/g/n/e/</a:t>
            </a:r>
            <a:r>
              <a:rPr lang="en-IE" dirty="0" err="1"/>
              <a:t>i</a:t>
            </a:r>
            <a:endParaRPr lang="en-IE" dirty="0"/>
          </a:p>
          <a:p>
            <a:pPr>
              <a:buFont typeface="Arial" panose="020B0604020202020204" pitchFamily="34" charset="0"/>
              <a:buChar char="•"/>
            </a:pPr>
            <a:r>
              <a:rPr lang="en-IE" dirty="0"/>
              <a:t>802.11 n (2.4 GHz), up to 150 Mbps</a:t>
            </a:r>
          </a:p>
          <a:p>
            <a:pPr>
              <a:buFont typeface="Arial" panose="020B0604020202020204" pitchFamily="34" charset="0"/>
              <a:buChar char="•"/>
            </a:pPr>
            <a:r>
              <a:rPr lang="en-IE" dirty="0"/>
              <a:t>802.11 e: QoS for wireless multimedia technology</a:t>
            </a:r>
          </a:p>
          <a:p>
            <a:pPr>
              <a:buFont typeface="Arial" panose="020B0604020202020204" pitchFamily="34" charset="0"/>
              <a:buChar char="•"/>
            </a:pPr>
            <a:r>
              <a:rPr lang="en-IE" dirty="0"/>
              <a:t>WMM–PS, UAPSD</a:t>
            </a:r>
          </a:p>
          <a:p>
            <a:pPr>
              <a:buFont typeface="Arial" panose="020B0604020202020204" pitchFamily="34" charset="0"/>
              <a:buChar char="•"/>
            </a:pPr>
            <a:r>
              <a:rPr lang="en-IE" dirty="0"/>
              <a:t>A–MPDU and A–MSDU aggregation</a:t>
            </a:r>
          </a:p>
          <a:p>
            <a:pPr>
              <a:buFont typeface="Arial" panose="020B0604020202020204" pitchFamily="34" charset="0"/>
              <a:buChar char="•"/>
            </a:pPr>
            <a:r>
              <a:rPr lang="en-IE" dirty="0"/>
              <a:t>Block ACK</a:t>
            </a:r>
          </a:p>
          <a:p>
            <a:pPr>
              <a:buFont typeface="Arial" panose="020B0604020202020204" pitchFamily="34" charset="0"/>
              <a:buChar char="•"/>
            </a:pPr>
            <a:r>
              <a:rPr lang="en-IE" dirty="0"/>
              <a:t>Fragmentation and defragmentation</a:t>
            </a:r>
          </a:p>
          <a:p>
            <a:pPr>
              <a:buFont typeface="Arial" panose="020B0604020202020204" pitchFamily="34" charset="0"/>
              <a:buChar char="•"/>
            </a:pPr>
            <a:r>
              <a:rPr lang="en-IE" dirty="0"/>
              <a:t>Automatic Beacon monitoring/scanning</a:t>
            </a:r>
          </a:p>
          <a:p>
            <a:pPr>
              <a:buFont typeface="Arial" panose="020B0604020202020204" pitchFamily="34" charset="0"/>
              <a:buChar char="•"/>
            </a:pPr>
            <a:r>
              <a:rPr lang="en-IE" dirty="0"/>
              <a:t>802.11 </a:t>
            </a:r>
            <a:r>
              <a:rPr lang="en-IE" dirty="0" err="1"/>
              <a:t>i</a:t>
            </a:r>
            <a:r>
              <a:rPr lang="en-IE" dirty="0"/>
              <a:t> security features: pre–authentication and TSN</a:t>
            </a:r>
          </a:p>
          <a:p>
            <a:pPr>
              <a:buFont typeface="Arial" panose="020B0604020202020204" pitchFamily="34" charset="0"/>
              <a:buChar char="•"/>
            </a:pPr>
            <a:r>
              <a:rPr lang="en-IE" dirty="0"/>
              <a:t>Wi–Fi Protected Access (WPA)/WPA2/WPA2–</a:t>
            </a:r>
          </a:p>
          <a:p>
            <a:pPr>
              <a:buFont typeface="Arial" panose="020B0604020202020204" pitchFamily="34" charset="0"/>
              <a:buChar char="•"/>
            </a:pPr>
            <a:r>
              <a:rPr lang="en-IE" dirty="0"/>
              <a:t>Enterprise/Wi–Fi Protected Setup (WPS)</a:t>
            </a:r>
          </a:p>
          <a:p>
            <a:pPr>
              <a:buFont typeface="Arial" panose="020B0604020202020204" pitchFamily="34" charset="0"/>
              <a:buChar char="•"/>
            </a:pPr>
            <a:r>
              <a:rPr lang="en-IE" dirty="0"/>
              <a:t>Infrastructure BSS Station mode/</a:t>
            </a:r>
            <a:r>
              <a:rPr lang="en-IE" dirty="0" err="1"/>
              <a:t>SoftAP</a:t>
            </a:r>
            <a:r>
              <a:rPr lang="en-IE" dirty="0"/>
              <a:t> mode</a:t>
            </a:r>
          </a:p>
          <a:p>
            <a:pPr>
              <a:buFont typeface="Arial" panose="020B0604020202020204" pitchFamily="34" charset="0"/>
              <a:buChar char="•"/>
            </a:pPr>
            <a:r>
              <a:rPr lang="en-IE" dirty="0"/>
              <a:t>Wi–Fi Direct (P2P), P2P Discovery, P2P Group Owner mode and P2P Power Management</a:t>
            </a:r>
          </a:p>
        </p:txBody>
      </p:sp>
    </p:spTree>
    <p:extLst>
      <p:ext uri="{BB962C8B-B14F-4D97-AF65-F5344CB8AC3E}">
        <p14:creationId xmlns:p14="http://schemas.microsoft.com/office/powerpoint/2010/main" val="399724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EE1A-728E-4C44-9CD6-3ACEF9CBCC37}"/>
              </a:ext>
            </a:extLst>
          </p:cNvPr>
          <p:cNvSpPr>
            <a:spLocks noGrp="1"/>
          </p:cNvSpPr>
          <p:nvPr>
            <p:ph type="title"/>
          </p:nvPr>
        </p:nvSpPr>
        <p:spPr>
          <a:xfrm>
            <a:off x="677334" y="0"/>
            <a:ext cx="8596668" cy="1320800"/>
          </a:xfrm>
        </p:spPr>
        <p:txBody>
          <a:bodyPr/>
          <a:lstStyle/>
          <a:p>
            <a:r>
              <a:rPr lang="en-IE" dirty="0"/>
              <a:t>Bluetooth</a:t>
            </a:r>
          </a:p>
        </p:txBody>
      </p:sp>
      <p:sp>
        <p:nvSpPr>
          <p:cNvPr id="3" name="Content Placeholder 2">
            <a:extLst>
              <a:ext uri="{FF2B5EF4-FFF2-40B4-BE49-F238E27FC236}">
                <a16:creationId xmlns:a16="http://schemas.microsoft.com/office/drawing/2014/main" id="{776CBAD1-D69E-4EFC-BCEB-A17CFA52C536}"/>
              </a:ext>
            </a:extLst>
          </p:cNvPr>
          <p:cNvSpPr>
            <a:spLocks noGrp="1"/>
          </p:cNvSpPr>
          <p:nvPr>
            <p:ph idx="1"/>
          </p:nvPr>
        </p:nvSpPr>
        <p:spPr>
          <a:xfrm>
            <a:off x="319597" y="834502"/>
            <a:ext cx="11327906" cy="6023498"/>
          </a:xfrm>
        </p:spPr>
        <p:txBody>
          <a:bodyPr>
            <a:normAutofit fontScale="70000" lnSpcReduction="20000"/>
          </a:bodyPr>
          <a:lstStyle/>
          <a:p>
            <a:pPr marL="0" indent="0">
              <a:buNone/>
            </a:pPr>
            <a:r>
              <a:rPr lang="en-IE" dirty="0"/>
              <a:t>Supported features:</a:t>
            </a:r>
          </a:p>
          <a:p>
            <a:pPr>
              <a:buFont typeface="Arial" panose="020B0604020202020204" pitchFamily="34" charset="0"/>
              <a:buChar char="•"/>
            </a:pPr>
            <a:r>
              <a:rPr lang="en-IE" dirty="0"/>
              <a:t>Compliant with Bluetooth v4.2 BR/EDR and BLE specification</a:t>
            </a:r>
          </a:p>
          <a:p>
            <a:pPr>
              <a:buFont typeface="Arial" panose="020B0604020202020204" pitchFamily="34" charset="0"/>
              <a:buChar char="•"/>
            </a:pPr>
            <a:r>
              <a:rPr lang="en-IE" dirty="0"/>
              <a:t>Class–1, class–2 and class–3 transmitter without external power amplifier</a:t>
            </a:r>
          </a:p>
          <a:p>
            <a:pPr>
              <a:buFont typeface="Arial" panose="020B0604020202020204" pitchFamily="34" charset="0"/>
              <a:buChar char="•"/>
            </a:pPr>
            <a:r>
              <a:rPr lang="en-IE" dirty="0"/>
              <a:t>Enhanced power control</a:t>
            </a:r>
          </a:p>
          <a:p>
            <a:pPr>
              <a:buFont typeface="Arial" panose="020B0604020202020204" pitchFamily="34" charset="0"/>
              <a:buChar char="•"/>
            </a:pPr>
            <a:r>
              <a:rPr lang="en-IE" dirty="0"/>
              <a:t>+12 dBm transmitting power</a:t>
            </a:r>
          </a:p>
          <a:p>
            <a:pPr>
              <a:buFont typeface="Arial" panose="020B0604020202020204" pitchFamily="34" charset="0"/>
              <a:buChar char="•"/>
            </a:pPr>
            <a:r>
              <a:rPr lang="en-IE" dirty="0"/>
              <a:t>NZIF receiver with –97 dBm sensitivity</a:t>
            </a:r>
          </a:p>
          <a:p>
            <a:pPr>
              <a:buFont typeface="Arial" panose="020B0604020202020204" pitchFamily="34" charset="0"/>
              <a:buChar char="•"/>
            </a:pPr>
            <a:r>
              <a:rPr lang="en-IE" dirty="0"/>
              <a:t>Adaptive Frequency Hopping (AFH)</a:t>
            </a:r>
          </a:p>
          <a:p>
            <a:pPr>
              <a:buFont typeface="Arial" panose="020B0604020202020204" pitchFamily="34" charset="0"/>
              <a:buChar char="•"/>
            </a:pPr>
            <a:r>
              <a:rPr lang="en-IE" dirty="0"/>
              <a:t>Standard HCI based on SDIO/SPI/UART</a:t>
            </a:r>
          </a:p>
          <a:p>
            <a:pPr>
              <a:buFont typeface="Arial" panose="020B0604020202020204" pitchFamily="34" charset="0"/>
              <a:buChar char="•"/>
            </a:pPr>
            <a:r>
              <a:rPr lang="en-IE" dirty="0"/>
              <a:t>High–speed UART HCI, up to 4 Mbps</a:t>
            </a:r>
          </a:p>
          <a:p>
            <a:pPr>
              <a:buFont typeface="Arial" panose="020B0604020202020204" pitchFamily="34" charset="0"/>
              <a:buChar char="•"/>
            </a:pPr>
            <a:r>
              <a:rPr lang="en-IE" dirty="0"/>
              <a:t>BT 4.2 controller and host stack</a:t>
            </a:r>
          </a:p>
          <a:p>
            <a:pPr>
              <a:buFont typeface="Arial" panose="020B0604020202020204" pitchFamily="34" charset="0"/>
              <a:buChar char="•"/>
            </a:pPr>
            <a:r>
              <a:rPr lang="en-IE" dirty="0"/>
              <a:t>Service Discover Protocol (SDP)</a:t>
            </a:r>
          </a:p>
          <a:p>
            <a:pPr>
              <a:buFont typeface="Arial" panose="020B0604020202020204" pitchFamily="34" charset="0"/>
              <a:buChar char="•"/>
            </a:pPr>
            <a:r>
              <a:rPr lang="en-IE" dirty="0"/>
              <a:t>General Access Profile (GAP)</a:t>
            </a:r>
          </a:p>
          <a:p>
            <a:pPr>
              <a:buFont typeface="Arial" panose="020B0604020202020204" pitchFamily="34" charset="0"/>
              <a:buChar char="•"/>
            </a:pPr>
            <a:r>
              <a:rPr lang="en-IE" dirty="0"/>
              <a:t>Security Manage Protocol (SMP)</a:t>
            </a:r>
          </a:p>
          <a:p>
            <a:pPr>
              <a:buFont typeface="Arial" panose="020B0604020202020204" pitchFamily="34" charset="0"/>
              <a:buChar char="•"/>
            </a:pPr>
            <a:r>
              <a:rPr lang="en-IE" dirty="0"/>
              <a:t>ATT/GATT</a:t>
            </a:r>
          </a:p>
          <a:p>
            <a:pPr>
              <a:buFont typeface="Arial" panose="020B0604020202020204" pitchFamily="34" charset="0"/>
              <a:buChar char="•"/>
            </a:pPr>
            <a:r>
              <a:rPr lang="en-IE" dirty="0"/>
              <a:t>HID</a:t>
            </a:r>
          </a:p>
          <a:p>
            <a:pPr>
              <a:buFont typeface="Arial" panose="020B0604020202020204" pitchFamily="34" charset="0"/>
              <a:buChar char="•"/>
            </a:pPr>
            <a:r>
              <a:rPr lang="en-IE" dirty="0"/>
              <a:t>All GATT–based profile supported</a:t>
            </a:r>
          </a:p>
          <a:p>
            <a:pPr>
              <a:buFont typeface="Arial" panose="020B0604020202020204" pitchFamily="34" charset="0"/>
              <a:buChar char="•"/>
            </a:pPr>
            <a:r>
              <a:rPr lang="en-IE" dirty="0"/>
              <a:t>SPP–like GATT–based profile</a:t>
            </a:r>
          </a:p>
          <a:p>
            <a:pPr>
              <a:buFont typeface="Arial" panose="020B0604020202020204" pitchFamily="34" charset="0"/>
              <a:buChar char="•"/>
            </a:pPr>
            <a:r>
              <a:rPr lang="en-IE" dirty="0"/>
              <a:t>BLE Beacon</a:t>
            </a:r>
          </a:p>
          <a:p>
            <a:pPr>
              <a:buFont typeface="Arial" panose="020B0604020202020204" pitchFamily="34" charset="0"/>
              <a:buChar char="•"/>
            </a:pPr>
            <a:r>
              <a:rPr lang="en-IE" dirty="0"/>
              <a:t>A2DP/AVRCP/SPP, HSP/HFP, RFCOMM</a:t>
            </a:r>
          </a:p>
          <a:p>
            <a:pPr>
              <a:buFont typeface="Arial" panose="020B0604020202020204" pitchFamily="34" charset="0"/>
              <a:buChar char="•"/>
            </a:pPr>
            <a:r>
              <a:rPr lang="en-IE" dirty="0"/>
              <a:t>CVSD and SBC for audio codec</a:t>
            </a:r>
          </a:p>
          <a:p>
            <a:pPr>
              <a:buFont typeface="Arial" panose="020B0604020202020204" pitchFamily="34" charset="0"/>
              <a:buChar char="•"/>
            </a:pPr>
            <a:r>
              <a:rPr lang="en-IE" dirty="0"/>
              <a:t>Bluetooth Piconet and </a:t>
            </a:r>
            <a:r>
              <a:rPr lang="en-IE" dirty="0" err="1"/>
              <a:t>Scatternet</a:t>
            </a:r>
            <a:endParaRPr lang="en-IE" dirty="0"/>
          </a:p>
        </p:txBody>
      </p:sp>
    </p:spTree>
    <p:extLst>
      <p:ext uri="{BB962C8B-B14F-4D97-AF65-F5344CB8AC3E}">
        <p14:creationId xmlns:p14="http://schemas.microsoft.com/office/powerpoint/2010/main" val="2302679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147</TotalTime>
  <Words>831</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Pycom LoPy4 </vt:lpstr>
      <vt:lpstr>Introduction</vt:lpstr>
      <vt:lpstr>Features</vt:lpstr>
      <vt:lpstr>Programming the device</vt:lpstr>
      <vt:lpstr>Programming the device</vt:lpstr>
      <vt:lpstr>Boot modes</vt:lpstr>
      <vt:lpstr>Power</vt:lpstr>
      <vt:lpstr>WiFi</vt:lpstr>
      <vt:lpstr>Bluetooth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Pycom LoPy4 </dc:title>
  <dc:creator>Agritech</dc:creator>
  <cp:lastModifiedBy>Agritech</cp:lastModifiedBy>
  <cp:revision>17</cp:revision>
  <dcterms:created xsi:type="dcterms:W3CDTF">2021-10-01T15:01:27Z</dcterms:created>
  <dcterms:modified xsi:type="dcterms:W3CDTF">2021-11-02T16:29:48Z</dcterms:modified>
</cp:coreProperties>
</file>