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59" r:id="rId6"/>
    <p:sldId id="261" r:id="rId7"/>
    <p:sldId id="260"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192.168.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50B7-D8E8-4539-9000-9BE675EAA94D}"/>
              </a:ext>
            </a:extLst>
          </p:cNvPr>
          <p:cNvSpPr>
            <a:spLocks noGrp="1"/>
          </p:cNvSpPr>
          <p:nvPr>
            <p:ph type="ctrTitle"/>
          </p:nvPr>
        </p:nvSpPr>
        <p:spPr/>
        <p:txBody>
          <a:bodyPr/>
          <a:lstStyle/>
          <a:p>
            <a:pPr algn="just"/>
            <a:r>
              <a:rPr lang="en-IE" dirty="0" err="1"/>
              <a:t>Sentrius</a:t>
            </a:r>
            <a:r>
              <a:rPr lang="en-IE" dirty="0"/>
              <a:t> RG186</a:t>
            </a:r>
          </a:p>
        </p:txBody>
      </p:sp>
      <p:pic>
        <p:nvPicPr>
          <p:cNvPr id="4" name="Picture 3">
            <a:extLst>
              <a:ext uri="{FF2B5EF4-FFF2-40B4-BE49-F238E27FC236}">
                <a16:creationId xmlns:a16="http://schemas.microsoft.com/office/drawing/2014/main" id="{2724F2C1-67B1-4C87-AFBF-DB6EEF575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918" y="565291"/>
            <a:ext cx="3257682" cy="1539734"/>
          </a:xfrm>
          <a:prstGeom prst="rect">
            <a:avLst/>
          </a:prstGeom>
        </p:spPr>
      </p:pic>
    </p:spTree>
    <p:extLst>
      <p:ext uri="{BB962C8B-B14F-4D97-AF65-F5344CB8AC3E}">
        <p14:creationId xmlns:p14="http://schemas.microsoft.com/office/powerpoint/2010/main" val="60073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52F5-7E96-4E83-8A6C-5AAAC99AE610}"/>
              </a:ext>
            </a:extLst>
          </p:cNvPr>
          <p:cNvSpPr>
            <a:spLocks noGrp="1"/>
          </p:cNvSpPr>
          <p:nvPr>
            <p:ph type="title"/>
          </p:nvPr>
        </p:nvSpPr>
        <p:spPr/>
        <p:txBody>
          <a:bodyPr/>
          <a:lstStyle/>
          <a:p>
            <a:r>
              <a:rPr lang="en-IE" dirty="0"/>
              <a:t>IPv6 Configuration</a:t>
            </a:r>
          </a:p>
        </p:txBody>
      </p:sp>
      <p:sp>
        <p:nvSpPr>
          <p:cNvPr id="3" name="Content Placeholder 2">
            <a:extLst>
              <a:ext uri="{FF2B5EF4-FFF2-40B4-BE49-F238E27FC236}">
                <a16:creationId xmlns:a16="http://schemas.microsoft.com/office/drawing/2014/main" id="{CD629327-7CB1-429E-A1DF-3C240216F7E2}"/>
              </a:ext>
            </a:extLst>
          </p:cNvPr>
          <p:cNvSpPr>
            <a:spLocks noGrp="1"/>
          </p:cNvSpPr>
          <p:nvPr>
            <p:ph idx="1"/>
          </p:nvPr>
        </p:nvSpPr>
        <p:spPr/>
        <p:txBody>
          <a:bodyPr/>
          <a:lstStyle/>
          <a:p>
            <a:pPr>
              <a:buFont typeface="Arial" panose="020B0604020202020204" pitchFamily="34" charset="0"/>
              <a:buChar char="•"/>
            </a:pPr>
            <a:r>
              <a:rPr lang="en-IE" dirty="0"/>
              <a:t>Select the IPv6 configuration by clicking the IPv6 menu item in the side menu of the LAN view.</a:t>
            </a:r>
          </a:p>
          <a:p>
            <a:pPr>
              <a:buFont typeface="Arial" panose="020B0604020202020204" pitchFamily="34" charset="0"/>
              <a:buChar char="•"/>
            </a:pPr>
            <a:r>
              <a:rPr lang="en-IE" dirty="0"/>
              <a:t>DHCP – In DHCP mode, all settings are provided through communication with an IPv6 server on the network. </a:t>
            </a:r>
          </a:p>
          <a:p>
            <a:pPr>
              <a:buFont typeface="Arial" panose="020B0604020202020204" pitchFamily="34" charset="0"/>
              <a:buChar char="•"/>
            </a:pPr>
            <a:r>
              <a:rPr lang="en-IE" dirty="0"/>
              <a:t>Auto – In auto mode, you have the option of selecting the auto DHCP method (either stateless or SLAAC). At this time, IPv6 static mode is only partially supported.</a:t>
            </a:r>
          </a:p>
        </p:txBody>
      </p:sp>
    </p:spTree>
    <p:extLst>
      <p:ext uri="{BB962C8B-B14F-4D97-AF65-F5344CB8AC3E}">
        <p14:creationId xmlns:p14="http://schemas.microsoft.com/office/powerpoint/2010/main" val="67862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F0EA-DB5D-4A6D-A59E-DF073C6B69F8}"/>
              </a:ext>
            </a:extLst>
          </p:cNvPr>
          <p:cNvSpPr>
            <a:spLocks noGrp="1"/>
          </p:cNvSpPr>
          <p:nvPr>
            <p:ph type="title"/>
          </p:nvPr>
        </p:nvSpPr>
        <p:spPr/>
        <p:txBody>
          <a:bodyPr/>
          <a:lstStyle/>
          <a:p>
            <a:r>
              <a:rPr lang="en-IE" dirty="0"/>
              <a:t>Wi-fi Connection Setup</a:t>
            </a:r>
          </a:p>
        </p:txBody>
      </p:sp>
      <p:sp>
        <p:nvSpPr>
          <p:cNvPr id="3" name="Content Placeholder 2">
            <a:extLst>
              <a:ext uri="{FF2B5EF4-FFF2-40B4-BE49-F238E27FC236}">
                <a16:creationId xmlns:a16="http://schemas.microsoft.com/office/drawing/2014/main" id="{4F4908AA-39C9-4C89-8FC3-F6A95459808D}"/>
              </a:ext>
            </a:extLst>
          </p:cNvPr>
          <p:cNvSpPr>
            <a:spLocks noGrp="1"/>
          </p:cNvSpPr>
          <p:nvPr>
            <p:ph idx="1"/>
          </p:nvPr>
        </p:nvSpPr>
        <p:spPr/>
        <p:txBody>
          <a:bodyPr/>
          <a:lstStyle/>
          <a:p>
            <a:pPr>
              <a:buFont typeface="Arial" panose="020B0604020202020204" pitchFamily="34" charset="0"/>
              <a:buChar char="•"/>
            </a:pPr>
            <a:r>
              <a:rPr lang="en-IE" dirty="0"/>
              <a:t>By default, the gateway’s Wi-Fi radio is not configured to connect to a Wi-Fi network. The user must access the web interface on the gateway via the Ethernet interface to setup the Wi-Fi connection. </a:t>
            </a:r>
          </a:p>
          <a:p>
            <a:pPr>
              <a:buFont typeface="Arial" panose="020B0604020202020204" pitchFamily="34" charset="0"/>
              <a:buChar char="•"/>
            </a:pPr>
            <a:r>
              <a:rPr lang="en-IE" dirty="0"/>
              <a:t>To setup a Wi-Fi connection, click the Wi-Fi tab in the main menu. In the sidebar on the left, you can navigate to various Wi-Fi pages and see the status of the Wi-Fi interface. </a:t>
            </a:r>
          </a:p>
          <a:p>
            <a:pPr>
              <a:buFont typeface="Arial" panose="020B0604020202020204" pitchFamily="34" charset="0"/>
              <a:buChar char="•"/>
            </a:pPr>
            <a:r>
              <a:rPr lang="en-IE" dirty="0"/>
              <a:t>There is also a button to enable/disable the Wi-Fi radio. </a:t>
            </a:r>
          </a:p>
          <a:p>
            <a:pPr>
              <a:buFont typeface="Arial" panose="020B0604020202020204" pitchFamily="34" charset="0"/>
              <a:buChar char="•"/>
            </a:pPr>
            <a:r>
              <a:rPr lang="en-IE" dirty="0"/>
              <a:t>In the sidebar on the left, you can navigate to various Wi-Fi pages and see the status of the Wi-Fi interface</a:t>
            </a:r>
            <a:r>
              <a:rPr lang="en-IE"/>
              <a:t>. </a:t>
            </a:r>
          </a:p>
          <a:p>
            <a:pPr>
              <a:buFont typeface="Arial" panose="020B0604020202020204" pitchFamily="34" charset="0"/>
              <a:buChar char="•"/>
            </a:pPr>
            <a:r>
              <a:rPr lang="en-IE"/>
              <a:t>There </a:t>
            </a:r>
            <a:r>
              <a:rPr lang="en-IE" dirty="0"/>
              <a:t>is also a button to enable/disable the Wi-Fi radio.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101598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F575-1FC9-45EE-BBC8-180715CE1974}"/>
              </a:ext>
            </a:extLst>
          </p:cNvPr>
          <p:cNvSpPr>
            <a:spLocks noGrp="1"/>
          </p:cNvSpPr>
          <p:nvPr>
            <p:ph type="title"/>
          </p:nvPr>
        </p:nvSpPr>
        <p:spPr/>
        <p:txBody>
          <a:bodyPr/>
          <a:lstStyle/>
          <a:p>
            <a:r>
              <a:rPr lang="en-IE" dirty="0"/>
              <a:t>Introduction</a:t>
            </a:r>
          </a:p>
        </p:txBody>
      </p:sp>
      <p:sp>
        <p:nvSpPr>
          <p:cNvPr id="3" name="Content Placeholder 2">
            <a:extLst>
              <a:ext uri="{FF2B5EF4-FFF2-40B4-BE49-F238E27FC236}">
                <a16:creationId xmlns:a16="http://schemas.microsoft.com/office/drawing/2014/main" id="{6CEC9F6B-D1BE-4D69-A9C2-10E68A7C0049}"/>
              </a:ext>
            </a:extLst>
          </p:cNvPr>
          <p:cNvSpPr>
            <a:spLocks noGrp="1"/>
          </p:cNvSpPr>
          <p:nvPr>
            <p:ph idx="1"/>
          </p:nvPr>
        </p:nvSpPr>
        <p:spPr>
          <a:xfrm>
            <a:off x="677334" y="2160589"/>
            <a:ext cx="6788786" cy="3059481"/>
          </a:xfrm>
        </p:spPr>
        <p:txBody>
          <a:bodyPr/>
          <a:lstStyle/>
          <a:p>
            <a:pPr>
              <a:buFont typeface="Arial" panose="020B0604020202020204" pitchFamily="34" charset="0"/>
              <a:buChar char="•"/>
            </a:pPr>
            <a:r>
              <a:rPr lang="en-IE" dirty="0"/>
              <a:t>The </a:t>
            </a:r>
            <a:r>
              <a:rPr lang="en-IE" dirty="0" err="1"/>
              <a:t>Sentrius</a:t>
            </a:r>
            <a:r>
              <a:rPr lang="en-IE" dirty="0"/>
              <a:t> RG186 </a:t>
            </a:r>
            <a:r>
              <a:rPr lang="en-IE" dirty="0" err="1"/>
              <a:t>LoRa</a:t>
            </a:r>
            <a:r>
              <a:rPr lang="en-IE" dirty="0"/>
              <a:t>-Enabled Gateway from Laird is the ultimate in secure, scalable, robust </a:t>
            </a:r>
            <a:r>
              <a:rPr lang="en-IE" dirty="0" err="1"/>
              <a:t>LoRa</a:t>
            </a:r>
            <a:r>
              <a:rPr lang="en-IE" dirty="0"/>
              <a:t> solutions for end-to-end control of your private </a:t>
            </a:r>
            <a:r>
              <a:rPr lang="en-IE" dirty="0" err="1"/>
              <a:t>LoRaWAN</a:t>
            </a:r>
            <a:r>
              <a:rPr lang="en-IE" dirty="0"/>
              <a:t> network.</a:t>
            </a:r>
          </a:p>
          <a:p>
            <a:pPr>
              <a:buFont typeface="Arial" panose="020B0604020202020204" pitchFamily="34" charset="0"/>
              <a:buChar char="•"/>
            </a:pPr>
            <a:r>
              <a:rPr lang="en-IE" dirty="0"/>
              <a:t>It also offers enterprise dual-band Wi-Fi, BT v4.0 (BLE and Classic) and wired Ethernet for complete design freedom.</a:t>
            </a:r>
          </a:p>
          <a:p>
            <a:pPr>
              <a:buFont typeface="Arial" panose="020B0604020202020204" pitchFamily="34" charset="0"/>
              <a:buChar char="•"/>
            </a:pPr>
            <a:r>
              <a:rPr lang="en-IE" dirty="0"/>
              <a:t>Based on the </a:t>
            </a:r>
            <a:r>
              <a:rPr lang="en-IE" dirty="0" err="1"/>
              <a:t>Semtech</a:t>
            </a:r>
            <a:r>
              <a:rPr lang="en-IE" dirty="0"/>
              <a:t> SX1301/SX1257 chipset designs, it offers a </a:t>
            </a:r>
            <a:r>
              <a:rPr lang="en-IE" dirty="0" err="1"/>
              <a:t>LoRa</a:t>
            </a:r>
            <a:r>
              <a:rPr lang="en-IE" dirty="0"/>
              <a:t> range up to 10 miles and pre-loaded </a:t>
            </a:r>
            <a:r>
              <a:rPr lang="en-IE" dirty="0" err="1"/>
              <a:t>LoRa</a:t>
            </a:r>
            <a:r>
              <a:rPr lang="en-IE" dirty="0"/>
              <a:t> Packet Forwarder software, perfect for highly scalable, flexible IoT networks.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108820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E92D-D65B-480D-9FE7-3C1E1494C3B0}"/>
              </a:ext>
            </a:extLst>
          </p:cNvPr>
          <p:cNvSpPr>
            <a:spLocks noGrp="1"/>
          </p:cNvSpPr>
          <p:nvPr>
            <p:ph type="title"/>
          </p:nvPr>
        </p:nvSpPr>
        <p:spPr/>
        <p:txBody>
          <a:bodyPr/>
          <a:lstStyle/>
          <a:p>
            <a:r>
              <a:rPr lang="en-IE" dirty="0"/>
              <a:t>Main Features</a:t>
            </a:r>
          </a:p>
        </p:txBody>
      </p:sp>
      <p:sp>
        <p:nvSpPr>
          <p:cNvPr id="3" name="Content Placeholder 2">
            <a:extLst>
              <a:ext uri="{FF2B5EF4-FFF2-40B4-BE49-F238E27FC236}">
                <a16:creationId xmlns:a16="http://schemas.microsoft.com/office/drawing/2014/main" id="{E7C7E2C8-8CD8-4B08-AB8A-3331E5E58A76}"/>
              </a:ext>
            </a:extLst>
          </p:cNvPr>
          <p:cNvSpPr>
            <a:spLocks noGrp="1"/>
          </p:cNvSpPr>
          <p:nvPr>
            <p:ph idx="1"/>
          </p:nvPr>
        </p:nvSpPr>
        <p:spPr/>
        <p:txBody>
          <a:bodyPr/>
          <a:lstStyle/>
          <a:p>
            <a:pPr>
              <a:buFont typeface="Arial" panose="020B0604020202020204" pitchFamily="34" charset="0"/>
              <a:buChar char="•"/>
            </a:pPr>
            <a:r>
              <a:rPr lang="en-IE" dirty="0"/>
              <a:t>Aggregate and utilize IoT data.</a:t>
            </a:r>
          </a:p>
          <a:p>
            <a:pPr>
              <a:buFont typeface="Arial" panose="020B0604020202020204" pitchFamily="34" charset="0"/>
              <a:buChar char="•"/>
            </a:pPr>
            <a:r>
              <a:rPr lang="en-IE" dirty="0"/>
              <a:t>Multiple interface options for ultimate design choice.</a:t>
            </a:r>
          </a:p>
          <a:p>
            <a:pPr>
              <a:buFont typeface="Arial" panose="020B0604020202020204" pitchFamily="34" charset="0"/>
              <a:buChar char="•"/>
            </a:pPr>
            <a:r>
              <a:rPr lang="en-IE" dirty="0"/>
              <a:t>Comprehensive security and reliability.</a:t>
            </a:r>
          </a:p>
          <a:p>
            <a:pPr>
              <a:buFont typeface="Arial" panose="020B0604020202020204" pitchFamily="34" charset="0"/>
              <a:buChar char="•"/>
            </a:pPr>
            <a:r>
              <a:rPr lang="en-IE" dirty="0"/>
              <a:t>Broad certifications and approvals.</a:t>
            </a:r>
          </a:p>
          <a:p>
            <a:pPr>
              <a:buFont typeface="Arial" panose="020B0604020202020204" pitchFamily="34" charset="0"/>
              <a:buChar char="•"/>
            </a:pPr>
            <a:r>
              <a:rPr lang="en-IE" dirty="0"/>
              <a:t>Platform for building actionable IoT intelligence.</a:t>
            </a:r>
          </a:p>
          <a:p>
            <a:pPr>
              <a:buFont typeface="Arial" panose="020B0604020202020204" pitchFamily="34" charset="0"/>
              <a:buChar char="•"/>
            </a:pPr>
            <a:r>
              <a:rPr lang="en-IE" dirty="0"/>
              <a:t>Personal support for your implementation.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277633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5C77-2AE0-4ECB-A644-9712B1D364C7}"/>
              </a:ext>
            </a:extLst>
          </p:cNvPr>
          <p:cNvSpPr>
            <a:spLocks noGrp="1"/>
          </p:cNvSpPr>
          <p:nvPr>
            <p:ph type="title"/>
          </p:nvPr>
        </p:nvSpPr>
        <p:spPr/>
        <p:txBody>
          <a:bodyPr/>
          <a:lstStyle/>
          <a:p>
            <a:r>
              <a:rPr lang="en-IE" dirty="0"/>
              <a:t>Connecting the Hardware</a:t>
            </a:r>
          </a:p>
        </p:txBody>
      </p:sp>
      <p:sp>
        <p:nvSpPr>
          <p:cNvPr id="3" name="Content Placeholder 2">
            <a:extLst>
              <a:ext uri="{FF2B5EF4-FFF2-40B4-BE49-F238E27FC236}">
                <a16:creationId xmlns:a16="http://schemas.microsoft.com/office/drawing/2014/main" id="{3E219A3B-0328-40DE-A6F6-EB302D070F9A}"/>
              </a:ext>
            </a:extLst>
          </p:cNvPr>
          <p:cNvSpPr>
            <a:spLocks noGrp="1"/>
          </p:cNvSpPr>
          <p:nvPr>
            <p:ph idx="1"/>
          </p:nvPr>
        </p:nvSpPr>
        <p:spPr>
          <a:xfrm>
            <a:off x="677334" y="2160589"/>
            <a:ext cx="6762153" cy="3880773"/>
          </a:xfrm>
        </p:spPr>
        <p:txBody>
          <a:bodyPr/>
          <a:lstStyle/>
          <a:p>
            <a:pPr>
              <a:buFont typeface="Arial" panose="020B0604020202020204" pitchFamily="34" charset="0"/>
              <a:buChar char="•"/>
            </a:pPr>
            <a:r>
              <a:rPr lang="en-IE" dirty="0"/>
              <a:t>Connect the gateway: To use the gateway, you must power up the gateway and access the web interface via the Ethernet port. To do this, follow these steps: </a:t>
            </a:r>
          </a:p>
          <a:p>
            <a:pPr marL="0" indent="0">
              <a:buNone/>
            </a:pPr>
            <a:r>
              <a:rPr lang="en-IE" dirty="0"/>
              <a:t>1. Follow the label on the box and connect the three (or 4 with RG1291+LTE) antennas. Refer to Antenna Configuration section for additional information.</a:t>
            </a:r>
          </a:p>
          <a:p>
            <a:pPr marL="0" indent="0">
              <a:buNone/>
            </a:pPr>
            <a:r>
              <a:rPr lang="en-IE" dirty="0"/>
              <a:t>2. Connect the power supply.</a:t>
            </a:r>
          </a:p>
          <a:p>
            <a:pPr marL="0" indent="0">
              <a:buNone/>
            </a:pPr>
            <a:r>
              <a:rPr lang="en-IE" dirty="0"/>
              <a:t>3. Connect the gateway to your router (#3 in Figure 3) using the Ethernet cable.</a:t>
            </a:r>
          </a:p>
        </p:txBody>
      </p:sp>
    </p:spTree>
    <p:extLst>
      <p:ext uri="{BB962C8B-B14F-4D97-AF65-F5344CB8AC3E}">
        <p14:creationId xmlns:p14="http://schemas.microsoft.com/office/powerpoint/2010/main" val="97324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891A-360F-4CAB-B35C-50964A914187}"/>
              </a:ext>
            </a:extLst>
          </p:cNvPr>
          <p:cNvSpPr>
            <a:spLocks noGrp="1"/>
          </p:cNvSpPr>
          <p:nvPr>
            <p:ph type="title"/>
          </p:nvPr>
        </p:nvSpPr>
        <p:spPr/>
        <p:txBody>
          <a:bodyPr/>
          <a:lstStyle/>
          <a:p>
            <a:r>
              <a:rPr lang="en-IE" dirty="0"/>
              <a:t>SIM Card Installation</a:t>
            </a:r>
          </a:p>
        </p:txBody>
      </p:sp>
      <p:sp>
        <p:nvSpPr>
          <p:cNvPr id="3" name="Content Placeholder 2">
            <a:extLst>
              <a:ext uri="{FF2B5EF4-FFF2-40B4-BE49-F238E27FC236}">
                <a16:creationId xmlns:a16="http://schemas.microsoft.com/office/drawing/2014/main" id="{D25446C8-0DB4-4B0F-A231-2AE1632FB825}"/>
              </a:ext>
            </a:extLst>
          </p:cNvPr>
          <p:cNvSpPr>
            <a:spLocks noGrp="1"/>
          </p:cNvSpPr>
          <p:nvPr>
            <p:ph idx="1"/>
          </p:nvPr>
        </p:nvSpPr>
        <p:spPr>
          <a:xfrm>
            <a:off x="677334" y="2160589"/>
            <a:ext cx="8946060" cy="4009392"/>
          </a:xfrm>
        </p:spPr>
        <p:txBody>
          <a:bodyPr>
            <a:normAutofit fontScale="92500" lnSpcReduction="20000"/>
          </a:bodyPr>
          <a:lstStyle/>
          <a:p>
            <a:pPr>
              <a:buFont typeface="Arial" panose="020B0604020202020204" pitchFamily="34" charset="0"/>
              <a:buChar char="•"/>
            </a:pPr>
            <a:r>
              <a:rPr lang="en-IE" dirty="0"/>
              <a:t>To utilize the LTE functionality, a cellular network provider’s SIM card needs to be installed into the gateway. </a:t>
            </a:r>
          </a:p>
          <a:p>
            <a:pPr>
              <a:buFont typeface="Arial" panose="020B0604020202020204" pitchFamily="34" charset="0"/>
              <a:buChar char="•"/>
            </a:pPr>
            <a:r>
              <a:rPr lang="en-IE" dirty="0"/>
              <a:t>The recommended SIM card to purchase shall support LTE-CAT 1, in order to utilize the full capabilities of the LTE gateway.</a:t>
            </a:r>
          </a:p>
          <a:p>
            <a:pPr marL="0" indent="0">
              <a:buNone/>
            </a:pPr>
            <a:r>
              <a:rPr lang="en-IE" dirty="0"/>
              <a:t>To install the SIM card, follow these steps: </a:t>
            </a:r>
          </a:p>
          <a:p>
            <a:pPr>
              <a:buFont typeface="Arial" panose="020B0604020202020204" pitchFamily="34" charset="0"/>
              <a:buChar char="•"/>
            </a:pPr>
            <a:r>
              <a:rPr lang="en-IE" dirty="0"/>
              <a:t>Unscrew the four (4) back </a:t>
            </a:r>
            <a:r>
              <a:rPr lang="en-IE" dirty="0" err="1"/>
              <a:t>Torx</a:t>
            </a:r>
            <a:r>
              <a:rPr lang="en-IE" dirty="0"/>
              <a:t> screws using a T8 </a:t>
            </a:r>
            <a:r>
              <a:rPr lang="en-IE" dirty="0" err="1"/>
              <a:t>Torx</a:t>
            </a:r>
            <a:r>
              <a:rPr lang="en-IE" dirty="0"/>
              <a:t> screwdriver for the non-IP67 gateway version. </a:t>
            </a:r>
          </a:p>
          <a:p>
            <a:pPr>
              <a:buFont typeface="Arial" panose="020B0604020202020204" pitchFamily="34" charset="0"/>
              <a:buChar char="•"/>
            </a:pPr>
            <a:r>
              <a:rPr lang="en-IE" dirty="0"/>
              <a:t>Carefully move the top enclosure lid to the back of the gateway for the indoor (non-IP67) version as seen below.</a:t>
            </a:r>
          </a:p>
          <a:p>
            <a:pPr>
              <a:buFont typeface="Arial" panose="020B0604020202020204" pitchFamily="34" charset="0"/>
              <a:buChar char="•"/>
            </a:pPr>
            <a:r>
              <a:rPr lang="en-IE" dirty="0"/>
              <a:t>If replacing the production installed SIM card, punch out the Micro-SIM (3FF size) from the Main Sim card (secondary set of punch out lines from the </a:t>
            </a:r>
            <a:r>
              <a:rPr lang="en-IE" dirty="0" err="1"/>
              <a:t>center</a:t>
            </a:r>
            <a:r>
              <a:rPr lang="en-IE" dirty="0"/>
              <a:t> moving outward). </a:t>
            </a:r>
          </a:p>
          <a:p>
            <a:pPr>
              <a:buFont typeface="Arial" panose="020B0604020202020204" pitchFamily="34" charset="0"/>
              <a:buChar char="•"/>
            </a:pPr>
            <a:r>
              <a:rPr lang="en-IE" dirty="0"/>
              <a:t>Install the SIM card into the SIM card slot in the upper right location near the LTE modem making sure the copper contact side of the SIM card is facing down (follow Blue Arrow). Re-close the gateway and screw down the screws when complete.</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392461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0A6B-0544-4A8F-8C1F-ECE17BB6EBFB}"/>
              </a:ext>
            </a:extLst>
          </p:cNvPr>
          <p:cNvSpPr>
            <a:spLocks noGrp="1"/>
          </p:cNvSpPr>
          <p:nvPr>
            <p:ph type="title"/>
          </p:nvPr>
        </p:nvSpPr>
        <p:spPr/>
        <p:txBody>
          <a:bodyPr/>
          <a:lstStyle/>
          <a:p>
            <a:r>
              <a:rPr lang="en-IE" dirty="0"/>
              <a:t>Antenna Configuration</a:t>
            </a:r>
          </a:p>
        </p:txBody>
      </p:sp>
      <p:sp>
        <p:nvSpPr>
          <p:cNvPr id="3" name="Content Placeholder 2">
            <a:extLst>
              <a:ext uri="{FF2B5EF4-FFF2-40B4-BE49-F238E27FC236}">
                <a16:creationId xmlns:a16="http://schemas.microsoft.com/office/drawing/2014/main" id="{6301F803-214B-42FC-A7F4-CEF27906453B}"/>
              </a:ext>
            </a:extLst>
          </p:cNvPr>
          <p:cNvSpPr>
            <a:spLocks noGrp="1"/>
          </p:cNvSpPr>
          <p:nvPr>
            <p:ph idx="1"/>
          </p:nvPr>
        </p:nvSpPr>
        <p:spPr>
          <a:xfrm>
            <a:off x="677334" y="2160589"/>
            <a:ext cx="6355479" cy="3880773"/>
          </a:xfrm>
        </p:spPr>
        <p:txBody>
          <a:bodyPr/>
          <a:lstStyle/>
          <a:p>
            <a:pPr marL="0" indent="0">
              <a:buNone/>
            </a:pPr>
            <a:r>
              <a:rPr lang="en-IE" dirty="0"/>
              <a:t>To configure the antenna properly, take the following steps: </a:t>
            </a:r>
          </a:p>
          <a:p>
            <a:pPr>
              <a:buFont typeface="Arial" panose="020B0604020202020204" pitchFamily="34" charset="0"/>
              <a:buChar char="•"/>
            </a:pPr>
            <a:r>
              <a:rPr lang="en-IE" dirty="0"/>
              <a:t>Attach the two shorter antennas to the 2.4/5.5 GHz (Wi-Fi) ports.</a:t>
            </a:r>
          </a:p>
          <a:p>
            <a:pPr>
              <a:buFont typeface="Arial" panose="020B0604020202020204" pitchFamily="34" charset="0"/>
              <a:buChar char="•"/>
            </a:pPr>
            <a:r>
              <a:rPr lang="en-IE" dirty="0"/>
              <a:t>Attach the third and longer antenna to the 868 MHz/900 MHz (</a:t>
            </a:r>
            <a:r>
              <a:rPr lang="en-IE" dirty="0" err="1"/>
              <a:t>LoRa</a:t>
            </a:r>
            <a:r>
              <a:rPr lang="en-IE" dirty="0"/>
              <a:t>) port.</a:t>
            </a:r>
          </a:p>
          <a:p>
            <a:pPr>
              <a:buFont typeface="Arial" panose="020B0604020202020204" pitchFamily="34" charset="0"/>
              <a:buChar char="•"/>
            </a:pPr>
            <a:r>
              <a:rPr lang="en-IE" dirty="0"/>
              <a:t>Attach the fourth and wider blade antenna to the LTE port.</a:t>
            </a:r>
          </a:p>
        </p:txBody>
      </p:sp>
      <p:pic>
        <p:nvPicPr>
          <p:cNvPr id="5" name="Picture 4">
            <a:extLst>
              <a:ext uri="{FF2B5EF4-FFF2-40B4-BE49-F238E27FC236}">
                <a16:creationId xmlns:a16="http://schemas.microsoft.com/office/drawing/2014/main" id="{F4705237-6C74-447F-909B-32124B58EE90}"/>
              </a:ext>
            </a:extLst>
          </p:cNvPr>
          <p:cNvPicPr>
            <a:picLocks noChangeAspect="1"/>
          </p:cNvPicPr>
          <p:nvPr/>
        </p:nvPicPr>
        <p:blipFill>
          <a:blip r:embed="rId2"/>
          <a:stretch>
            <a:fillRect/>
          </a:stretch>
        </p:blipFill>
        <p:spPr>
          <a:xfrm>
            <a:off x="7032813" y="2569222"/>
            <a:ext cx="5159187" cy="1531753"/>
          </a:xfrm>
          <a:prstGeom prst="rect">
            <a:avLst/>
          </a:prstGeom>
        </p:spPr>
      </p:pic>
    </p:spTree>
    <p:extLst>
      <p:ext uri="{BB962C8B-B14F-4D97-AF65-F5344CB8AC3E}">
        <p14:creationId xmlns:p14="http://schemas.microsoft.com/office/powerpoint/2010/main" val="271979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96354-BED1-43CD-9582-91175843808E}"/>
              </a:ext>
            </a:extLst>
          </p:cNvPr>
          <p:cNvSpPr>
            <a:spLocks noGrp="1"/>
          </p:cNvSpPr>
          <p:nvPr>
            <p:ph type="title"/>
          </p:nvPr>
        </p:nvSpPr>
        <p:spPr/>
        <p:txBody>
          <a:bodyPr/>
          <a:lstStyle/>
          <a:p>
            <a:r>
              <a:rPr lang="en-IE" dirty="0"/>
              <a:t>Wi-fi Configuration</a:t>
            </a:r>
          </a:p>
        </p:txBody>
      </p:sp>
      <p:sp>
        <p:nvSpPr>
          <p:cNvPr id="3" name="Content Placeholder 2">
            <a:extLst>
              <a:ext uri="{FF2B5EF4-FFF2-40B4-BE49-F238E27FC236}">
                <a16:creationId xmlns:a16="http://schemas.microsoft.com/office/drawing/2014/main" id="{C1AD809B-C70A-497F-A1FF-CF4B66765EC0}"/>
              </a:ext>
            </a:extLst>
          </p:cNvPr>
          <p:cNvSpPr>
            <a:spLocks noGrp="1"/>
          </p:cNvSpPr>
          <p:nvPr>
            <p:ph idx="1"/>
          </p:nvPr>
        </p:nvSpPr>
        <p:spPr>
          <a:xfrm>
            <a:off x="677334" y="2160589"/>
            <a:ext cx="6930829" cy="3880773"/>
          </a:xfrm>
        </p:spPr>
        <p:txBody>
          <a:bodyPr/>
          <a:lstStyle/>
          <a:p>
            <a:pPr>
              <a:buFont typeface="Arial" panose="020B0604020202020204" pitchFamily="34" charset="0"/>
              <a:buChar char="•"/>
            </a:pPr>
            <a:r>
              <a:rPr lang="en-IE" dirty="0"/>
              <a:t>The gateway includes a mode to allow you to configure without ethernet access, in the case that you wish to join a wireless network. </a:t>
            </a:r>
          </a:p>
          <a:p>
            <a:pPr marL="0" indent="0">
              <a:buNone/>
            </a:pPr>
            <a:r>
              <a:rPr lang="en-IE" dirty="0"/>
              <a:t>Apply power to the gateway and allow to start, then perform the following: </a:t>
            </a:r>
          </a:p>
          <a:p>
            <a:pPr>
              <a:buFont typeface="Arial" panose="020B0604020202020204" pitchFamily="34" charset="0"/>
              <a:buChar char="•"/>
            </a:pPr>
            <a:r>
              <a:rPr lang="en-IE" dirty="0"/>
              <a:t>Depress and hold the user button for seven seconds.</a:t>
            </a:r>
          </a:p>
          <a:p>
            <a:pPr>
              <a:buFont typeface="Arial" panose="020B0604020202020204" pitchFamily="34" charset="0"/>
              <a:buChar char="•"/>
            </a:pPr>
            <a:r>
              <a:rPr lang="en-IE" dirty="0"/>
              <a:t>From a wirelessly enabled device perform a scan.</a:t>
            </a:r>
          </a:p>
          <a:p>
            <a:pPr>
              <a:buFont typeface="Arial" panose="020B0604020202020204" pitchFamily="34" charset="0"/>
              <a:buChar char="•"/>
            </a:pPr>
            <a:r>
              <a:rPr lang="en-IE" dirty="0"/>
              <a:t>Connect to the access point rg1xx29378B, where 29378B are the last six digits of the Ethernet MAC address found on the label on the bottom of the gateway.</a:t>
            </a:r>
          </a:p>
          <a:p>
            <a:pPr>
              <a:buFont typeface="Arial" panose="020B0604020202020204" pitchFamily="34" charset="0"/>
              <a:buChar char="•"/>
            </a:pPr>
            <a:endParaRPr lang="en-IE" dirty="0"/>
          </a:p>
        </p:txBody>
      </p:sp>
      <p:pic>
        <p:nvPicPr>
          <p:cNvPr id="5" name="Picture 4">
            <a:extLst>
              <a:ext uri="{FF2B5EF4-FFF2-40B4-BE49-F238E27FC236}">
                <a16:creationId xmlns:a16="http://schemas.microsoft.com/office/drawing/2014/main" id="{EADDB7EC-FFBB-46EC-932B-7B9857B8CEB9}"/>
              </a:ext>
            </a:extLst>
          </p:cNvPr>
          <p:cNvPicPr>
            <a:picLocks noChangeAspect="1"/>
          </p:cNvPicPr>
          <p:nvPr/>
        </p:nvPicPr>
        <p:blipFill>
          <a:blip r:embed="rId2"/>
          <a:stretch>
            <a:fillRect/>
          </a:stretch>
        </p:blipFill>
        <p:spPr>
          <a:xfrm>
            <a:off x="7512915" y="2485748"/>
            <a:ext cx="4679085" cy="1846555"/>
          </a:xfrm>
          <a:prstGeom prst="rect">
            <a:avLst/>
          </a:prstGeom>
        </p:spPr>
      </p:pic>
    </p:spTree>
    <p:extLst>
      <p:ext uri="{BB962C8B-B14F-4D97-AF65-F5344CB8AC3E}">
        <p14:creationId xmlns:p14="http://schemas.microsoft.com/office/powerpoint/2010/main" val="2282898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125A-CB79-4F4C-A1A6-BFD5746DF265}"/>
              </a:ext>
            </a:extLst>
          </p:cNvPr>
          <p:cNvSpPr>
            <a:spLocks noGrp="1"/>
          </p:cNvSpPr>
          <p:nvPr>
            <p:ph type="title"/>
          </p:nvPr>
        </p:nvSpPr>
        <p:spPr/>
        <p:txBody>
          <a:bodyPr/>
          <a:lstStyle/>
          <a:p>
            <a:r>
              <a:rPr lang="en-IE" dirty="0"/>
              <a:t>Log into the Gateway</a:t>
            </a:r>
          </a:p>
        </p:txBody>
      </p:sp>
      <p:sp>
        <p:nvSpPr>
          <p:cNvPr id="3" name="Content Placeholder 2">
            <a:extLst>
              <a:ext uri="{FF2B5EF4-FFF2-40B4-BE49-F238E27FC236}">
                <a16:creationId xmlns:a16="http://schemas.microsoft.com/office/drawing/2014/main" id="{48195A92-2834-4312-8418-58FF55E4AA27}"/>
              </a:ext>
            </a:extLst>
          </p:cNvPr>
          <p:cNvSpPr>
            <a:spLocks noGrp="1"/>
          </p:cNvSpPr>
          <p:nvPr>
            <p:ph idx="1"/>
          </p:nvPr>
        </p:nvSpPr>
        <p:spPr>
          <a:xfrm>
            <a:off x="544169" y="1388232"/>
            <a:ext cx="9327800" cy="4977057"/>
          </a:xfrm>
        </p:spPr>
        <p:txBody>
          <a:bodyPr>
            <a:normAutofit fontScale="92500" lnSpcReduction="10000"/>
          </a:bodyPr>
          <a:lstStyle/>
          <a:p>
            <a:pPr marL="0" indent="0">
              <a:buNone/>
            </a:pPr>
            <a:r>
              <a:rPr lang="en-IE" dirty="0"/>
              <a:t>To log into the gateway web interface, follow these steps:</a:t>
            </a:r>
          </a:p>
          <a:p>
            <a:pPr>
              <a:buFont typeface="Arial" panose="020B0604020202020204" pitchFamily="34" charset="0"/>
              <a:buChar char="•"/>
            </a:pPr>
            <a:r>
              <a:rPr lang="en-IE" dirty="0"/>
              <a:t>Determine the last three bytes of your gateway’s Ethernet MAC address. This can be found on the label on the bottom of the gateway; the last three bytes are highlighted.</a:t>
            </a:r>
          </a:p>
          <a:p>
            <a:pPr>
              <a:buFont typeface="Arial" panose="020B0604020202020204" pitchFamily="34" charset="0"/>
              <a:buChar char="•"/>
            </a:pPr>
            <a:r>
              <a:rPr lang="en-IE" dirty="0"/>
              <a:t>Enter the URL into the web browser to access the web interface. For example, for the gateway used in this guide, the URL is https://rg1xx29378B.local., where “29378B” are the last six digits of the Ethernet MAC address. In Wi-Fi quick config mode, the gateway can also be accessed via the IP address at </a:t>
            </a:r>
            <a:r>
              <a:rPr lang="en-IE" dirty="0">
                <a:hlinkClick r:id="rId2"/>
              </a:rPr>
              <a:t>https://192.168.1.1</a:t>
            </a:r>
            <a:endParaRPr lang="en-IE" dirty="0"/>
          </a:p>
          <a:p>
            <a:pPr>
              <a:buFont typeface="Arial" panose="020B0604020202020204" pitchFamily="34" charset="0"/>
              <a:buChar char="•"/>
            </a:pPr>
            <a:r>
              <a:rPr lang="en-IE" dirty="0"/>
              <a:t>Accept the self-signed security certificate in the browser</a:t>
            </a:r>
          </a:p>
          <a:p>
            <a:pPr>
              <a:buFont typeface="Arial" panose="020B0604020202020204" pitchFamily="34" charset="0"/>
              <a:buChar char="•"/>
            </a:pPr>
            <a:r>
              <a:rPr lang="en-IE" dirty="0"/>
              <a:t>Click Advanced </a:t>
            </a:r>
          </a:p>
          <a:p>
            <a:pPr>
              <a:buFont typeface="Arial" panose="020B0604020202020204" pitchFamily="34" charset="0"/>
              <a:buChar char="•"/>
            </a:pPr>
            <a:r>
              <a:rPr lang="en-IE" dirty="0"/>
              <a:t>Click Proceed</a:t>
            </a:r>
          </a:p>
          <a:p>
            <a:pPr>
              <a:buFont typeface="Arial" panose="020B0604020202020204" pitchFamily="34" charset="0"/>
              <a:buChar char="•"/>
            </a:pPr>
            <a:r>
              <a:rPr lang="en-IE" dirty="0"/>
              <a:t>Log on using the following default credentials: Username: </a:t>
            </a:r>
            <a:r>
              <a:rPr lang="en-IE" dirty="0" err="1"/>
              <a:t>sentrius</a:t>
            </a:r>
            <a:r>
              <a:rPr lang="en-IE" dirty="0"/>
              <a:t> Password: RG1xx. After logging in, the program warns you to change the default credentials for security reasons. Only one login session is allowed at a time. </a:t>
            </a:r>
          </a:p>
          <a:p>
            <a:pPr>
              <a:buFont typeface="Arial" panose="020B0604020202020204" pitchFamily="34" charset="0"/>
              <a:buChar char="•"/>
            </a:pPr>
            <a:r>
              <a:rPr lang="en-IE" dirty="0"/>
              <a:t>If there is another active session active, the program warns you before allowing you to take over the session</a:t>
            </a:r>
          </a:p>
          <a:p>
            <a:pPr>
              <a:buFont typeface="Arial" panose="020B0604020202020204" pitchFamily="34" charset="0"/>
              <a:buChar char="•"/>
            </a:pPr>
            <a:r>
              <a:rPr lang="en-IE" dirty="0"/>
              <a:t>Click Continue to log in. </a:t>
            </a:r>
          </a:p>
          <a:p>
            <a:pPr>
              <a:buFont typeface="Arial" panose="020B0604020202020204" pitchFamily="34" charset="0"/>
              <a:buChar char="•"/>
            </a:pPr>
            <a:endParaRPr lang="en-IE" dirty="0"/>
          </a:p>
          <a:p>
            <a:pPr>
              <a:buFont typeface="Arial" panose="020B0604020202020204" pitchFamily="34" charset="0"/>
              <a:buChar char="•"/>
            </a:pPr>
            <a:endParaRPr lang="en-IE" dirty="0"/>
          </a:p>
        </p:txBody>
      </p:sp>
    </p:spTree>
    <p:extLst>
      <p:ext uri="{BB962C8B-B14F-4D97-AF65-F5344CB8AC3E}">
        <p14:creationId xmlns:p14="http://schemas.microsoft.com/office/powerpoint/2010/main" val="340485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D096-DDA0-4C23-B587-AA532C1C58F5}"/>
              </a:ext>
            </a:extLst>
          </p:cNvPr>
          <p:cNvSpPr>
            <a:spLocks noGrp="1"/>
          </p:cNvSpPr>
          <p:nvPr>
            <p:ph type="title"/>
          </p:nvPr>
        </p:nvSpPr>
        <p:spPr/>
        <p:txBody>
          <a:bodyPr/>
          <a:lstStyle/>
          <a:p>
            <a:r>
              <a:rPr lang="en-IE" dirty="0"/>
              <a:t>Lan Connection Setup </a:t>
            </a:r>
          </a:p>
        </p:txBody>
      </p:sp>
      <p:sp>
        <p:nvSpPr>
          <p:cNvPr id="3" name="Content Placeholder 2">
            <a:extLst>
              <a:ext uri="{FF2B5EF4-FFF2-40B4-BE49-F238E27FC236}">
                <a16:creationId xmlns:a16="http://schemas.microsoft.com/office/drawing/2014/main" id="{5173F9A5-FBB3-4A3B-9C17-A3D258194163}"/>
              </a:ext>
            </a:extLst>
          </p:cNvPr>
          <p:cNvSpPr>
            <a:spLocks noGrp="1"/>
          </p:cNvSpPr>
          <p:nvPr>
            <p:ph idx="1"/>
          </p:nvPr>
        </p:nvSpPr>
        <p:spPr>
          <a:xfrm>
            <a:off x="677333" y="2160589"/>
            <a:ext cx="9292289" cy="4462153"/>
          </a:xfrm>
        </p:spPr>
        <p:txBody>
          <a:bodyPr>
            <a:normAutofit lnSpcReduction="10000"/>
          </a:bodyPr>
          <a:lstStyle/>
          <a:p>
            <a:pPr>
              <a:buFont typeface="Arial" panose="020B0604020202020204" pitchFamily="34" charset="0"/>
              <a:buChar char="•"/>
            </a:pPr>
            <a:r>
              <a:rPr lang="en-IE" dirty="0"/>
              <a:t>The LAN menu allows selections for configuration and status of the IPv4/IPv6 wired network. The current status of the IPv4 network is also displayed. To access this section, click LAN in the page menu.</a:t>
            </a:r>
          </a:p>
          <a:p>
            <a:pPr>
              <a:buFont typeface="Arial" panose="020B0604020202020204" pitchFamily="34" charset="0"/>
              <a:buChar char="•"/>
            </a:pPr>
            <a:r>
              <a:rPr lang="en-IE" dirty="0"/>
              <a:t>The first page for configuring the Ethernet LAN connection is the IPv4 Configuration page. There are two basic modes of operation – DHCP and Static. </a:t>
            </a:r>
          </a:p>
          <a:p>
            <a:pPr>
              <a:buFont typeface="Arial" panose="020B0604020202020204" pitchFamily="34" charset="0"/>
              <a:buChar char="•"/>
            </a:pPr>
            <a:r>
              <a:rPr lang="en-IE" dirty="0"/>
              <a:t>These are selected in the IP Address Acquisition Method drop-down box. The gateway factory default setting is DHCP. </a:t>
            </a:r>
          </a:p>
          <a:p>
            <a:pPr>
              <a:buFont typeface="Arial" panose="020B0604020202020204" pitchFamily="34" charset="0"/>
              <a:buChar char="•"/>
            </a:pPr>
            <a:r>
              <a:rPr lang="en-IE" dirty="0"/>
              <a:t>DHCP – When in DHCP mode, all settings are provided by the DHCP server. All configuration settings (except IP Address Acquisition Method) are greyed out. IP values provided by DHCP are displayed but cannot be changed. </a:t>
            </a:r>
          </a:p>
          <a:p>
            <a:pPr>
              <a:buFont typeface="Arial" panose="020B0604020202020204" pitchFamily="34" charset="0"/>
              <a:buChar char="•"/>
            </a:pPr>
            <a:r>
              <a:rPr lang="en-IE" dirty="0"/>
              <a:t>When the IP Address Acquisition Method is set to static, all IP settings are fixed and saved in the device. </a:t>
            </a:r>
          </a:p>
          <a:p>
            <a:pPr>
              <a:buFont typeface="Arial" panose="020B0604020202020204" pitchFamily="34" charset="0"/>
              <a:buChar char="•"/>
            </a:pPr>
            <a:r>
              <a:rPr lang="en-IE" dirty="0"/>
              <a:t>The external Gateway IP address is optional and may be left blank. DNS Server IP addresses are also optional. Zero, one, or two DNS servers may be specified. </a:t>
            </a:r>
          </a:p>
          <a:p>
            <a:pPr>
              <a:buFont typeface="Arial" panose="020B0604020202020204" pitchFamily="34" charset="0"/>
              <a:buChar char="•"/>
            </a:pPr>
            <a:endParaRPr lang="en-IE" dirty="0"/>
          </a:p>
        </p:txBody>
      </p:sp>
    </p:spTree>
    <p:extLst>
      <p:ext uri="{BB962C8B-B14F-4D97-AF65-F5344CB8AC3E}">
        <p14:creationId xmlns:p14="http://schemas.microsoft.com/office/powerpoint/2010/main" val="18576605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1156</TotalTime>
  <Words>1134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Sentrius RG186</vt:lpstr>
      <vt:lpstr>Introduction</vt:lpstr>
      <vt:lpstr>Main Features</vt:lpstr>
      <vt:lpstr>Connecting the Hardware</vt:lpstr>
      <vt:lpstr>SIM Card Installation</vt:lpstr>
      <vt:lpstr>Antenna Configuration</vt:lpstr>
      <vt:lpstr>Wi-fi Configuration</vt:lpstr>
      <vt:lpstr>Log into the Gateway</vt:lpstr>
      <vt:lpstr>Lan Connection Setup </vt:lpstr>
      <vt:lpstr>IPv6 Configuration</vt:lpstr>
      <vt:lpstr>Wi-fi Connection Setup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Sentrius RG186</dc:title>
  <dc:creator>Agritech</dc:creator>
  <cp:lastModifiedBy>Agritech</cp:lastModifiedBy>
  <cp:revision>19</cp:revision>
  <dcterms:created xsi:type="dcterms:W3CDTF">2021-09-22T13:20:17Z</dcterms:created>
  <dcterms:modified xsi:type="dcterms:W3CDTF">2021-10-27T15:36:51Z</dcterms:modified>
</cp:coreProperties>
</file>