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ropbox.com/develop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479A-F1E0-40A4-9E40-A9686334997F}"/>
              </a:ext>
            </a:extLst>
          </p:cNvPr>
          <p:cNvSpPr>
            <a:spLocks noGrp="1"/>
          </p:cNvSpPr>
          <p:nvPr>
            <p:ph type="ctrTitle"/>
          </p:nvPr>
        </p:nvSpPr>
        <p:spPr/>
        <p:txBody>
          <a:bodyPr/>
          <a:lstStyle/>
          <a:p>
            <a:r>
              <a:rPr lang="en-IE" dirty="0" err="1"/>
              <a:t>Wzzard</a:t>
            </a:r>
            <a:r>
              <a:rPr lang="en-IE" dirty="0"/>
              <a:t> Energy Monitoring Application </a:t>
            </a:r>
          </a:p>
        </p:txBody>
      </p:sp>
      <p:pic>
        <p:nvPicPr>
          <p:cNvPr id="4" name="Picture 3">
            <a:extLst>
              <a:ext uri="{FF2B5EF4-FFF2-40B4-BE49-F238E27FC236}">
                <a16:creationId xmlns:a16="http://schemas.microsoft.com/office/drawing/2014/main" id="{B421281B-EC18-4FF2-864E-A8488E2A6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18" y="565291"/>
            <a:ext cx="3257682" cy="1539734"/>
          </a:xfrm>
          <a:prstGeom prst="rect">
            <a:avLst/>
          </a:prstGeom>
        </p:spPr>
      </p:pic>
    </p:spTree>
    <p:extLst>
      <p:ext uri="{BB962C8B-B14F-4D97-AF65-F5344CB8AC3E}">
        <p14:creationId xmlns:p14="http://schemas.microsoft.com/office/powerpoint/2010/main" val="192641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B371-1801-4420-B05D-CC62021A3263}"/>
              </a:ext>
            </a:extLst>
          </p:cNvPr>
          <p:cNvSpPr>
            <a:spLocks noGrp="1"/>
          </p:cNvSpPr>
          <p:nvPr>
            <p:ph type="title"/>
          </p:nvPr>
        </p:nvSpPr>
        <p:spPr/>
        <p:txBody>
          <a:bodyPr/>
          <a:lstStyle/>
          <a:p>
            <a:r>
              <a:rPr lang="en-IE" b="1" dirty="0"/>
              <a:t>Introduction</a:t>
            </a:r>
            <a:r>
              <a:rPr lang="en-IE" dirty="0"/>
              <a:t> </a:t>
            </a:r>
          </a:p>
        </p:txBody>
      </p:sp>
      <p:sp>
        <p:nvSpPr>
          <p:cNvPr id="3" name="Content Placeholder 2">
            <a:extLst>
              <a:ext uri="{FF2B5EF4-FFF2-40B4-BE49-F238E27FC236}">
                <a16:creationId xmlns:a16="http://schemas.microsoft.com/office/drawing/2014/main" id="{639A2BA8-635E-4609-AD3E-9D42D9F2F3B1}"/>
              </a:ext>
            </a:extLst>
          </p:cNvPr>
          <p:cNvSpPr>
            <a:spLocks noGrp="1"/>
          </p:cNvSpPr>
          <p:nvPr>
            <p:ph idx="1"/>
          </p:nvPr>
        </p:nvSpPr>
        <p:spPr>
          <a:xfrm>
            <a:off x="677334" y="2160588"/>
            <a:ext cx="9336678" cy="4697411"/>
          </a:xfrm>
        </p:spPr>
        <p:txBody>
          <a:bodyPr/>
          <a:lstStyle/>
          <a:p>
            <a:pPr>
              <a:buFont typeface="Arial" panose="020B0604020202020204" pitchFamily="34" charset="0"/>
              <a:buChar char="•"/>
            </a:pPr>
            <a:r>
              <a:rPr lang="en-IE" dirty="0"/>
              <a:t>The </a:t>
            </a:r>
            <a:r>
              <a:rPr lang="en-IE" dirty="0" err="1"/>
              <a:t>Wzzard</a:t>
            </a:r>
            <a:r>
              <a:rPr lang="en-IE" dirty="0"/>
              <a:t>™ Energy Monitoring Application makes it simple to see the real time and historical electrical consumption of any individual machine or panel. Data can be exported to Dropbox for further analysis. </a:t>
            </a:r>
          </a:p>
          <a:p>
            <a:pPr>
              <a:buFont typeface="Arial" panose="020B0604020202020204" pitchFamily="34" charset="0"/>
              <a:buChar char="•"/>
            </a:pPr>
            <a:r>
              <a:rPr lang="en-IE" dirty="0"/>
              <a:t>Email or text message alerts can be sent when user-configured high or low limits are exceeded in critical applications. </a:t>
            </a:r>
          </a:p>
          <a:p>
            <a:pPr>
              <a:buFont typeface="Arial" panose="020B0604020202020204" pitchFamily="34" charset="0"/>
              <a:buChar char="•"/>
            </a:pPr>
            <a:r>
              <a:rPr lang="en-IE" dirty="0"/>
              <a:t>Installation costs are kept low using the </a:t>
            </a:r>
            <a:r>
              <a:rPr lang="en-IE" dirty="0" err="1"/>
              <a:t>Wzzard</a:t>
            </a:r>
            <a:r>
              <a:rPr lang="en-IE" dirty="0"/>
              <a:t> wireless sensing platform. </a:t>
            </a:r>
          </a:p>
          <a:p>
            <a:pPr>
              <a:buFont typeface="Arial" panose="020B0604020202020204" pitchFamily="34" charset="0"/>
              <a:buChar char="•"/>
            </a:pPr>
            <a:r>
              <a:rPr lang="en-IE" dirty="0"/>
              <a:t>The platform creates a self-forming, self-healing wireless mesh network that eliminates the need for wires and requires no special skills to install. </a:t>
            </a:r>
          </a:p>
          <a:p>
            <a:pPr>
              <a:buFont typeface="Arial" panose="020B0604020202020204" pitchFamily="34" charset="0"/>
              <a:buChar char="•"/>
            </a:pPr>
            <a:r>
              <a:rPr lang="en-IE" dirty="0"/>
              <a:t>Each </a:t>
            </a:r>
            <a:r>
              <a:rPr lang="en-IE" dirty="0" err="1"/>
              <a:t>Wzzard</a:t>
            </a:r>
            <a:r>
              <a:rPr lang="en-IE" dirty="0"/>
              <a:t> sensor node is powered by long life batteries. </a:t>
            </a:r>
          </a:p>
          <a:p>
            <a:pPr>
              <a:buFont typeface="Arial" panose="020B0604020202020204" pitchFamily="34" charset="0"/>
              <a:buChar char="•"/>
            </a:pPr>
            <a:r>
              <a:rPr lang="en-IE" dirty="0"/>
              <a:t>Using Node-RED™, a simple, browser based application preinstalled on the gateway, you can monitor current draw from any web browser on your network. </a:t>
            </a:r>
          </a:p>
        </p:txBody>
      </p:sp>
    </p:spTree>
    <p:extLst>
      <p:ext uri="{BB962C8B-B14F-4D97-AF65-F5344CB8AC3E}">
        <p14:creationId xmlns:p14="http://schemas.microsoft.com/office/powerpoint/2010/main" val="352397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205C-615B-4165-8AED-202358E49821}"/>
              </a:ext>
            </a:extLst>
          </p:cNvPr>
          <p:cNvSpPr>
            <a:spLocks noGrp="1"/>
          </p:cNvSpPr>
          <p:nvPr>
            <p:ph type="title"/>
          </p:nvPr>
        </p:nvSpPr>
        <p:spPr/>
        <p:txBody>
          <a:bodyPr/>
          <a:lstStyle/>
          <a:p>
            <a:r>
              <a:rPr lang="en-IE" dirty="0"/>
              <a:t>Access Node-Red UI in the Gateway</a:t>
            </a:r>
          </a:p>
        </p:txBody>
      </p:sp>
      <p:sp>
        <p:nvSpPr>
          <p:cNvPr id="3" name="Content Placeholder 2">
            <a:extLst>
              <a:ext uri="{FF2B5EF4-FFF2-40B4-BE49-F238E27FC236}">
                <a16:creationId xmlns:a16="http://schemas.microsoft.com/office/drawing/2014/main" id="{2FE8419A-A645-42B3-8DE7-2C5F27C06DF7}"/>
              </a:ext>
            </a:extLst>
          </p:cNvPr>
          <p:cNvSpPr>
            <a:spLocks noGrp="1"/>
          </p:cNvSpPr>
          <p:nvPr>
            <p:ph idx="1"/>
          </p:nvPr>
        </p:nvSpPr>
        <p:spPr>
          <a:xfrm>
            <a:off x="677334" y="1698949"/>
            <a:ext cx="9611886" cy="4697411"/>
          </a:xfrm>
        </p:spPr>
        <p:txBody>
          <a:bodyPr>
            <a:normAutofit lnSpcReduction="10000"/>
          </a:bodyPr>
          <a:lstStyle/>
          <a:p>
            <a:pPr>
              <a:buFont typeface="Arial" panose="020B0604020202020204" pitchFamily="34" charset="0"/>
              <a:buChar char="•"/>
            </a:pPr>
            <a:r>
              <a:rPr lang="en-IE" dirty="0"/>
              <a:t>Attach the antenna to the </a:t>
            </a:r>
            <a:r>
              <a:rPr lang="en-IE" dirty="0" err="1"/>
              <a:t>Wzzard</a:t>
            </a:r>
            <a:r>
              <a:rPr lang="en-IE" dirty="0"/>
              <a:t>™ antenna port on the gateway. </a:t>
            </a:r>
          </a:p>
          <a:p>
            <a:pPr>
              <a:buFont typeface="Arial" panose="020B0604020202020204" pitchFamily="34" charset="0"/>
              <a:buChar char="•"/>
            </a:pPr>
            <a:r>
              <a:rPr lang="en-IE" dirty="0"/>
              <a:t>Attach the Ethernet cable to the ETH port on the gateway and the other end to your </a:t>
            </a:r>
            <a:r>
              <a:rPr lang="en-IE" dirty="0" err="1"/>
              <a:t>PC.You</a:t>
            </a:r>
            <a:r>
              <a:rPr lang="en-IE" dirty="0"/>
              <a:t> will use an Ethernet connection to configure the gateway and to communicate with it.</a:t>
            </a:r>
          </a:p>
          <a:p>
            <a:pPr>
              <a:buFont typeface="Arial" panose="020B0604020202020204" pitchFamily="34" charset="0"/>
              <a:buChar char="•"/>
            </a:pPr>
            <a:r>
              <a:rPr lang="en-IE" dirty="0"/>
              <a:t>Attach the supplied power supply and plug it in.</a:t>
            </a:r>
          </a:p>
          <a:p>
            <a:pPr>
              <a:buFont typeface="Arial" panose="020B0604020202020204" pitchFamily="34" charset="0"/>
              <a:buChar char="•"/>
            </a:pPr>
            <a:r>
              <a:rPr lang="en-IE" dirty="0"/>
              <a:t>Open a browser on your computer and open the Node-RED™ configuration page. The default address is: 192.168.1.1:1880/</a:t>
            </a:r>
            <a:r>
              <a:rPr lang="en-IE" dirty="0" err="1"/>
              <a:t>ui</a:t>
            </a:r>
            <a:r>
              <a:rPr lang="en-IE" dirty="0"/>
              <a:t>. (Chrome or Firefox recommended.) </a:t>
            </a:r>
          </a:p>
          <a:p>
            <a:pPr>
              <a:buFont typeface="Arial" panose="020B0604020202020204" pitchFamily="34" charset="0"/>
              <a:buChar char="•"/>
            </a:pPr>
            <a:r>
              <a:rPr lang="en-IE" dirty="0"/>
              <a:t>The values on this page will populate when the node joins the network.</a:t>
            </a:r>
          </a:p>
          <a:p>
            <a:pPr>
              <a:buFont typeface="Arial" panose="020B0604020202020204" pitchFamily="34" charset="0"/>
              <a:buChar char="•"/>
            </a:pPr>
            <a:r>
              <a:rPr lang="en-IE" dirty="0"/>
              <a:t>You can set up a phone number to receive text messages, an E-Mail address for receiving alerts on this page. For text messaging, you will need to select the cell carrier of the receiving phone. </a:t>
            </a:r>
          </a:p>
          <a:p>
            <a:pPr>
              <a:buFont typeface="Arial" panose="020B0604020202020204" pitchFamily="34" charset="0"/>
              <a:buChar char="•"/>
            </a:pPr>
            <a:r>
              <a:rPr lang="en-IE" dirty="0"/>
              <a:t>If the carrier is not on the list, select custom, and add the URL of the carrier to the phone number. If your carrier is not listed, contact your carrier for the address of their SMS gateway.</a:t>
            </a:r>
          </a:p>
          <a:p>
            <a:pPr>
              <a:buFont typeface="Arial" panose="020B0604020202020204" pitchFamily="34" charset="0"/>
              <a:buChar char="•"/>
            </a:pPr>
            <a:r>
              <a:rPr lang="en-IE" dirty="0"/>
              <a:t>You can enable or disable alerts as well as setting the trigger values on this page also. </a:t>
            </a:r>
          </a:p>
        </p:txBody>
      </p:sp>
    </p:spTree>
    <p:extLst>
      <p:ext uri="{BB962C8B-B14F-4D97-AF65-F5344CB8AC3E}">
        <p14:creationId xmlns:p14="http://schemas.microsoft.com/office/powerpoint/2010/main" val="237393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6094-5ED5-4F2D-A19A-A05555443FB2}"/>
              </a:ext>
            </a:extLst>
          </p:cNvPr>
          <p:cNvSpPr>
            <a:spLocks noGrp="1"/>
          </p:cNvSpPr>
          <p:nvPr>
            <p:ph type="title"/>
          </p:nvPr>
        </p:nvSpPr>
        <p:spPr/>
        <p:txBody>
          <a:bodyPr/>
          <a:lstStyle/>
          <a:p>
            <a:r>
              <a:rPr lang="en-IE" dirty="0"/>
              <a:t>Power Up </a:t>
            </a:r>
            <a:r>
              <a:rPr lang="en-IE" dirty="0" err="1"/>
              <a:t>Wzzard</a:t>
            </a:r>
            <a:r>
              <a:rPr lang="en-IE" dirty="0"/>
              <a:t> Edge Node</a:t>
            </a:r>
          </a:p>
        </p:txBody>
      </p:sp>
      <p:sp>
        <p:nvSpPr>
          <p:cNvPr id="3" name="Content Placeholder 2">
            <a:extLst>
              <a:ext uri="{FF2B5EF4-FFF2-40B4-BE49-F238E27FC236}">
                <a16:creationId xmlns:a16="http://schemas.microsoft.com/office/drawing/2014/main" id="{503C0E01-3EB8-486A-93FF-FDB8A9EC1B2F}"/>
              </a:ext>
            </a:extLst>
          </p:cNvPr>
          <p:cNvSpPr>
            <a:spLocks noGrp="1"/>
          </p:cNvSpPr>
          <p:nvPr>
            <p:ph idx="1"/>
          </p:nvPr>
        </p:nvSpPr>
        <p:spPr/>
        <p:txBody>
          <a:bodyPr/>
          <a:lstStyle/>
          <a:p>
            <a:pPr>
              <a:buFont typeface="Arial" panose="020B0604020202020204" pitchFamily="34" charset="0"/>
              <a:buChar char="•"/>
            </a:pPr>
            <a:r>
              <a:rPr lang="en-IE" dirty="0"/>
              <a:t>Remove the (4) black screws that hold the top of the node in place.</a:t>
            </a:r>
          </a:p>
          <a:p>
            <a:pPr>
              <a:buFont typeface="Arial" panose="020B0604020202020204" pitchFamily="34" charset="0"/>
              <a:buChar char="•"/>
            </a:pPr>
            <a:r>
              <a:rPr lang="en-IE" dirty="0"/>
              <a:t>Install your batteries Note: Use (2) 3.6V 2400 </a:t>
            </a:r>
            <a:r>
              <a:rPr lang="en-IE" dirty="0" err="1"/>
              <a:t>mAH</a:t>
            </a:r>
            <a:r>
              <a:rPr lang="en-IE" dirty="0"/>
              <a:t> Lithium Thionyl Chloride AA batteries.</a:t>
            </a:r>
          </a:p>
          <a:p>
            <a:pPr>
              <a:buFont typeface="Arial" panose="020B0604020202020204" pitchFamily="34" charset="0"/>
              <a:buChar char="•"/>
            </a:pPr>
            <a:r>
              <a:rPr lang="en-IE" dirty="0"/>
              <a:t>Install the battery clip.</a:t>
            </a:r>
          </a:p>
          <a:p>
            <a:pPr>
              <a:buFont typeface="Arial" panose="020B0604020202020204" pitchFamily="34" charset="0"/>
              <a:buChar char="•"/>
            </a:pPr>
            <a:r>
              <a:rPr lang="en-IE" dirty="0"/>
              <a:t>Replace the cover and tighten the (4) screws. Screws must be tightened to 5 in-lb torque in order to maintain IP66 rating. (This can be accomplished via hand tightening.)</a:t>
            </a:r>
          </a:p>
          <a:p>
            <a:pPr>
              <a:buFont typeface="Arial" panose="020B0604020202020204" pitchFamily="34" charset="0"/>
              <a:buChar char="•"/>
            </a:pPr>
            <a:r>
              <a:rPr lang="en-IE" dirty="0"/>
              <a:t>Check LED. After you have installed the batteries, the LED will begin to blink. </a:t>
            </a:r>
          </a:p>
          <a:p>
            <a:pPr>
              <a:buFont typeface="Arial" panose="020B0604020202020204" pitchFamily="34" charset="0"/>
              <a:buChar char="•"/>
            </a:pPr>
            <a:r>
              <a:rPr lang="en-IE" dirty="0"/>
              <a:t>This indicates that the Node is attempting to establish a network connection. The LED will cease blinking when a connection is made. </a:t>
            </a:r>
          </a:p>
          <a:p>
            <a:pPr>
              <a:buFont typeface="Arial" panose="020B0604020202020204" pitchFamily="34" charset="0"/>
              <a:buChar char="•"/>
            </a:pPr>
            <a:r>
              <a:rPr lang="en-IE" dirty="0"/>
              <a:t>Attach the External Antenna. </a:t>
            </a:r>
          </a:p>
        </p:txBody>
      </p:sp>
    </p:spTree>
    <p:extLst>
      <p:ext uri="{BB962C8B-B14F-4D97-AF65-F5344CB8AC3E}">
        <p14:creationId xmlns:p14="http://schemas.microsoft.com/office/powerpoint/2010/main" val="199651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8E1A-F541-4E7A-A6AD-D6A095CB7879}"/>
              </a:ext>
            </a:extLst>
          </p:cNvPr>
          <p:cNvSpPr>
            <a:spLocks noGrp="1"/>
          </p:cNvSpPr>
          <p:nvPr>
            <p:ph type="title"/>
          </p:nvPr>
        </p:nvSpPr>
        <p:spPr/>
        <p:txBody>
          <a:bodyPr/>
          <a:lstStyle/>
          <a:p>
            <a:r>
              <a:rPr lang="en-IE" dirty="0"/>
              <a:t>Attaching the Sensors on the Intelligent Edge Nodes</a:t>
            </a:r>
          </a:p>
        </p:txBody>
      </p:sp>
      <p:sp>
        <p:nvSpPr>
          <p:cNvPr id="3" name="Content Placeholder 2">
            <a:extLst>
              <a:ext uri="{FF2B5EF4-FFF2-40B4-BE49-F238E27FC236}">
                <a16:creationId xmlns:a16="http://schemas.microsoft.com/office/drawing/2014/main" id="{60D31762-054C-441C-898F-8632D9271F1B}"/>
              </a:ext>
            </a:extLst>
          </p:cNvPr>
          <p:cNvSpPr>
            <a:spLocks noGrp="1"/>
          </p:cNvSpPr>
          <p:nvPr>
            <p:ph idx="1"/>
          </p:nvPr>
        </p:nvSpPr>
        <p:spPr>
          <a:xfrm>
            <a:off x="677334" y="2160589"/>
            <a:ext cx="7109924" cy="3880773"/>
          </a:xfrm>
        </p:spPr>
        <p:txBody>
          <a:bodyPr>
            <a:normAutofit fontScale="92500"/>
          </a:bodyPr>
          <a:lstStyle/>
          <a:p>
            <a:pPr marL="0" indent="0">
              <a:buNone/>
            </a:pPr>
            <a:r>
              <a:rPr lang="en-IE" dirty="0"/>
              <a:t>Wire Your Sensors:</a:t>
            </a:r>
          </a:p>
          <a:p>
            <a:pPr>
              <a:buFont typeface="Arial" panose="020B0604020202020204" pitchFamily="34" charset="0"/>
              <a:buChar char="•"/>
            </a:pPr>
            <a:r>
              <a:rPr lang="en-IE" dirty="0"/>
              <a:t>Open the wire protector clamp by pushing it away from the sensor body.</a:t>
            </a:r>
          </a:p>
          <a:p>
            <a:pPr>
              <a:buFont typeface="Arial" panose="020B0604020202020204" pitchFamily="34" charset="0"/>
              <a:buChar char="•"/>
            </a:pPr>
            <a:r>
              <a:rPr lang="en-IE" dirty="0"/>
              <a:t> Attach your wires. </a:t>
            </a:r>
          </a:p>
          <a:p>
            <a:pPr>
              <a:buFont typeface="Arial" panose="020B0604020202020204" pitchFamily="34" charset="0"/>
              <a:buChar char="•"/>
            </a:pPr>
            <a:r>
              <a:rPr lang="en-IE" dirty="0"/>
              <a:t>Close the wire protector clamp. </a:t>
            </a:r>
          </a:p>
          <a:p>
            <a:pPr marL="0" indent="0">
              <a:buNone/>
            </a:pPr>
            <a:r>
              <a:rPr lang="en-IE" dirty="0"/>
              <a:t>Mount Your Sensors:</a:t>
            </a:r>
          </a:p>
          <a:p>
            <a:pPr>
              <a:buFont typeface="Arial" panose="020B0604020202020204" pitchFamily="34" charset="0"/>
              <a:buChar char="•"/>
            </a:pPr>
            <a:r>
              <a:rPr lang="en-IE" dirty="0"/>
              <a:t>The sensor can be mounted in any position</a:t>
            </a:r>
          </a:p>
          <a:p>
            <a:pPr>
              <a:buFont typeface="Arial" panose="020B0604020202020204" pitchFamily="34" charset="0"/>
              <a:buChar char="•"/>
            </a:pPr>
            <a:r>
              <a:rPr lang="en-IE" dirty="0"/>
              <a:t>Open the clamp release by pushing it away from the sensor body. Run the wire you are monitoring through the opening in the sensor. </a:t>
            </a:r>
          </a:p>
          <a:p>
            <a:pPr>
              <a:buFont typeface="Arial" panose="020B0604020202020204" pitchFamily="34" charset="0"/>
              <a:buChar char="•"/>
            </a:pPr>
            <a:r>
              <a:rPr lang="en-IE" dirty="0"/>
              <a:t>Close the sensor firmly around your wire and ensure that the clamp release has snapped back into place. </a:t>
            </a:r>
          </a:p>
        </p:txBody>
      </p:sp>
      <p:pic>
        <p:nvPicPr>
          <p:cNvPr id="5" name="Picture 4">
            <a:extLst>
              <a:ext uri="{FF2B5EF4-FFF2-40B4-BE49-F238E27FC236}">
                <a16:creationId xmlns:a16="http://schemas.microsoft.com/office/drawing/2014/main" id="{E14F0B66-6D84-444A-A9FF-C785E6C7F764}"/>
              </a:ext>
            </a:extLst>
          </p:cNvPr>
          <p:cNvPicPr>
            <a:picLocks noChangeAspect="1"/>
          </p:cNvPicPr>
          <p:nvPr/>
        </p:nvPicPr>
        <p:blipFill>
          <a:blip r:embed="rId2"/>
          <a:stretch>
            <a:fillRect/>
          </a:stretch>
        </p:blipFill>
        <p:spPr>
          <a:xfrm>
            <a:off x="9274002" y="1930400"/>
            <a:ext cx="2933954" cy="1348857"/>
          </a:xfrm>
          <a:prstGeom prst="rect">
            <a:avLst/>
          </a:prstGeom>
        </p:spPr>
      </p:pic>
      <p:pic>
        <p:nvPicPr>
          <p:cNvPr id="7" name="Picture 6">
            <a:extLst>
              <a:ext uri="{FF2B5EF4-FFF2-40B4-BE49-F238E27FC236}">
                <a16:creationId xmlns:a16="http://schemas.microsoft.com/office/drawing/2014/main" id="{7A5BA6C0-7A0F-4A15-853D-5CC62457952C}"/>
              </a:ext>
            </a:extLst>
          </p:cNvPr>
          <p:cNvPicPr>
            <a:picLocks noChangeAspect="1"/>
          </p:cNvPicPr>
          <p:nvPr/>
        </p:nvPicPr>
        <p:blipFill>
          <a:blip r:embed="rId3"/>
          <a:stretch>
            <a:fillRect/>
          </a:stretch>
        </p:blipFill>
        <p:spPr>
          <a:xfrm>
            <a:off x="7787258" y="4380058"/>
            <a:ext cx="4404742" cy="1661304"/>
          </a:xfrm>
          <a:prstGeom prst="rect">
            <a:avLst/>
          </a:prstGeom>
        </p:spPr>
      </p:pic>
    </p:spTree>
    <p:extLst>
      <p:ext uri="{BB962C8B-B14F-4D97-AF65-F5344CB8AC3E}">
        <p14:creationId xmlns:p14="http://schemas.microsoft.com/office/powerpoint/2010/main" val="104983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CD59-5CB8-425F-BCD7-C5466A599DEB}"/>
              </a:ext>
            </a:extLst>
          </p:cNvPr>
          <p:cNvSpPr>
            <a:spLocks noGrp="1"/>
          </p:cNvSpPr>
          <p:nvPr>
            <p:ph type="title"/>
          </p:nvPr>
        </p:nvSpPr>
        <p:spPr/>
        <p:txBody>
          <a:bodyPr/>
          <a:lstStyle/>
          <a:p>
            <a:r>
              <a:rPr lang="en-IE" dirty="0"/>
              <a:t>Accessing the Dashboard</a:t>
            </a:r>
          </a:p>
        </p:txBody>
      </p:sp>
      <p:sp>
        <p:nvSpPr>
          <p:cNvPr id="3" name="Content Placeholder 2">
            <a:extLst>
              <a:ext uri="{FF2B5EF4-FFF2-40B4-BE49-F238E27FC236}">
                <a16:creationId xmlns:a16="http://schemas.microsoft.com/office/drawing/2014/main" id="{4064F709-A9A0-4F92-BEF2-069E5AE8C3B2}"/>
              </a:ext>
            </a:extLst>
          </p:cNvPr>
          <p:cNvSpPr>
            <a:spLocks noGrp="1"/>
          </p:cNvSpPr>
          <p:nvPr>
            <p:ph idx="1"/>
          </p:nvPr>
        </p:nvSpPr>
        <p:spPr>
          <a:xfrm>
            <a:off x="677334" y="2160589"/>
            <a:ext cx="6229493" cy="3880773"/>
          </a:xfrm>
        </p:spPr>
        <p:txBody>
          <a:bodyPr/>
          <a:lstStyle/>
          <a:p>
            <a:pPr>
              <a:buFont typeface="Arial" panose="020B0604020202020204" pitchFamily="34" charset="0"/>
              <a:buChar char="•"/>
            </a:pPr>
            <a:r>
              <a:rPr lang="en-IE" dirty="0"/>
              <a:t>Open a browser on your computer and open the Node-RED™ configuration page. The default address is: 192.168.1.1:1880/</a:t>
            </a:r>
            <a:r>
              <a:rPr lang="en-IE" dirty="0" err="1"/>
              <a:t>ui</a:t>
            </a:r>
            <a:r>
              <a:rPr lang="en-IE" dirty="0"/>
              <a:t> </a:t>
            </a:r>
          </a:p>
          <a:p>
            <a:pPr>
              <a:buFont typeface="Arial" panose="020B0604020202020204" pitchFamily="34" charset="0"/>
              <a:buChar char="•"/>
            </a:pPr>
            <a:r>
              <a:rPr lang="en-IE" dirty="0"/>
              <a:t>Click on the “Dashboard” button on the lower left corner of the configuration page.</a:t>
            </a:r>
          </a:p>
          <a:p>
            <a:pPr>
              <a:buFont typeface="Arial" panose="020B0604020202020204" pitchFamily="34" charset="0"/>
              <a:buChar char="•"/>
            </a:pPr>
            <a:r>
              <a:rPr lang="en-IE" dirty="0"/>
              <a:t>You can switch to the Configuration page or Network Health page by clicking on their respective buttons on the upper left. </a:t>
            </a:r>
          </a:p>
        </p:txBody>
      </p:sp>
    </p:spTree>
    <p:extLst>
      <p:ext uri="{BB962C8B-B14F-4D97-AF65-F5344CB8AC3E}">
        <p14:creationId xmlns:p14="http://schemas.microsoft.com/office/powerpoint/2010/main" val="15644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50D0-96B3-42F4-9F00-FA0526C2369E}"/>
              </a:ext>
            </a:extLst>
          </p:cNvPr>
          <p:cNvSpPr>
            <a:spLocks noGrp="1"/>
          </p:cNvSpPr>
          <p:nvPr>
            <p:ph type="title"/>
          </p:nvPr>
        </p:nvSpPr>
        <p:spPr/>
        <p:txBody>
          <a:bodyPr/>
          <a:lstStyle/>
          <a:p>
            <a:r>
              <a:rPr lang="en-IE" dirty="0"/>
              <a:t>Setting up an E-mail Account</a:t>
            </a:r>
          </a:p>
        </p:txBody>
      </p:sp>
      <p:sp>
        <p:nvSpPr>
          <p:cNvPr id="3" name="Content Placeholder 2">
            <a:extLst>
              <a:ext uri="{FF2B5EF4-FFF2-40B4-BE49-F238E27FC236}">
                <a16:creationId xmlns:a16="http://schemas.microsoft.com/office/drawing/2014/main" id="{3C717B84-6B38-4B44-A6CA-3D9258B5A999}"/>
              </a:ext>
            </a:extLst>
          </p:cNvPr>
          <p:cNvSpPr>
            <a:spLocks noGrp="1"/>
          </p:cNvSpPr>
          <p:nvPr>
            <p:ph idx="1"/>
          </p:nvPr>
        </p:nvSpPr>
        <p:spPr/>
        <p:txBody>
          <a:bodyPr/>
          <a:lstStyle/>
          <a:p>
            <a:pPr>
              <a:buFont typeface="Arial" panose="020B0604020202020204" pitchFamily="34" charset="0"/>
              <a:buChar char="•"/>
            </a:pPr>
            <a:r>
              <a:rPr lang="en-IE" dirty="0"/>
              <a:t>From your browser, open the Node-RED flow at 192.168.1.1:1880. </a:t>
            </a:r>
          </a:p>
          <a:p>
            <a:pPr>
              <a:buFont typeface="Arial" panose="020B0604020202020204" pitchFamily="34" charset="0"/>
              <a:buChar char="•"/>
            </a:pPr>
            <a:r>
              <a:rPr lang="en-IE" dirty="0"/>
              <a:t>Find the “Send Email” node, and double click on it. </a:t>
            </a:r>
          </a:p>
          <a:p>
            <a:pPr>
              <a:buFont typeface="Arial" panose="020B0604020202020204" pitchFamily="34" charset="0"/>
              <a:buChar char="•"/>
            </a:pPr>
            <a:r>
              <a:rPr lang="en-IE" dirty="0"/>
              <a:t>Enter The Server Address, Port, </a:t>
            </a:r>
            <a:r>
              <a:rPr lang="en-IE" dirty="0" err="1"/>
              <a:t>UserID</a:t>
            </a:r>
            <a:r>
              <a:rPr lang="en-IE" dirty="0"/>
              <a:t> and Password for your E-Mail server in the appropriate boxes. (Leave the “To” field blank.) </a:t>
            </a:r>
          </a:p>
          <a:p>
            <a:pPr>
              <a:buFont typeface="Arial" panose="020B0604020202020204" pitchFamily="34" charset="0"/>
              <a:buChar char="•"/>
            </a:pPr>
            <a:r>
              <a:rPr lang="en-IE" dirty="0"/>
              <a:t>Click “Done”. Then Click the “Deploy” button in the upper right corner of the page.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378256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8986-88EF-47C2-8E41-84E9FF16EBDF}"/>
              </a:ext>
            </a:extLst>
          </p:cNvPr>
          <p:cNvSpPr>
            <a:spLocks noGrp="1"/>
          </p:cNvSpPr>
          <p:nvPr>
            <p:ph type="title"/>
          </p:nvPr>
        </p:nvSpPr>
        <p:spPr/>
        <p:txBody>
          <a:bodyPr/>
          <a:lstStyle/>
          <a:p>
            <a:r>
              <a:rPr lang="en-IE" dirty="0"/>
              <a:t>Setting Up Your Dropbox For Logging</a:t>
            </a:r>
          </a:p>
        </p:txBody>
      </p:sp>
      <p:sp>
        <p:nvSpPr>
          <p:cNvPr id="3" name="Content Placeholder 2">
            <a:extLst>
              <a:ext uri="{FF2B5EF4-FFF2-40B4-BE49-F238E27FC236}">
                <a16:creationId xmlns:a16="http://schemas.microsoft.com/office/drawing/2014/main" id="{E8B0B627-8A6D-42C8-A3B4-C76733D0C194}"/>
              </a:ext>
            </a:extLst>
          </p:cNvPr>
          <p:cNvSpPr>
            <a:spLocks noGrp="1"/>
          </p:cNvSpPr>
          <p:nvPr>
            <p:ph idx="1"/>
          </p:nvPr>
        </p:nvSpPr>
        <p:spPr>
          <a:xfrm>
            <a:off x="677334" y="1548030"/>
            <a:ext cx="9984749" cy="5021446"/>
          </a:xfrm>
        </p:spPr>
        <p:txBody>
          <a:bodyPr>
            <a:normAutofit fontScale="85000" lnSpcReduction="10000"/>
          </a:bodyPr>
          <a:lstStyle/>
          <a:p>
            <a:pPr>
              <a:buFont typeface="Arial" panose="020B0604020202020204" pitchFamily="34" charset="0"/>
              <a:buChar char="•"/>
            </a:pPr>
            <a:r>
              <a:rPr lang="en-IE" dirty="0"/>
              <a:t>Log in to your Dropbox account or sign up for a new one. </a:t>
            </a:r>
          </a:p>
          <a:p>
            <a:pPr>
              <a:buFont typeface="Arial" panose="020B0604020202020204" pitchFamily="34" charset="0"/>
              <a:buChar char="•"/>
            </a:pPr>
            <a:r>
              <a:rPr lang="en-IE" dirty="0"/>
              <a:t>Go to </a:t>
            </a:r>
            <a:r>
              <a:rPr lang="en-IE" dirty="0">
                <a:hlinkClick r:id="rId2"/>
              </a:rPr>
              <a:t>https://www.dropbox.com/developers</a:t>
            </a:r>
            <a:r>
              <a:rPr lang="en-IE" dirty="0"/>
              <a:t>.</a:t>
            </a:r>
          </a:p>
          <a:p>
            <a:pPr>
              <a:buFont typeface="Arial" panose="020B0604020202020204" pitchFamily="34" charset="0"/>
              <a:buChar char="•"/>
            </a:pPr>
            <a:r>
              <a:rPr lang="en-IE" dirty="0"/>
              <a:t>Click 'Create your app' box in the centre of the screen.</a:t>
            </a:r>
          </a:p>
          <a:p>
            <a:pPr>
              <a:buFont typeface="Arial" panose="020B0604020202020204" pitchFamily="34" charset="0"/>
              <a:buChar char="•"/>
            </a:pPr>
            <a:r>
              <a:rPr lang="en-IE" dirty="0"/>
              <a:t>Select 'Dropbox API app’.</a:t>
            </a:r>
          </a:p>
          <a:p>
            <a:pPr>
              <a:buFont typeface="Arial" panose="020B0604020202020204" pitchFamily="34" charset="0"/>
              <a:buChar char="•"/>
            </a:pPr>
            <a:r>
              <a:rPr lang="en-IE" dirty="0"/>
              <a:t>Choose an appropriate answer as to whether your node should be limited to its own folder or given full access. (TIP: This can be changed later, so choose 'Yes' to restrict the application while testing might be a good idea.)</a:t>
            </a:r>
          </a:p>
          <a:p>
            <a:pPr>
              <a:buFont typeface="Arial" panose="020B0604020202020204" pitchFamily="34" charset="0"/>
              <a:buChar char="•"/>
            </a:pPr>
            <a:r>
              <a:rPr lang="en-IE" dirty="0"/>
              <a:t>Choose an app name.</a:t>
            </a:r>
          </a:p>
          <a:p>
            <a:pPr>
              <a:buFont typeface="Arial" panose="020B0604020202020204" pitchFamily="34" charset="0"/>
              <a:buChar char="•"/>
            </a:pPr>
            <a:r>
              <a:rPr lang="en-IE" dirty="0"/>
              <a:t>Click 'Create app'. The subsequent app page will contain the App key, App secret and a 'Generate' button to produce a suitable 'access token'. Save these strings so you can enter them into the application later. </a:t>
            </a:r>
          </a:p>
          <a:p>
            <a:pPr>
              <a:buFont typeface="Arial" panose="020B0604020202020204" pitchFamily="34" charset="0"/>
              <a:buChar char="•"/>
            </a:pPr>
            <a:r>
              <a:rPr lang="en-IE" dirty="0"/>
              <a:t>From your browser, open the Node-RED™ flow at 192.168.1.1:1880. </a:t>
            </a:r>
          </a:p>
          <a:p>
            <a:pPr>
              <a:buFont typeface="Arial" panose="020B0604020202020204" pitchFamily="34" charset="0"/>
              <a:buChar char="•"/>
            </a:pPr>
            <a:r>
              <a:rPr lang="en-IE" dirty="0"/>
              <a:t>Double click on the blue ‘Write Remote File’ node. </a:t>
            </a:r>
          </a:p>
          <a:p>
            <a:pPr>
              <a:buFont typeface="Arial" panose="020B0604020202020204" pitchFamily="34" charset="0"/>
              <a:buChar char="•"/>
            </a:pPr>
            <a:r>
              <a:rPr lang="en-IE" dirty="0"/>
              <a:t>Then click on the pencil icon next to the Dropbox text window. </a:t>
            </a:r>
          </a:p>
          <a:p>
            <a:pPr>
              <a:buFont typeface="Arial" panose="020B0604020202020204" pitchFamily="34" charset="0"/>
              <a:buChar char="•"/>
            </a:pPr>
            <a:r>
              <a:rPr lang="en-IE" dirty="0"/>
              <a:t>Fill in the App Key, App Secret, and Access Token you got from Dropbox in their respective fields.</a:t>
            </a:r>
          </a:p>
          <a:p>
            <a:pPr>
              <a:buFont typeface="Arial" panose="020B0604020202020204" pitchFamily="34" charset="0"/>
              <a:buChar char="•"/>
            </a:pPr>
            <a:r>
              <a:rPr lang="en-IE" dirty="0"/>
              <a:t>Click Done, then Done again to close both windows. </a:t>
            </a:r>
          </a:p>
          <a:p>
            <a:pPr>
              <a:buFont typeface="Arial" panose="020B0604020202020204" pitchFamily="34" charset="0"/>
              <a:buChar char="•"/>
            </a:pPr>
            <a:r>
              <a:rPr lang="en-IE" dirty="0"/>
              <a:t>Click the “Deploy” button in the upper right corner of the page.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360482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83CF-0F6A-47ED-8E1B-AC44A1085415}"/>
              </a:ext>
            </a:extLst>
          </p:cNvPr>
          <p:cNvSpPr>
            <a:spLocks noGrp="1"/>
          </p:cNvSpPr>
          <p:nvPr>
            <p:ph type="title"/>
          </p:nvPr>
        </p:nvSpPr>
        <p:spPr/>
        <p:txBody>
          <a:bodyPr/>
          <a:lstStyle/>
          <a:p>
            <a:r>
              <a:rPr lang="en-IE" dirty="0"/>
              <a:t>License</a:t>
            </a:r>
          </a:p>
        </p:txBody>
      </p:sp>
      <p:sp>
        <p:nvSpPr>
          <p:cNvPr id="3" name="Content Placeholder 2">
            <a:extLst>
              <a:ext uri="{FF2B5EF4-FFF2-40B4-BE49-F238E27FC236}">
                <a16:creationId xmlns:a16="http://schemas.microsoft.com/office/drawing/2014/main" id="{B9F7CDB3-2291-4B9A-987F-7772390C0486}"/>
              </a:ext>
            </a:extLst>
          </p:cNvPr>
          <p:cNvSpPr>
            <a:spLocks noGrp="1"/>
          </p:cNvSpPr>
          <p:nvPr>
            <p:ph idx="1"/>
          </p:nvPr>
        </p:nvSpPr>
        <p:spPr/>
        <p:txBody>
          <a:bodyPr/>
          <a:lstStyle/>
          <a:p>
            <a:pPr>
              <a:buFont typeface="Arial" panose="020B0604020202020204" pitchFamily="34" charset="0"/>
              <a:buChar char="•"/>
            </a:pPr>
            <a:r>
              <a:rPr lang="en-IE" dirty="0"/>
              <a:t>Node-RED is licensed under the Apache License, Version 2.0</a:t>
            </a:r>
          </a:p>
          <a:p>
            <a:pPr>
              <a:buFont typeface="Arial" panose="020B0604020202020204" pitchFamily="34" charset="0"/>
              <a:buChar char="•"/>
            </a:pPr>
            <a:r>
              <a:rPr lang="en-IE" dirty="0"/>
              <a:t>You may obtain a copy of the License at: http://www.apache.org/licenses/LICENSE-2.0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2953722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228</TotalTime>
  <Words>961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Wzzard Energy Monitoring Application </vt:lpstr>
      <vt:lpstr>Introduction </vt:lpstr>
      <vt:lpstr>Access Node-Red UI in the Gateway</vt:lpstr>
      <vt:lpstr>Power Up Wzzard Edge Node</vt:lpstr>
      <vt:lpstr>Attaching the Sensors on the Intelligent Edge Nodes</vt:lpstr>
      <vt:lpstr>Accessing the Dashboard</vt:lpstr>
      <vt:lpstr>Setting up an E-mail Account</vt:lpstr>
      <vt:lpstr>Setting Up Your Dropbox For Logging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Wzzard™ Energy Monitoring Application</dc:title>
  <dc:creator>Agritech</dc:creator>
  <cp:lastModifiedBy>Agritech</cp:lastModifiedBy>
  <cp:revision>12</cp:revision>
  <dcterms:created xsi:type="dcterms:W3CDTF">2021-09-23T09:34:11Z</dcterms:created>
  <dcterms:modified xsi:type="dcterms:W3CDTF">2021-11-03T16:56:08Z</dcterms:modified>
</cp:coreProperties>
</file>