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C7CC96-2AD3-448E-9CC7-98044A9D3C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A61385E-B60D-404F-9096-328D492C7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3AD80E4-0CC9-4195-A4D3-42E481687455}"/>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5" name="Footer Placeholder 4">
            <a:extLst>
              <a:ext uri="{FF2B5EF4-FFF2-40B4-BE49-F238E27FC236}">
                <a16:creationId xmlns="" xmlns:a16="http://schemas.microsoft.com/office/drawing/2014/main" id="{59B6A4AA-5DEE-4187-88BD-BB5E72967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C063B4-13C9-4FE5-B60C-DFCEC7A183B3}"/>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45386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608BB2-ED44-489A-80AD-EA8C35CFF6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B91D73F-2B2D-40AC-877F-44E74DDA22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6836828-4100-4BDA-A72C-8A544257939A}"/>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5" name="Footer Placeholder 4">
            <a:extLst>
              <a:ext uri="{FF2B5EF4-FFF2-40B4-BE49-F238E27FC236}">
                <a16:creationId xmlns="" xmlns:a16="http://schemas.microsoft.com/office/drawing/2014/main" id="{1CB0AFDF-FD98-42B5-BEC1-4926DEEF1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5CBC27E-2F1A-44D2-88C8-F6ACAE189525}"/>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333015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4C56602-04B7-43FA-89EF-D1D9255D33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963A6B1-24E7-42BC-92EF-3DFF15A9AC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B467BDF-AFD3-425D-87E6-CD56AE35578A}"/>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5" name="Footer Placeholder 4">
            <a:extLst>
              <a:ext uri="{FF2B5EF4-FFF2-40B4-BE49-F238E27FC236}">
                <a16:creationId xmlns="" xmlns:a16="http://schemas.microsoft.com/office/drawing/2014/main" id="{2D99D533-B68D-44EC-B3CA-BABCAA0FD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A453573-DAA5-48A4-A57C-9208F12D4C42}"/>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191091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27AAC1-FCC2-459B-93A2-4DF9E8A73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C48EEA2-3B1C-4B69-9FFD-A40E5C82EB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93AB9E-1190-40E7-ADBD-7E55B6FC289F}"/>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5" name="Footer Placeholder 4">
            <a:extLst>
              <a:ext uri="{FF2B5EF4-FFF2-40B4-BE49-F238E27FC236}">
                <a16:creationId xmlns="" xmlns:a16="http://schemas.microsoft.com/office/drawing/2014/main" id="{70AD91EF-D4E5-4F5B-8F10-26EC56095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D9652D4-BEB6-4600-95AD-8434BC9D8F00}"/>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317893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5325D2-3613-40A3-91E6-1DD5DCF28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AD49B84-C9A4-4A68-819D-48261D49C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F0D3DC11-3D2D-4F3A-971D-5973616882CE}"/>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5" name="Footer Placeholder 4">
            <a:extLst>
              <a:ext uri="{FF2B5EF4-FFF2-40B4-BE49-F238E27FC236}">
                <a16:creationId xmlns="" xmlns:a16="http://schemas.microsoft.com/office/drawing/2014/main" id="{35CD17B1-0EA0-46EA-B76C-C0E2864AE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74F561-E098-4908-965C-490C21110BAF}"/>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351213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AA0D8-A577-4A60-BD80-D9567483E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DF44D61-D281-4F61-922B-EA9CF67B46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CA108F9-5255-4815-9E60-C59A6B9748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5C06A92-2281-441F-BA73-AB158AB41D32}"/>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6" name="Footer Placeholder 5">
            <a:extLst>
              <a:ext uri="{FF2B5EF4-FFF2-40B4-BE49-F238E27FC236}">
                <a16:creationId xmlns="" xmlns:a16="http://schemas.microsoft.com/office/drawing/2014/main" id="{6F182E00-6948-42FF-943E-23ED1B068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A8A23D0-BCD0-46CE-9B45-2088C08096C7}"/>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424679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8FECCD-B48E-4D5F-BB52-335892842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599C54C-FED5-44EC-9E29-52C548626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08AB06A-9C13-4C90-ABA4-C1AA5C74FA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E6374C0-CB4F-432A-95BE-F9351428D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3D952F5-31D1-42CB-8AA1-811DC431DA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5A79801-AE39-4573-A2BB-9206F1421A2D}"/>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8" name="Footer Placeholder 7">
            <a:extLst>
              <a:ext uri="{FF2B5EF4-FFF2-40B4-BE49-F238E27FC236}">
                <a16:creationId xmlns="" xmlns:a16="http://schemas.microsoft.com/office/drawing/2014/main" id="{BF9664C9-CB27-4E96-9ECB-5FE3A20B81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1942051E-39F2-40B5-A9CC-84E7322370D6}"/>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221820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925969-F79A-4C34-BC5B-EAA107A13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A1310CB-872D-4838-AC56-8C61CD9B38E3}"/>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4" name="Footer Placeholder 3">
            <a:extLst>
              <a:ext uri="{FF2B5EF4-FFF2-40B4-BE49-F238E27FC236}">
                <a16:creationId xmlns="" xmlns:a16="http://schemas.microsoft.com/office/drawing/2014/main" id="{34F2FA77-31B8-4480-A1CA-FBF4EC652F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00B8FF8-62D1-4894-B7C2-66089E382EFB}"/>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185987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50A8CED-A1A4-44CB-A9EA-3A72A02232A7}"/>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3" name="Footer Placeholder 2">
            <a:extLst>
              <a:ext uri="{FF2B5EF4-FFF2-40B4-BE49-F238E27FC236}">
                <a16:creationId xmlns="" xmlns:a16="http://schemas.microsoft.com/office/drawing/2014/main" id="{E3F4E863-B804-49BF-916A-9601924AF0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A3B1E5E-A033-4CA7-812A-EA4255158A97}"/>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84957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F8610-F16A-4160-BA3E-A0F5368CC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CDBD397-2092-49AE-96E3-0885AF81D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6E44E6A-9A93-476A-9699-137C12B6E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B68C379-157F-4AFD-B0E0-BF004078E209}"/>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6" name="Footer Placeholder 5">
            <a:extLst>
              <a:ext uri="{FF2B5EF4-FFF2-40B4-BE49-F238E27FC236}">
                <a16:creationId xmlns="" xmlns:a16="http://schemas.microsoft.com/office/drawing/2014/main" id="{FB1C5A3A-ECB4-4C1A-BB4F-A89F3F304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063193A-A105-48C2-BB6C-672269ED322C}"/>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272291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64B632-C462-4953-8C4D-6D7F547E0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220321A-5092-477B-A4DD-289F6B882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880ED2-5E96-4D30-B72A-D947DC304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615CE6C-B337-4493-A5FA-E3CB1E87F3E7}"/>
              </a:ext>
            </a:extLst>
          </p:cNvPr>
          <p:cNvSpPr>
            <a:spLocks noGrp="1"/>
          </p:cNvSpPr>
          <p:nvPr>
            <p:ph type="dt" sz="half" idx="10"/>
          </p:nvPr>
        </p:nvSpPr>
        <p:spPr/>
        <p:txBody>
          <a:bodyPr/>
          <a:lstStyle/>
          <a:p>
            <a:fld id="{E4E3341C-4FD0-4A06-973E-BAA1AE3A9456}" type="datetimeFigureOut">
              <a:rPr lang="en-US" smtClean="0"/>
              <a:pPr/>
              <a:t>6/27/2019</a:t>
            </a:fld>
            <a:endParaRPr lang="en-US"/>
          </a:p>
        </p:txBody>
      </p:sp>
      <p:sp>
        <p:nvSpPr>
          <p:cNvPr id="6" name="Footer Placeholder 5">
            <a:extLst>
              <a:ext uri="{FF2B5EF4-FFF2-40B4-BE49-F238E27FC236}">
                <a16:creationId xmlns="" xmlns:a16="http://schemas.microsoft.com/office/drawing/2014/main" id="{A522E6BF-15E1-41EB-B784-0B3ADE8F6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FA716B4-BA33-47B1-B20C-381240A75C72}"/>
              </a:ext>
            </a:extLst>
          </p:cNvPr>
          <p:cNvSpPr>
            <a:spLocks noGrp="1"/>
          </p:cNvSpPr>
          <p:nvPr>
            <p:ph type="sldNum" sz="quarter" idx="12"/>
          </p:nvPr>
        </p:nvSpPr>
        <p:spPr/>
        <p:txBody>
          <a:body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423426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03443D-88D8-4767-84BA-6CA6A577F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56C99B9-3475-4FDF-BAE6-2FD2C9D96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5CE600-8E5E-4F81-ADEC-CBB7626B5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3341C-4FD0-4A06-973E-BAA1AE3A9456}" type="datetimeFigureOut">
              <a:rPr lang="en-US" smtClean="0"/>
              <a:pPr/>
              <a:t>6/27/2019</a:t>
            </a:fld>
            <a:endParaRPr lang="en-US"/>
          </a:p>
        </p:txBody>
      </p:sp>
      <p:sp>
        <p:nvSpPr>
          <p:cNvPr id="5" name="Footer Placeholder 4">
            <a:extLst>
              <a:ext uri="{FF2B5EF4-FFF2-40B4-BE49-F238E27FC236}">
                <a16:creationId xmlns="" xmlns:a16="http://schemas.microsoft.com/office/drawing/2014/main" id="{A8ABAF2F-D2B9-4AB6-A7C1-B360C1B8E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7BA5F51-DB2B-4207-937C-4A6ED86BB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CD42E-0310-4F81-81ED-403FEB487BF0}" type="slidenum">
              <a:rPr lang="en-US" smtClean="0"/>
              <a:pPr/>
              <a:t>‹#›</a:t>
            </a:fld>
            <a:endParaRPr lang="en-US"/>
          </a:p>
        </p:txBody>
      </p:sp>
    </p:spTree>
    <p:extLst>
      <p:ext uri="{BB962C8B-B14F-4D97-AF65-F5344CB8AC3E}">
        <p14:creationId xmlns="" xmlns:p14="http://schemas.microsoft.com/office/powerpoint/2010/main" val="184085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3157F1BF-904D-4CA2-AACD-26F4023275B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138561" y="835420"/>
            <a:ext cx="5578056" cy="3084022"/>
          </a:xfrm>
          <a:prstGeom prst="rect">
            <a:avLst/>
          </a:prstGeom>
        </p:spPr>
      </p:pic>
      <p:sp>
        <p:nvSpPr>
          <p:cNvPr id="2" name="Title 1">
            <a:extLst>
              <a:ext uri="{FF2B5EF4-FFF2-40B4-BE49-F238E27FC236}">
                <a16:creationId xmlns="" xmlns:a16="http://schemas.microsoft.com/office/drawing/2014/main" id="{937D75C3-295F-4C0E-952A-899E480A4748}"/>
              </a:ext>
            </a:extLst>
          </p:cNvPr>
          <p:cNvSpPr>
            <a:spLocks noGrp="1"/>
          </p:cNvSpPr>
          <p:nvPr>
            <p:ph type="ctrTitle"/>
          </p:nvPr>
        </p:nvSpPr>
        <p:spPr>
          <a:xfrm>
            <a:off x="707011" y="4502330"/>
            <a:ext cx="10765410" cy="1207269"/>
          </a:xfrm>
        </p:spPr>
        <p:txBody>
          <a:bodyPr>
            <a:normAutofit/>
          </a:bodyPr>
          <a:lstStyle/>
          <a:p>
            <a:r>
              <a:rPr lang="en-US">
                <a:solidFill>
                  <a:schemeClr val="bg1"/>
                </a:solidFill>
              </a:rPr>
              <a:t>Naïve Bayes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91624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E88130-4F84-4898-A4C0-713D5508C5A8}"/>
              </a:ext>
            </a:extLst>
          </p:cNvPr>
          <p:cNvSpPr>
            <a:spLocks noGrp="1"/>
          </p:cNvSpPr>
          <p:nvPr>
            <p:ph type="title"/>
          </p:nvPr>
        </p:nvSpPr>
        <p:spPr/>
        <p:txBody>
          <a:bodyPr/>
          <a:lstStyle/>
          <a:p>
            <a:pPr algn="ctr"/>
            <a:r>
              <a:rPr lang="en-US" dirty="0"/>
              <a:t>Implementing Naïve Bayes</a:t>
            </a:r>
          </a:p>
        </p:txBody>
      </p:sp>
      <p:sp>
        <p:nvSpPr>
          <p:cNvPr id="3" name="Content Placeholder 2">
            <a:extLst>
              <a:ext uri="{FF2B5EF4-FFF2-40B4-BE49-F238E27FC236}">
                <a16:creationId xmlns="" xmlns:a16="http://schemas.microsoft.com/office/drawing/2014/main" id="{D428CBB4-7E4E-4463-8CD6-B0BDF591E2BD}"/>
              </a:ext>
            </a:extLst>
          </p:cNvPr>
          <p:cNvSpPr>
            <a:spLocks noGrp="1"/>
          </p:cNvSpPr>
          <p:nvPr>
            <p:ph idx="1"/>
          </p:nvPr>
        </p:nvSpPr>
        <p:spPr/>
        <p:txBody>
          <a:bodyPr>
            <a:normAutofit fontScale="92500" lnSpcReduction="20000"/>
          </a:bodyPr>
          <a:lstStyle/>
          <a:p>
            <a:pPr marL="0" indent="0">
              <a:buNone/>
            </a:pPr>
            <a:r>
              <a:rPr lang="en-US" dirty="0"/>
              <a:t>Using Naïve Bayes’ for spam classification</a:t>
            </a:r>
          </a:p>
          <a:p>
            <a:r>
              <a:rPr lang="en-US" dirty="0"/>
              <a:t>How would we express the probability of an email being spam if it contains the word “free” ?</a:t>
            </a:r>
          </a:p>
          <a:p>
            <a:endParaRPr lang="en-US" dirty="0"/>
          </a:p>
          <a:p>
            <a:pPr marL="0" indent="0">
              <a:buNone/>
            </a:pPr>
            <a:endParaRPr lang="en-US" dirty="0"/>
          </a:p>
          <a:p>
            <a:r>
              <a:rPr lang="en-US" dirty="0"/>
              <a:t>The numerator is the probability of a message being spam and containing the word “free”.</a:t>
            </a:r>
          </a:p>
          <a:p>
            <a:r>
              <a:rPr lang="en-US" dirty="0"/>
              <a:t>The denominator is the overall probability of an email containing the word “free”. </a:t>
            </a:r>
          </a:p>
          <a:p>
            <a:r>
              <a:rPr lang="en-US" dirty="0"/>
              <a:t>Equivalent to P(Free | Spam)P(Spam) + P(Free | Not Spam)P(Not Spam)</a:t>
            </a:r>
          </a:p>
          <a:p>
            <a:r>
              <a:rPr lang="en-US" dirty="0"/>
              <a:t>So together – the ratio is the % of emails with the word “free ” that are spam.</a:t>
            </a:r>
          </a:p>
          <a:p>
            <a:endParaRPr lang="en-US" dirty="0"/>
          </a:p>
        </p:txBody>
      </p:sp>
      <p:pic>
        <p:nvPicPr>
          <p:cNvPr id="5" name="Picture 4" descr="A close up of a logo&#10;&#10;Description generated with very high confidence">
            <a:extLst>
              <a:ext uri="{FF2B5EF4-FFF2-40B4-BE49-F238E27FC236}">
                <a16:creationId xmlns="" xmlns:a16="http://schemas.microsoft.com/office/drawing/2014/main" id="{BEA8EB08-8060-4AD6-A8E7-B5F6BE9E25E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47636" y="2833137"/>
            <a:ext cx="4776286" cy="661735"/>
          </a:xfrm>
          <a:prstGeom prst="rect">
            <a:avLst/>
          </a:prstGeom>
        </p:spPr>
      </p:pic>
    </p:spTree>
    <p:extLst>
      <p:ext uri="{BB962C8B-B14F-4D97-AF65-F5344CB8AC3E}">
        <p14:creationId xmlns="" xmlns:p14="http://schemas.microsoft.com/office/powerpoint/2010/main" val="205997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1FE83-BA9D-4521-9FC8-3B8C9B7B0A08}"/>
              </a:ext>
            </a:extLst>
          </p:cNvPr>
          <p:cNvSpPr>
            <a:spLocks noGrp="1"/>
          </p:cNvSpPr>
          <p:nvPr>
            <p:ph type="title"/>
          </p:nvPr>
        </p:nvSpPr>
        <p:spPr/>
        <p:txBody>
          <a:bodyPr/>
          <a:lstStyle/>
          <a:p>
            <a:pPr algn="ctr"/>
            <a:r>
              <a:rPr lang="en-US" dirty="0"/>
              <a:t>Implementing Naïve Bayes</a:t>
            </a:r>
          </a:p>
        </p:txBody>
      </p:sp>
      <p:pic>
        <p:nvPicPr>
          <p:cNvPr id="4" name="Picture 3" descr="A screenshot of a cell phone&#10;&#10;Description generated with very high confidence">
            <a:extLst>
              <a:ext uri="{FF2B5EF4-FFF2-40B4-BE49-F238E27FC236}">
                <a16:creationId xmlns="" xmlns:a16="http://schemas.microsoft.com/office/drawing/2014/main" id="{87939E09-B73B-4851-9095-8B60C09BB94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38199" y="1777915"/>
            <a:ext cx="8633791" cy="3946708"/>
          </a:xfrm>
          <a:prstGeom prst="rect">
            <a:avLst/>
          </a:prstGeom>
        </p:spPr>
      </p:pic>
    </p:spTree>
    <p:extLst>
      <p:ext uri="{BB962C8B-B14F-4D97-AF65-F5344CB8AC3E}">
        <p14:creationId xmlns="" xmlns:p14="http://schemas.microsoft.com/office/powerpoint/2010/main" val="87958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52D742-5C20-49E3-B81F-2EDBDDB59ACD}"/>
              </a:ext>
            </a:extLst>
          </p:cNvPr>
          <p:cNvSpPr>
            <a:spLocks noGrp="1"/>
          </p:cNvSpPr>
          <p:nvPr>
            <p:ph type="title"/>
          </p:nvPr>
        </p:nvSpPr>
        <p:spPr/>
        <p:txBody>
          <a:bodyPr/>
          <a:lstStyle/>
          <a:p>
            <a:pPr algn="ctr"/>
            <a:r>
              <a:rPr lang="en-US" dirty="0"/>
              <a:t>Implementing Naïve Bayes</a:t>
            </a:r>
          </a:p>
        </p:txBody>
      </p:sp>
      <p:sp>
        <p:nvSpPr>
          <p:cNvPr id="5" name="Content Placeholder 4">
            <a:extLst>
              <a:ext uri="{FF2B5EF4-FFF2-40B4-BE49-F238E27FC236}">
                <a16:creationId xmlns="" xmlns:a16="http://schemas.microsoft.com/office/drawing/2014/main" id="{0AEAE8D6-53F4-4D6B-9667-E27D4F5FDEF2}"/>
              </a:ext>
            </a:extLst>
          </p:cNvPr>
          <p:cNvSpPr>
            <a:spLocks noGrp="1"/>
          </p:cNvSpPr>
          <p:nvPr>
            <p:ph idx="1"/>
          </p:nvPr>
        </p:nvSpPr>
        <p:spPr/>
        <p:txBody>
          <a:bodyPr/>
          <a:lstStyle/>
          <a:p>
            <a:pPr marL="0" indent="0">
              <a:buNone/>
            </a:pPr>
            <a:r>
              <a:rPr lang="en-US" dirty="0"/>
              <a:t>Sounds like a lot of work but :-</a:t>
            </a:r>
          </a:p>
        </p:txBody>
      </p:sp>
      <p:pic>
        <p:nvPicPr>
          <p:cNvPr id="4" name="Picture 3" descr="A screenshot of a cell phone&#10;&#10;Description generated with high confidence">
            <a:extLst>
              <a:ext uri="{FF2B5EF4-FFF2-40B4-BE49-F238E27FC236}">
                <a16:creationId xmlns="" xmlns:a16="http://schemas.microsoft.com/office/drawing/2014/main" id="{AA3D0570-0074-4052-BF87-B24C3F53C3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38200" y="2418352"/>
            <a:ext cx="9972040" cy="2737423"/>
          </a:xfrm>
          <a:prstGeom prst="rect">
            <a:avLst/>
          </a:prstGeom>
        </p:spPr>
      </p:pic>
    </p:spTree>
    <p:extLst>
      <p:ext uri="{BB962C8B-B14F-4D97-AF65-F5344CB8AC3E}">
        <p14:creationId xmlns="" xmlns:p14="http://schemas.microsoft.com/office/powerpoint/2010/main" val="360171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15C9B-A368-484F-B331-49BB1D4A1278}"/>
              </a:ext>
            </a:extLst>
          </p:cNvPr>
          <p:cNvSpPr>
            <a:spLocks noGrp="1"/>
          </p:cNvSpPr>
          <p:nvPr>
            <p:ph type="title"/>
          </p:nvPr>
        </p:nvSpPr>
        <p:spPr/>
        <p:txBody>
          <a:bodyPr/>
          <a:lstStyle/>
          <a:p>
            <a:pPr algn="ctr"/>
            <a:r>
              <a:rPr lang="en-US" dirty="0"/>
              <a:t>Bayes’ Theorem</a:t>
            </a:r>
          </a:p>
        </p:txBody>
      </p:sp>
      <p:sp>
        <p:nvSpPr>
          <p:cNvPr id="3" name="Content Placeholder 2">
            <a:extLst>
              <a:ext uri="{FF2B5EF4-FFF2-40B4-BE49-F238E27FC236}">
                <a16:creationId xmlns="" xmlns:a16="http://schemas.microsoft.com/office/drawing/2014/main" id="{E64E979D-CAC0-4E3C-8BD6-B1B7A1329726}"/>
              </a:ext>
            </a:extLst>
          </p:cNvPr>
          <p:cNvSpPr>
            <a:spLocks noGrp="1"/>
          </p:cNvSpPr>
          <p:nvPr>
            <p:ph idx="1"/>
          </p:nvPr>
        </p:nvSpPr>
        <p:spPr/>
        <p:txBody>
          <a:bodyPr/>
          <a:lstStyle/>
          <a:p>
            <a:r>
              <a:rPr lang="en-US" b="1" dirty="0"/>
              <a:t>Bayes’ theorem</a:t>
            </a:r>
            <a:r>
              <a:rPr lang="en-US" dirty="0"/>
              <a:t> (alternatively </a:t>
            </a:r>
            <a:r>
              <a:rPr lang="en-US" b="1" dirty="0"/>
              <a:t>Bayes’ law</a:t>
            </a:r>
            <a:r>
              <a:rPr lang="en-US" dirty="0"/>
              <a:t> or </a:t>
            </a:r>
            <a:r>
              <a:rPr lang="en-US" b="1" dirty="0"/>
              <a:t>Bayes' rule</a:t>
            </a:r>
            <a:r>
              <a:rPr lang="en-US" dirty="0"/>
              <a:t>) describes the probability of an event, based on prior knowledge of conditions that might be related to the event. </a:t>
            </a:r>
          </a:p>
          <a:p>
            <a:r>
              <a:rPr lang="en-US" dirty="0"/>
              <a:t>Alternatively, Bayes’ Theorem is a way of finding a probability when we know certain other probabilities.</a:t>
            </a:r>
          </a:p>
          <a:p>
            <a:r>
              <a:rPr lang="en-US" dirty="0"/>
              <a:t>For example, if cancer is related to age, then, using Bayes’ theorem, a person’s age can be used to more accurately assess the probability that they have cancer, compared to the assessment of the probability of cancer made without knowledge of the person's age.</a:t>
            </a:r>
          </a:p>
          <a:p>
            <a:endParaRPr lang="en-US" dirty="0"/>
          </a:p>
        </p:txBody>
      </p:sp>
    </p:spTree>
    <p:extLst>
      <p:ext uri="{BB962C8B-B14F-4D97-AF65-F5344CB8AC3E}">
        <p14:creationId xmlns="" xmlns:p14="http://schemas.microsoft.com/office/powerpoint/2010/main" val="83887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D77BC8-F24B-4128-B491-982109C6016F}"/>
              </a:ext>
            </a:extLst>
          </p:cNvPr>
          <p:cNvSpPr>
            <a:spLocks noGrp="1"/>
          </p:cNvSpPr>
          <p:nvPr>
            <p:ph type="title"/>
          </p:nvPr>
        </p:nvSpPr>
        <p:spPr/>
        <p:txBody>
          <a:bodyPr/>
          <a:lstStyle/>
          <a:p>
            <a:pPr algn="ctr"/>
            <a:r>
              <a:rPr lang="en-US" dirty="0"/>
              <a:t>Bayes’ Theorem Formula</a:t>
            </a:r>
          </a:p>
        </p:txBody>
      </p:sp>
      <p:sp>
        <p:nvSpPr>
          <p:cNvPr id="7" name="Content Placeholder 6">
            <a:extLst>
              <a:ext uri="{FF2B5EF4-FFF2-40B4-BE49-F238E27FC236}">
                <a16:creationId xmlns="" xmlns:a16="http://schemas.microsoft.com/office/drawing/2014/main" id="{7E5A3CF7-B51B-464C-896C-55DA7DBB864B}"/>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P(A) and P(B) is Probability of A and B</a:t>
            </a:r>
          </a:p>
          <a:p>
            <a:r>
              <a:rPr lang="en-US" dirty="0"/>
              <a:t>P(A|B) is "Probability of A given B", the probability of A given that B happens</a:t>
            </a:r>
          </a:p>
          <a:p>
            <a:r>
              <a:rPr lang="en-US" dirty="0"/>
              <a:t>P(B|A) is "Probability of B given A", the probability of B given that A happens.</a:t>
            </a:r>
          </a:p>
        </p:txBody>
      </p:sp>
      <p:pic>
        <p:nvPicPr>
          <p:cNvPr id="24" name="Graphic 23">
            <a:extLst>
              <a:ext uri="{FF2B5EF4-FFF2-40B4-BE49-F238E27FC236}">
                <a16:creationId xmlns="" xmlns:a16="http://schemas.microsoft.com/office/drawing/2014/main" id="{3FDE54EE-EDF6-488D-ADAA-E9346A5C4247}"/>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4529772" y="2232026"/>
            <a:ext cx="3801428" cy="866992"/>
          </a:xfrm>
          <a:prstGeom prst="rect">
            <a:avLst/>
          </a:prstGeom>
        </p:spPr>
      </p:pic>
    </p:spTree>
    <p:extLst>
      <p:ext uri="{BB962C8B-B14F-4D97-AF65-F5344CB8AC3E}">
        <p14:creationId xmlns="" xmlns:p14="http://schemas.microsoft.com/office/powerpoint/2010/main" val="270089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B794DE-ECE8-4C47-9275-826FF37962A1}"/>
              </a:ext>
            </a:extLst>
          </p:cNvPr>
          <p:cNvSpPr>
            <a:spLocks noGrp="1"/>
          </p:cNvSpPr>
          <p:nvPr>
            <p:ph type="title"/>
          </p:nvPr>
        </p:nvSpPr>
        <p:spPr/>
        <p:txBody>
          <a:bodyPr/>
          <a:lstStyle/>
          <a:p>
            <a:pPr algn="ctr"/>
            <a:r>
              <a:rPr lang="en-US" dirty="0"/>
              <a:t>Bayes’ Theorem Formula</a:t>
            </a:r>
          </a:p>
        </p:txBody>
      </p:sp>
      <p:sp>
        <p:nvSpPr>
          <p:cNvPr id="3" name="Content Placeholder 2">
            <a:extLst>
              <a:ext uri="{FF2B5EF4-FFF2-40B4-BE49-F238E27FC236}">
                <a16:creationId xmlns="" xmlns:a16="http://schemas.microsoft.com/office/drawing/2014/main" id="{3B29C19E-1E87-4333-9D25-51D05A81ABB6}"/>
              </a:ext>
            </a:extLst>
          </p:cNvPr>
          <p:cNvSpPr>
            <a:spLocks noGrp="1"/>
          </p:cNvSpPr>
          <p:nvPr>
            <p:ph idx="1"/>
          </p:nvPr>
        </p:nvSpPr>
        <p:spPr/>
        <p:txBody>
          <a:bodyPr>
            <a:normAutofit lnSpcReduction="10000"/>
          </a:bodyPr>
          <a:lstStyle/>
          <a:p>
            <a:pPr marL="0" indent="0" fontAlgn="base">
              <a:buNone/>
            </a:pPr>
            <a:r>
              <a:rPr lang="en-US" dirty="0"/>
              <a:t>In terms of statistics Bayes’ Theorem is stated as:</a:t>
            </a:r>
          </a:p>
          <a:p>
            <a:pPr marL="0" indent="0" fontAlgn="base">
              <a:buNone/>
            </a:pPr>
            <a:r>
              <a:rPr lang="en-US" dirty="0"/>
              <a:t>		</a:t>
            </a:r>
            <a:r>
              <a:rPr lang="en-US" dirty="0">
                <a:solidFill>
                  <a:srgbClr val="FF0000"/>
                </a:solidFill>
              </a:rPr>
              <a:t>P(h | d) = (P(d | h) * P(h)) / P(d)</a:t>
            </a:r>
          </a:p>
          <a:p>
            <a:pPr marL="0" indent="0" fontAlgn="base">
              <a:buNone/>
            </a:pPr>
            <a:r>
              <a:rPr lang="en-US" dirty="0"/>
              <a:t>Where</a:t>
            </a:r>
          </a:p>
          <a:p>
            <a:pPr fontAlgn="base"/>
            <a:r>
              <a:rPr lang="en-US" b="1" dirty="0"/>
              <a:t>P(h | d)</a:t>
            </a:r>
            <a:r>
              <a:rPr lang="en-US" dirty="0"/>
              <a:t> is the probability of hypothesis h given the data d. This is called the posterior probability.</a:t>
            </a:r>
          </a:p>
          <a:p>
            <a:pPr fontAlgn="base"/>
            <a:r>
              <a:rPr lang="en-US" b="1" dirty="0"/>
              <a:t>P(d | h)</a:t>
            </a:r>
            <a:r>
              <a:rPr lang="en-US" dirty="0"/>
              <a:t> is the probability of data d given that the hypothesis h was true.</a:t>
            </a:r>
          </a:p>
          <a:p>
            <a:pPr fontAlgn="base"/>
            <a:r>
              <a:rPr lang="en-US" b="1" dirty="0"/>
              <a:t>P(h)</a:t>
            </a:r>
            <a:r>
              <a:rPr lang="en-US" dirty="0"/>
              <a:t> is the probability of hypothesis h being true (regardless of the data). This is called the prior probability of h.</a:t>
            </a:r>
          </a:p>
          <a:p>
            <a:pPr fontAlgn="base"/>
            <a:r>
              <a:rPr lang="en-US" b="1" dirty="0"/>
              <a:t>P(d)</a:t>
            </a:r>
            <a:r>
              <a:rPr lang="en-US" dirty="0"/>
              <a:t> is the probability of the data (regardless of the hypothesis).</a:t>
            </a:r>
          </a:p>
        </p:txBody>
      </p:sp>
    </p:spTree>
    <p:extLst>
      <p:ext uri="{BB962C8B-B14F-4D97-AF65-F5344CB8AC3E}">
        <p14:creationId xmlns="" xmlns:p14="http://schemas.microsoft.com/office/powerpoint/2010/main" val="88966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FBE66B-C695-4CE4-9DA0-8061A0540EF7}"/>
              </a:ext>
            </a:extLst>
          </p:cNvPr>
          <p:cNvSpPr>
            <a:spLocks noGrp="1"/>
          </p:cNvSpPr>
          <p:nvPr>
            <p:ph type="title"/>
          </p:nvPr>
        </p:nvSpPr>
        <p:spPr/>
        <p:txBody>
          <a:bodyPr/>
          <a:lstStyle/>
          <a:p>
            <a:pPr algn="ctr"/>
            <a:r>
              <a:rPr lang="en-US" dirty="0"/>
              <a:t>Bayes’ Theorem Example</a:t>
            </a:r>
          </a:p>
        </p:txBody>
      </p:sp>
      <p:sp>
        <p:nvSpPr>
          <p:cNvPr id="3" name="Content Placeholder 2">
            <a:extLst>
              <a:ext uri="{FF2B5EF4-FFF2-40B4-BE49-F238E27FC236}">
                <a16:creationId xmlns="" xmlns:a16="http://schemas.microsoft.com/office/drawing/2014/main" id="{95C190C9-2913-48D7-BD52-D56F04FC3DA7}"/>
              </a:ext>
            </a:extLst>
          </p:cNvPr>
          <p:cNvSpPr>
            <a:spLocks noGrp="1"/>
          </p:cNvSpPr>
          <p:nvPr>
            <p:ph idx="1"/>
          </p:nvPr>
        </p:nvSpPr>
        <p:spPr/>
        <p:txBody>
          <a:bodyPr/>
          <a:lstStyle/>
          <a:p>
            <a:pPr marL="0" indent="0">
              <a:buNone/>
            </a:pPr>
            <a:r>
              <a:rPr lang="en-US" dirty="0"/>
              <a:t>You are planning a picnic today, but the morning is cloudy</a:t>
            </a:r>
          </a:p>
          <a:p>
            <a:pPr marL="0" indent="0">
              <a:buNone/>
            </a:pPr>
            <a:endParaRPr lang="en-US" dirty="0"/>
          </a:p>
          <a:p>
            <a:pPr lvl="1"/>
            <a:r>
              <a:rPr lang="en-US" dirty="0"/>
              <a:t>50% of all rainy days start off cloudy!</a:t>
            </a:r>
          </a:p>
          <a:p>
            <a:pPr lvl="1"/>
            <a:r>
              <a:rPr lang="en-US" dirty="0"/>
              <a:t>But cloudy mornings are common (about 40% of days start cloudy)</a:t>
            </a:r>
          </a:p>
          <a:p>
            <a:pPr lvl="1"/>
            <a:r>
              <a:rPr lang="en-US" dirty="0"/>
              <a:t>And this is usually a dry month (only 3 of 30 days tend to be rainy, or 10%)</a:t>
            </a:r>
          </a:p>
          <a:p>
            <a:endParaRPr lang="en-US" b="1" dirty="0"/>
          </a:p>
          <a:p>
            <a:pPr marL="0" indent="0">
              <a:buNone/>
            </a:pPr>
            <a:r>
              <a:rPr lang="en-US" b="1" dirty="0"/>
              <a:t> What is the chance of rain during the day?</a:t>
            </a:r>
            <a:endParaRPr lang="en-US" dirty="0"/>
          </a:p>
        </p:txBody>
      </p:sp>
    </p:spTree>
    <p:extLst>
      <p:ext uri="{BB962C8B-B14F-4D97-AF65-F5344CB8AC3E}">
        <p14:creationId xmlns="" xmlns:p14="http://schemas.microsoft.com/office/powerpoint/2010/main" val="147528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C74B98-CFAD-493C-9D9B-4876681E322A}"/>
              </a:ext>
            </a:extLst>
          </p:cNvPr>
          <p:cNvSpPr>
            <a:spLocks noGrp="1"/>
          </p:cNvSpPr>
          <p:nvPr>
            <p:ph type="title"/>
          </p:nvPr>
        </p:nvSpPr>
        <p:spPr/>
        <p:txBody>
          <a:bodyPr/>
          <a:lstStyle/>
          <a:p>
            <a:pPr algn="ctr"/>
            <a:r>
              <a:rPr lang="en-US" dirty="0"/>
              <a:t>Bayes’ Theorem Example</a:t>
            </a:r>
          </a:p>
        </p:txBody>
      </p:sp>
      <p:sp>
        <p:nvSpPr>
          <p:cNvPr id="3" name="Content Placeholder 2">
            <a:extLst>
              <a:ext uri="{FF2B5EF4-FFF2-40B4-BE49-F238E27FC236}">
                <a16:creationId xmlns="" xmlns:a16="http://schemas.microsoft.com/office/drawing/2014/main" id="{2529B649-DD6D-4395-B5BE-14B723EA00D5}"/>
              </a:ext>
            </a:extLst>
          </p:cNvPr>
          <p:cNvSpPr>
            <a:spLocks noGrp="1"/>
          </p:cNvSpPr>
          <p:nvPr>
            <p:ph idx="1"/>
          </p:nvPr>
        </p:nvSpPr>
        <p:spPr/>
        <p:txBody>
          <a:bodyPr/>
          <a:lstStyle/>
          <a:p>
            <a:r>
              <a:rPr lang="en-US" dirty="0"/>
              <a:t>We can use Rain to mean rain during the day, and Cloud to mean cloudy morning.</a:t>
            </a:r>
          </a:p>
          <a:p>
            <a:r>
              <a:rPr lang="en-US" dirty="0"/>
              <a:t>The chance of Rain given Cloud is written P(Rain | Cloud)</a:t>
            </a:r>
          </a:p>
          <a:p>
            <a:r>
              <a:rPr lang="en-US" dirty="0"/>
              <a:t>So let's put that in the formula.</a:t>
            </a:r>
          </a:p>
          <a:p>
            <a:endParaRPr lang="en-US" dirty="0"/>
          </a:p>
          <a:p>
            <a:endParaRPr lang="en-US" dirty="0"/>
          </a:p>
        </p:txBody>
      </p:sp>
      <p:pic>
        <p:nvPicPr>
          <p:cNvPr id="6" name="Picture 5">
            <a:extLst>
              <a:ext uri="{FF2B5EF4-FFF2-40B4-BE49-F238E27FC236}">
                <a16:creationId xmlns="" xmlns:a16="http://schemas.microsoft.com/office/drawing/2014/main" id="{E4AF4AEC-F221-4C05-8527-C0CC4077517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57928" y="4378980"/>
            <a:ext cx="7608425" cy="1157115"/>
          </a:xfrm>
          <a:prstGeom prst="rect">
            <a:avLst/>
          </a:prstGeom>
        </p:spPr>
      </p:pic>
    </p:spTree>
    <p:extLst>
      <p:ext uri="{BB962C8B-B14F-4D97-AF65-F5344CB8AC3E}">
        <p14:creationId xmlns="" xmlns:p14="http://schemas.microsoft.com/office/powerpoint/2010/main" val="426440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B0460-8D64-4506-B5B0-8B711AD0294F}"/>
              </a:ext>
            </a:extLst>
          </p:cNvPr>
          <p:cNvSpPr>
            <a:spLocks noGrp="1"/>
          </p:cNvSpPr>
          <p:nvPr>
            <p:ph type="title"/>
          </p:nvPr>
        </p:nvSpPr>
        <p:spPr/>
        <p:txBody>
          <a:bodyPr/>
          <a:lstStyle/>
          <a:p>
            <a:pPr algn="ctr"/>
            <a:r>
              <a:rPr lang="en-US" dirty="0"/>
              <a:t>Bayes’ Theorem Example</a:t>
            </a:r>
          </a:p>
        </p:txBody>
      </p:sp>
      <p:sp>
        <p:nvSpPr>
          <p:cNvPr id="3" name="Content Placeholder 2">
            <a:extLst>
              <a:ext uri="{FF2B5EF4-FFF2-40B4-BE49-F238E27FC236}">
                <a16:creationId xmlns="" xmlns:a16="http://schemas.microsoft.com/office/drawing/2014/main" id="{A768731E-78D9-4E8F-BB77-E792278A01B9}"/>
              </a:ext>
            </a:extLst>
          </p:cNvPr>
          <p:cNvSpPr>
            <a:spLocks noGrp="1"/>
          </p:cNvSpPr>
          <p:nvPr>
            <p:ph idx="1"/>
          </p:nvPr>
        </p:nvSpPr>
        <p:spPr/>
        <p:txBody>
          <a:bodyPr/>
          <a:lstStyle/>
          <a:p>
            <a:r>
              <a:rPr lang="en-US" dirty="0"/>
              <a:t>P(Rain) is Probability of Rain = 10%</a:t>
            </a:r>
          </a:p>
          <a:p>
            <a:r>
              <a:rPr lang="en-US" dirty="0"/>
              <a:t>P(Cloud | Rain) is Probability of Cloud, given that Rain happens = 50%</a:t>
            </a:r>
          </a:p>
          <a:p>
            <a:r>
              <a:rPr lang="en-US" dirty="0"/>
              <a:t>P(Cloud) is Probability of Cloud = 40%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Or a 12.5% chance of rain. Not too bad, let's have a picnic!</a:t>
            </a:r>
          </a:p>
        </p:txBody>
      </p:sp>
      <p:pic>
        <p:nvPicPr>
          <p:cNvPr id="5" name="Picture 4">
            <a:extLst>
              <a:ext uri="{FF2B5EF4-FFF2-40B4-BE49-F238E27FC236}">
                <a16:creationId xmlns="" xmlns:a16="http://schemas.microsoft.com/office/drawing/2014/main" id="{8BF67DCF-CEA2-4BDB-992C-A7D9DAB8603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38827" y="3806915"/>
            <a:ext cx="5660955" cy="1088645"/>
          </a:xfrm>
          <a:prstGeom prst="rect">
            <a:avLst/>
          </a:prstGeom>
        </p:spPr>
      </p:pic>
    </p:spTree>
    <p:extLst>
      <p:ext uri="{BB962C8B-B14F-4D97-AF65-F5344CB8AC3E}">
        <p14:creationId xmlns="" xmlns:p14="http://schemas.microsoft.com/office/powerpoint/2010/main" val="301261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503E05-3487-4A2D-8B21-3B1FC96E6D9D}"/>
              </a:ext>
            </a:extLst>
          </p:cNvPr>
          <p:cNvSpPr>
            <a:spLocks noGrp="1"/>
          </p:cNvSpPr>
          <p:nvPr>
            <p:ph type="title"/>
          </p:nvPr>
        </p:nvSpPr>
        <p:spPr/>
        <p:txBody>
          <a:bodyPr/>
          <a:lstStyle/>
          <a:p>
            <a:pPr algn="ctr"/>
            <a:r>
              <a:rPr lang="en-US" dirty="0"/>
              <a:t>Naïve Bayes</a:t>
            </a:r>
          </a:p>
        </p:txBody>
      </p:sp>
      <p:sp>
        <p:nvSpPr>
          <p:cNvPr id="3" name="Content Placeholder 2">
            <a:extLst>
              <a:ext uri="{FF2B5EF4-FFF2-40B4-BE49-F238E27FC236}">
                <a16:creationId xmlns="" xmlns:a16="http://schemas.microsoft.com/office/drawing/2014/main" id="{E1AE7F52-49F7-47D5-BFFF-D9054BD3DC13}"/>
              </a:ext>
            </a:extLst>
          </p:cNvPr>
          <p:cNvSpPr>
            <a:spLocks noGrp="1"/>
          </p:cNvSpPr>
          <p:nvPr>
            <p:ph idx="1"/>
          </p:nvPr>
        </p:nvSpPr>
        <p:spPr/>
        <p:txBody>
          <a:bodyPr/>
          <a:lstStyle/>
          <a:p>
            <a:r>
              <a:rPr lang="en-US" dirty="0"/>
              <a:t>It is a classification technique based on </a:t>
            </a:r>
            <a:r>
              <a:rPr lang="en-US" b="1" dirty="0"/>
              <a:t>Bayes’ Theorem</a:t>
            </a:r>
            <a:r>
              <a:rPr lang="en-US" dirty="0"/>
              <a:t> with an assumption of independence among predictors. In simple terms, a Naive Bayes classifier assumes that the presence of a particular feature in a class is unrelated to the presence of any other feature.</a:t>
            </a:r>
          </a:p>
          <a:p>
            <a:r>
              <a:rPr lang="en-US" dirty="0"/>
              <a:t>Naive Bayes has been studied extensively since the 1950s.</a:t>
            </a:r>
          </a:p>
        </p:txBody>
      </p:sp>
    </p:spTree>
    <p:extLst>
      <p:ext uri="{BB962C8B-B14F-4D97-AF65-F5344CB8AC3E}">
        <p14:creationId xmlns="" xmlns:p14="http://schemas.microsoft.com/office/powerpoint/2010/main" val="59074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CDCD28-4416-40BF-B0DA-469991CFF509}"/>
              </a:ext>
            </a:extLst>
          </p:cNvPr>
          <p:cNvSpPr>
            <a:spLocks noGrp="1"/>
          </p:cNvSpPr>
          <p:nvPr>
            <p:ph type="title"/>
          </p:nvPr>
        </p:nvSpPr>
        <p:spPr/>
        <p:txBody>
          <a:bodyPr/>
          <a:lstStyle/>
          <a:p>
            <a:pPr algn="ctr"/>
            <a:r>
              <a:rPr lang="en-US" dirty="0"/>
              <a:t>Naïve Bayes Models</a:t>
            </a:r>
          </a:p>
        </p:txBody>
      </p:sp>
      <p:sp>
        <p:nvSpPr>
          <p:cNvPr id="3" name="Content Placeholder 2">
            <a:extLst>
              <a:ext uri="{FF2B5EF4-FFF2-40B4-BE49-F238E27FC236}">
                <a16:creationId xmlns="" xmlns:a16="http://schemas.microsoft.com/office/drawing/2014/main" id="{9D804759-776E-410F-B80C-5B59A311B3ED}"/>
              </a:ext>
            </a:extLst>
          </p:cNvPr>
          <p:cNvSpPr>
            <a:spLocks noGrp="1"/>
          </p:cNvSpPr>
          <p:nvPr>
            <p:ph idx="1"/>
          </p:nvPr>
        </p:nvSpPr>
        <p:spPr/>
        <p:txBody>
          <a:bodyPr>
            <a:normAutofit fontScale="92500" lnSpcReduction="10000"/>
          </a:bodyPr>
          <a:lstStyle/>
          <a:p>
            <a:pPr marL="0" indent="0">
              <a:buNone/>
            </a:pPr>
            <a:r>
              <a:rPr lang="en-US" dirty="0"/>
              <a:t>There are three types of Naive Bayes model under </a:t>
            </a:r>
            <a:r>
              <a:rPr lang="en-US" dirty="0" err="1"/>
              <a:t>scikit</a:t>
            </a:r>
            <a:r>
              <a:rPr lang="en-US" dirty="0"/>
              <a:t> learn library:</a:t>
            </a:r>
          </a:p>
          <a:p>
            <a:r>
              <a:rPr lang="en-US" b="1" dirty="0"/>
              <a:t>Gaussian: </a:t>
            </a:r>
            <a:r>
              <a:rPr lang="en-US" dirty="0"/>
              <a:t>It is used in classification and it assumes that features follow a normal distribution.</a:t>
            </a:r>
          </a:p>
          <a:p>
            <a:r>
              <a:rPr lang="en-US" b="1" dirty="0"/>
              <a:t>Multinomial: </a:t>
            </a:r>
            <a:r>
              <a:rPr lang="en-US" dirty="0"/>
              <a:t>It is used for discrete counts. For example, let’s say,  we have a text classification problem. Here we can consider </a:t>
            </a:r>
            <a:r>
              <a:rPr lang="en-US" dirty="0" err="1"/>
              <a:t>bernoulli</a:t>
            </a:r>
            <a:r>
              <a:rPr lang="en-US" dirty="0"/>
              <a:t> trials which is one step further and instead of “word occurring in the document”, we have “count how often word occurs in the document”, you can think of it as “number of times outcome number </a:t>
            </a:r>
            <a:r>
              <a:rPr lang="en-US" dirty="0" err="1"/>
              <a:t>x_i</a:t>
            </a:r>
            <a:r>
              <a:rPr lang="en-US" dirty="0"/>
              <a:t> is observed over the n trials”.</a:t>
            </a:r>
          </a:p>
          <a:p>
            <a:r>
              <a:rPr lang="en-US" b="1" dirty="0"/>
              <a:t>Bernoulli: </a:t>
            </a:r>
            <a:r>
              <a:rPr lang="en-US" dirty="0"/>
              <a:t>The binomial model is useful if your feature vectors are binary (i.e. zeros and ones). One application would be text classification with ‘bag of words’ model where the 1s &amp; 0s are “word occurs in the document” and “word does not occur in the document” respectively.</a:t>
            </a:r>
          </a:p>
          <a:p>
            <a:pPr marL="0" indent="0">
              <a:buNone/>
            </a:pPr>
            <a:endParaRPr lang="en-US" dirty="0"/>
          </a:p>
        </p:txBody>
      </p:sp>
    </p:spTree>
    <p:extLst>
      <p:ext uri="{BB962C8B-B14F-4D97-AF65-F5344CB8AC3E}">
        <p14:creationId xmlns="" xmlns:p14="http://schemas.microsoft.com/office/powerpoint/2010/main" val="309974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380</Words>
  <Application>Microsoft Office PowerPoint</Application>
  <PresentationFormat>Custom</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Naïve Bayes</vt:lpstr>
      <vt:lpstr>Bayes’ Theorem</vt:lpstr>
      <vt:lpstr>Bayes’ Theorem Formula</vt:lpstr>
      <vt:lpstr>Bayes’ Theorem Formula</vt:lpstr>
      <vt:lpstr>Bayes’ Theorem Example</vt:lpstr>
      <vt:lpstr>Bayes’ Theorem Example</vt:lpstr>
      <vt:lpstr>Bayes’ Theorem Example</vt:lpstr>
      <vt:lpstr>Naïve Bayes</vt:lpstr>
      <vt:lpstr>Naïve Bayes Models</vt:lpstr>
      <vt:lpstr>Implementing Naïve Bayes</vt:lpstr>
      <vt:lpstr>Implementing Naïve Bayes</vt:lpstr>
      <vt:lpstr>Implementing Naïve Bayes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coolrtyagi@gmail.com</dc:creator>
  <cp:lastModifiedBy>Pawan</cp:lastModifiedBy>
  <cp:revision>15</cp:revision>
  <dcterms:created xsi:type="dcterms:W3CDTF">2017-10-19T05:01:39Z</dcterms:created>
  <dcterms:modified xsi:type="dcterms:W3CDTF">2019-06-27T07:53:25Z</dcterms:modified>
</cp:coreProperties>
</file>