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6" r:id="rId29"/>
    <p:sldId id="297" r:id="rId30"/>
    <p:sldId id="298" r:id="rId31"/>
    <p:sldId id="299" r:id="rId32"/>
    <p:sldId id="300" r:id="rId33"/>
    <p:sldId id="301" r:id="rId34"/>
    <p:sldId id="302" r:id="rId35"/>
    <p:sldId id="304" r:id="rId36"/>
    <p:sldId id="303" r:id="rId37"/>
    <p:sldId id="305" r:id="rId38"/>
    <p:sldId id="306" r:id="rId39"/>
    <p:sldId id="307" r:id="rId40"/>
    <p:sldId id="308" r:id="rId41"/>
    <p:sldId id="309" r:id="rId42"/>
    <p:sldId id="310" r:id="rId43"/>
    <p:sldId id="311" r:id="rId44"/>
    <p:sldId id="312" r:id="rId45"/>
    <p:sldId id="313" r:id="rId46"/>
    <p:sldId id="31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F83EC659-6499-46C5-A7BA-D921757BE03D}">
          <p14:sldIdLst>
            <p14:sldId id="256"/>
            <p14:sldId id="258"/>
            <p14:sldId id="257"/>
            <p14:sldId id="259"/>
            <p14:sldId id="260"/>
            <p14:sldId id="261"/>
            <p14:sldId id="262"/>
            <p14:sldId id="263"/>
            <p14:sldId id="264"/>
            <p14:sldId id="265"/>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6"/>
            <p14:sldId id="297"/>
            <p14:sldId id="293"/>
            <p14:sldId id="294"/>
            <p14:sldId id="295"/>
            <p14:sldId id="298"/>
            <p14:sldId id="299"/>
            <p14:sldId id="300"/>
            <p14:sldId id="301"/>
            <p14:sldId id="302"/>
            <p14:sldId id="304"/>
            <p14:sldId id="303"/>
          </p14:sldIdLst>
        </p14:section>
        <p14:section name="Untitled Section" id="{421F741E-8804-48F4-890D-0EF277500D4F}">
          <p14:sldIdLst>
            <p14:sldId id="305"/>
            <p14:sldId id="306"/>
            <p14:sldId id="307"/>
            <p14:sldId id="308"/>
            <p14:sldId id="309"/>
            <p14:sldId id="310"/>
            <p14:sldId id="311"/>
            <p14:sldId id="312"/>
            <p14:sldId id="313"/>
            <p14:sldId id="31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89B516-BCF6-4E04-A2E2-3AD5CE8CD382}"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9B516-BCF6-4E04-A2E2-3AD5CE8CD382}"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9B516-BCF6-4E04-A2E2-3AD5CE8CD382}" type="datetimeFigureOut">
              <a:rPr lang="en-US" smtClean="0"/>
              <a:pPr/>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9B516-BCF6-4E04-A2E2-3AD5CE8CD382}" type="datetimeFigureOut">
              <a:rPr lang="en-US" smtClean="0"/>
              <a:pPr/>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pPr/>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pPr/>
              <a:t>6/27/2019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mccormickml.com/assets/GradientDescent/PowerRule.p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a:t>Regression Analysis with</a:t>
            </a:r>
            <a:br>
              <a:rPr lang="en-US" dirty="0"/>
            </a:br>
            <a:r>
              <a:rPr lang="en-US" dirty="0"/>
              <a:t>Python</a:t>
            </a:r>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a:t>Now Linear Regression Begins…</a:t>
            </a:r>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Begins</a:t>
            </a:r>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p>
          <a:p>
            <a:r>
              <a:rPr lang="en-US" dirty="0"/>
              <a:t>In this technique, the dependent variable is continuous, independent variable(s) can be continuous or discrete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Learning Model</a:t>
            </a:r>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p>
          <a:p>
            <a:r>
              <a:rPr lang="en-US" dirty="0"/>
              <a:t>There are many more techniques because the model is so well studied…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Making predictions is as simple as solving the equation for a specific set of inputs.</a:t>
            </a:r>
          </a:p>
          <a:p>
            <a:r>
              <a:rPr lang="en-US" dirty="0"/>
              <a:t>Let’s make this concrete with an example. Imagine we are predicting weight (y) from height (x). Our linear regression model representation for this problem would be:</a:t>
            </a:r>
          </a:p>
          <a:p>
            <a:pPr fontAlgn="base">
              <a:buNone/>
            </a:pPr>
            <a:r>
              <a:rPr lang="en-US" dirty="0"/>
              <a:t>				</a:t>
            </a:r>
            <a:r>
              <a:rPr lang="en-US" dirty="0">
                <a:solidFill>
                  <a:srgbClr val="FF0000"/>
                </a:solidFill>
              </a:rPr>
              <a:t>y = B0 + B1 * x1</a:t>
            </a:r>
          </a:p>
          <a:p>
            <a:pPr fontAlgn="base">
              <a:buNone/>
            </a:pPr>
            <a:r>
              <a:rPr lang="en-US" dirty="0">
                <a:solidFill>
                  <a:srgbClr val="FF0000"/>
                </a:solidFill>
              </a:rPr>
              <a:t>					or</a:t>
            </a:r>
          </a:p>
          <a:p>
            <a:pPr fontAlgn="base">
              <a:buNone/>
            </a:pPr>
            <a:r>
              <a:rPr lang="en-US" dirty="0">
                <a:solidFill>
                  <a:srgbClr val="FF0000"/>
                </a:solidFill>
              </a:rPr>
              <a:t>			    weight =B0 +B1 * height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pPr fontAlgn="base">
              <a:buNone/>
            </a:pPr>
            <a:r>
              <a:rPr lang="en-US" dirty="0">
                <a:solidFill>
                  <a:srgbClr val="FF0000"/>
                </a:solidFill>
              </a:rPr>
              <a:t>			weight = 0.1 + 0.05 * 182</a:t>
            </a:r>
          </a:p>
          <a:p>
            <a:pPr fontAlgn="base">
              <a:buNone/>
            </a:pPr>
            <a:r>
              <a:rPr lang="en-US" dirty="0">
                <a:solidFill>
                  <a:srgbClr val="FF0000"/>
                </a:solidFill>
              </a:rPr>
              <a:t>				weight = 91.1</a:t>
            </a:r>
          </a:p>
          <a:p>
            <a:pPr fontAlgn="base">
              <a:buNone/>
            </a:pPr>
            <a:r>
              <a:rPr lang="en-US" dirty="0"/>
              <a:t>	The 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a:t>
            </a:r>
          </a:p>
        </p:txBody>
      </p:sp>
      <p:sp>
        <p:nvSpPr>
          <p:cNvPr id="3" name="Content Placeholder 2"/>
          <p:cNvSpPr>
            <a:spLocks noGrp="1"/>
          </p:cNvSpPr>
          <p:nvPr>
            <p:ph idx="1"/>
          </p:nvPr>
        </p:nvSpPr>
        <p:spPr/>
        <p:txBody>
          <a:bodyPr/>
          <a:lstStyle/>
          <a:p>
            <a:r>
              <a:rPr lang="en-US" dirty="0"/>
              <a:t>With simple linear regression we want to model our data as follows:</a:t>
            </a:r>
          </a:p>
          <a:p>
            <a:pPr>
              <a:buNone/>
            </a:pPr>
            <a:r>
              <a:rPr lang="en-US" dirty="0">
                <a:solidFill>
                  <a:srgbClr val="FF0000"/>
                </a:solidFill>
              </a:rPr>
              <a:t>				y = B0 + B1 * x</a:t>
            </a:r>
          </a:p>
          <a:p>
            <a:pPr>
              <a:buNone/>
            </a:pPr>
            <a:r>
              <a:rPr lang="en-US" dirty="0"/>
              <a:t>	This 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a:t>Elastic Net 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bias.</a:t>
            </a:r>
          </a:p>
          <a:p>
            <a:r>
              <a:rPr lang="en-US" dirty="0"/>
              <a:t>The goal is to find the best estimates for the coefficients to minimize the errors in predicting y from 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start off by estimating the value for B1 as:</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p>
          <a:p>
            <a:pPr>
              <a:buNone/>
            </a:pPr>
            <a:r>
              <a:rPr lang="en-US" sz="2400" dirty="0"/>
              <a:t>	Where 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calculate B0 using B1 and some statistics from our dataset, as follows:	</a:t>
            </a:r>
          </a:p>
          <a:p>
            <a:pPr lvl="1">
              <a:buNone/>
            </a:pPr>
            <a:r>
              <a:rPr lang="en-US" dirty="0">
                <a:solidFill>
                  <a:srgbClr val="FF0000"/>
                </a:solidFill>
              </a:rPr>
              <a:t>			B0 = mean(y) – B1 * mean(x)</a:t>
            </a:r>
          </a:p>
          <a:p>
            <a:pPr lvl="1">
              <a:buNone/>
            </a:pPr>
            <a:r>
              <a:rPr lang="en-US" b="1" dirty="0"/>
              <a:t>Estimating The Slope (B1):-</a:t>
            </a:r>
          </a:p>
          <a:p>
            <a:pPr lvl="1">
              <a:buNone/>
            </a:pPr>
            <a:r>
              <a:rPr lang="en-US" dirty="0"/>
              <a:t>calculate the mean value of x and y</a:t>
            </a:r>
          </a:p>
          <a:p>
            <a:pPr lvl="1">
              <a:buNone/>
            </a:pPr>
            <a:r>
              <a:rPr lang="en-US" dirty="0"/>
              <a:t>calculate the error of each variable from the mean:</a:t>
            </a:r>
          </a:p>
          <a:p>
            <a:pPr lvl="1">
              <a:buNone/>
            </a:pPr>
            <a:r>
              <a:rPr lang="en-US" b="1" dirty="0"/>
              <a:t>			x - mean(x) </a:t>
            </a:r>
          </a:p>
          <a:p>
            <a:pPr lvl="1">
              <a:buNone/>
            </a:pPr>
            <a:r>
              <a:rPr lang="en-US" b="1" dirty="0"/>
              <a:t>			y - mean(y)</a:t>
            </a:r>
          </a:p>
          <a:p>
            <a:pPr lvl="1">
              <a:buNone/>
            </a:pP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lnSpcReduction="10000"/>
          </a:bodyPr>
          <a:lstStyle/>
          <a:p>
            <a:r>
              <a:rPr lang="en-US" sz="2800" dirty="0"/>
              <a:t>multiple the error for each x with the error for each y and calculate the sum of these multiplications.</a:t>
            </a:r>
          </a:p>
          <a:p>
            <a:r>
              <a:rPr lang="en-US" sz="2800" dirty="0"/>
              <a:t>Sum the final column.(numerator)</a:t>
            </a:r>
          </a:p>
          <a:p>
            <a:r>
              <a:rPr lang="en-US" sz="2800" dirty="0"/>
              <a:t>calculate the bottom part of the equation for calculating B1, or the denominator. This is calculated as the sum of the squared differences of each x value from the mean.</a:t>
            </a:r>
          </a:p>
          <a:p>
            <a:r>
              <a:rPr lang="en-US" sz="2800" dirty="0"/>
              <a:t>We have already calculated the difference of each x value from the mean, all we need to do is square each value and calculate the sum.(denominator)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calculate the value of our slope:</a:t>
            </a:r>
          </a:p>
          <a:p>
            <a:pPr>
              <a:buNone/>
            </a:pPr>
            <a:r>
              <a:rPr lang="en-US" dirty="0"/>
              <a:t>	B1 = numerator/denominator</a:t>
            </a:r>
          </a:p>
          <a:p>
            <a:pPr>
              <a:buNone/>
            </a:pPr>
            <a:endParaRPr lang="en-US" dirty="0"/>
          </a:p>
          <a:p>
            <a:pPr>
              <a:buNone/>
            </a:pPr>
            <a:r>
              <a:rPr lang="en-US" b="1" dirty="0"/>
              <a:t>	Estimating The Intercept (B0):</a:t>
            </a:r>
          </a:p>
          <a:p>
            <a:pPr>
              <a:buNone/>
            </a:pPr>
            <a:r>
              <a:rPr lang="en-US" b="1" dirty="0"/>
              <a:t>		</a:t>
            </a:r>
            <a:r>
              <a:rPr lang="en-US" dirty="0">
                <a:solidFill>
                  <a:srgbClr val="FF0000"/>
                </a:solidFill>
              </a:rPr>
              <a:t>B0 = mean(y) – B1 * mean(x)</a:t>
            </a:r>
            <a:endParaRPr lang="en-US" b="1" dirty="0">
              <a:solidFill>
                <a:srgbClr val="FF0000"/>
              </a:solidFill>
            </a:endParaRPr>
          </a:p>
          <a:p>
            <a:pPr>
              <a:buNone/>
            </a:pPr>
            <a:endParaRPr lang="en-US" b="1" dirty="0"/>
          </a:p>
          <a:p>
            <a:pPr>
              <a:buNone/>
            </a:pP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a:t>	We now have the coefficients for our simple linear regression equation.</a:t>
            </a:r>
          </a:p>
          <a:p>
            <a:pPr>
              <a:buNone/>
            </a:pPr>
            <a:endParaRPr lang="en-US" b="1" dirty="0"/>
          </a:p>
          <a:p>
            <a:pPr>
              <a:buNone/>
            </a:pPr>
            <a:r>
              <a:rPr lang="en-US" b="1" dirty="0"/>
              <a:t>		</a:t>
            </a:r>
            <a:r>
              <a:rPr lang="en-US" b="1" dirty="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Error</a:t>
            </a:r>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p>
          <a:p>
            <a:pPr lvl="1">
              <a:buNone/>
            </a:pPr>
            <a:r>
              <a:rPr lang="en-US" dirty="0">
                <a:solidFill>
                  <a:srgbClr val="FF0000"/>
                </a:solidFill>
              </a:rPr>
              <a:t>	</a:t>
            </a:r>
            <a:r>
              <a:rPr lang="pt-BR" dirty="0">
                <a:solidFill>
                  <a:srgbClr val="FF0000"/>
                </a:solidFill>
              </a:rPr>
              <a:t>RMSE = sqrt( sum( (pi – yi)^2 )/n )</a:t>
            </a:r>
            <a:endParaRPr lang="en-US" dirty="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D387D-D6F1-4799-B276-184F8F101D09}"/>
              </a:ext>
            </a:extLst>
          </p:cNvPr>
          <p:cNvSpPr>
            <a:spLocks noGrp="1"/>
          </p:cNvSpPr>
          <p:nvPr>
            <p:ph type="title"/>
          </p:nvPr>
        </p:nvSpPr>
        <p:spPr/>
        <p:txBody>
          <a:bodyPr/>
          <a:lstStyle/>
          <a:p>
            <a:r>
              <a:rPr lang="en-US" dirty="0"/>
              <a:t>Measuring Error with r-squared</a:t>
            </a:r>
          </a:p>
        </p:txBody>
      </p:sp>
      <p:sp>
        <p:nvSpPr>
          <p:cNvPr id="3" name="Content Placeholder 2">
            <a:extLst>
              <a:ext uri="{FF2B5EF4-FFF2-40B4-BE49-F238E27FC236}">
                <a16:creationId xmlns="" xmlns:a16="http://schemas.microsoft.com/office/drawing/2014/main" id="{D93E6766-6442-4AC5-9DE7-C4AD57569D61}"/>
              </a:ext>
            </a:extLst>
          </p:cNvPr>
          <p:cNvSpPr>
            <a:spLocks noGrp="1"/>
          </p:cNvSpPr>
          <p:nvPr>
            <p:ph idx="1"/>
          </p:nvPr>
        </p:nvSpPr>
        <p:spPr/>
        <p:txBody>
          <a:bodyPr/>
          <a:lstStyle/>
          <a:p>
            <a:r>
              <a:rPr lang="en-US" dirty="0"/>
              <a:t>How do we measure how well our line fits our data ?</a:t>
            </a:r>
          </a:p>
          <a:p>
            <a:r>
              <a:rPr lang="en-US" dirty="0"/>
              <a:t>R-squared (aka coefficient of determination) measures:</a:t>
            </a:r>
          </a:p>
          <a:p>
            <a:endParaRPr lang="en-US" dirty="0"/>
          </a:p>
          <a:p>
            <a:pPr marL="0" indent="0">
              <a:buNone/>
            </a:pPr>
            <a:r>
              <a:rPr lang="en-US" sz="3600" dirty="0"/>
              <a:t>The fraction of the total variation in Y that is captured by the model</a:t>
            </a:r>
          </a:p>
        </p:txBody>
      </p:sp>
    </p:spTree>
    <p:extLst>
      <p:ext uri="{BB962C8B-B14F-4D97-AF65-F5344CB8AC3E}">
        <p14:creationId xmlns="" xmlns:p14="http://schemas.microsoft.com/office/powerpoint/2010/main" val="1203591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6A151-B0E0-453F-AF07-346DE5F653A6}"/>
              </a:ext>
            </a:extLst>
          </p:cNvPr>
          <p:cNvSpPr>
            <a:spLocks noGrp="1"/>
          </p:cNvSpPr>
          <p:nvPr>
            <p:ph type="title"/>
          </p:nvPr>
        </p:nvSpPr>
        <p:spPr/>
        <p:txBody>
          <a:bodyPr>
            <a:normAutofit/>
          </a:bodyPr>
          <a:lstStyle/>
          <a:p>
            <a:r>
              <a:rPr lang="en-US" dirty="0"/>
              <a:t>R-squared and p-value</a:t>
            </a:r>
          </a:p>
        </p:txBody>
      </p:sp>
      <p:sp>
        <p:nvSpPr>
          <p:cNvPr id="3" name="Content Placeholder 2">
            <a:extLst>
              <a:ext uri="{FF2B5EF4-FFF2-40B4-BE49-F238E27FC236}">
                <a16:creationId xmlns="" xmlns:a16="http://schemas.microsoft.com/office/drawing/2014/main" id="{C4865157-D285-4809-9D49-AE0293C7BC82}"/>
              </a:ext>
            </a:extLst>
          </p:cNvPr>
          <p:cNvSpPr>
            <a:spLocks noGrp="1"/>
          </p:cNvSpPr>
          <p:nvPr>
            <p:ph idx="1"/>
          </p:nvPr>
        </p:nvSpPr>
        <p:spPr/>
        <p:txBody>
          <a:bodyPr>
            <a:normAutofit fontScale="92500" lnSpcReduction="10000"/>
          </a:bodyPr>
          <a:lstStyle/>
          <a:p>
            <a:r>
              <a:rPr lang="en-US" dirty="0"/>
              <a:t>R-square value tells you how much variation is explained by your model. So 0.1 R-square means that your model explains 10% of variation within the data. The greater R-square the better the model. </a:t>
            </a:r>
          </a:p>
          <a:p>
            <a:r>
              <a:rPr lang="en-US" dirty="0"/>
              <a:t>p-value tells you about the F statistic hypothesis testing of the "fit of the intercept-only model and your model are equal". So if the p-value is less than the significance level (usually 0.05) then your model fits the data well.</a:t>
            </a:r>
          </a:p>
        </p:txBody>
      </p:sp>
    </p:spTree>
    <p:extLst>
      <p:ext uri="{BB962C8B-B14F-4D97-AF65-F5344CB8AC3E}">
        <p14:creationId xmlns="" xmlns:p14="http://schemas.microsoft.com/office/powerpoint/2010/main" val="58430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6B2F00-F5E5-4D5D-A2E5-E0216C01C65D}"/>
              </a:ext>
            </a:extLst>
          </p:cNvPr>
          <p:cNvSpPr>
            <a:spLocks noGrp="1"/>
          </p:cNvSpPr>
          <p:nvPr>
            <p:ph type="title"/>
          </p:nvPr>
        </p:nvSpPr>
        <p:spPr/>
        <p:txBody>
          <a:bodyPr/>
          <a:lstStyle/>
          <a:p>
            <a:r>
              <a:rPr lang="en-US" dirty="0"/>
              <a:t>R-squared and p-value</a:t>
            </a:r>
          </a:p>
        </p:txBody>
      </p:sp>
      <p:sp>
        <p:nvSpPr>
          <p:cNvPr id="3" name="Content Placeholder 2">
            <a:extLst>
              <a:ext uri="{FF2B5EF4-FFF2-40B4-BE49-F238E27FC236}">
                <a16:creationId xmlns="" xmlns:a16="http://schemas.microsoft.com/office/drawing/2014/main" id="{59DDB719-4C44-40C6-8CBD-8E31218FE289}"/>
              </a:ext>
            </a:extLst>
          </p:cNvPr>
          <p:cNvSpPr>
            <a:spLocks noGrp="1"/>
          </p:cNvSpPr>
          <p:nvPr>
            <p:ph idx="1"/>
          </p:nvPr>
        </p:nvSpPr>
        <p:spPr/>
        <p:txBody>
          <a:bodyPr/>
          <a:lstStyle/>
          <a:p>
            <a:pPr marL="0" indent="0">
              <a:buNone/>
            </a:pPr>
            <a:r>
              <a:rPr lang="en-US" dirty="0"/>
              <a:t>Thus you have four scenarios:</a:t>
            </a:r>
          </a:p>
          <a:p>
            <a:r>
              <a:rPr lang="en-US" dirty="0"/>
              <a:t>low R-square and low p-value (p-value &lt;= 0.05)</a:t>
            </a:r>
          </a:p>
          <a:p>
            <a:r>
              <a:rPr lang="en-US" dirty="0"/>
              <a:t>low R-square and high p-value (p-value &gt; 0.05)</a:t>
            </a:r>
          </a:p>
          <a:p>
            <a:r>
              <a:rPr lang="en-US" dirty="0"/>
              <a:t>high R-square and low p-value</a:t>
            </a:r>
          </a:p>
          <a:p>
            <a:r>
              <a:rPr lang="en-US" dirty="0"/>
              <a:t>high R-square and high p-value</a:t>
            </a:r>
          </a:p>
          <a:p>
            <a:endParaRPr lang="en-US" dirty="0"/>
          </a:p>
        </p:txBody>
      </p:sp>
    </p:spTree>
    <p:extLst>
      <p:ext uri="{BB962C8B-B14F-4D97-AF65-F5344CB8AC3E}">
        <p14:creationId xmlns="" xmlns:p14="http://schemas.microsoft.com/office/powerpoint/2010/main" val="241439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4" name="Content Placeholder 3"/>
          <p:cNvSpPr>
            <a:spLocks noGrp="1"/>
          </p:cNvSpPr>
          <p:nvPr>
            <p:ph idx="1"/>
          </p:nvPr>
        </p:nvSpPr>
        <p:spPr/>
        <p:txBody>
          <a:bodyPr>
            <a:normAutofit lnSpcReduction="10000"/>
          </a:bodyPr>
          <a:lstStyle/>
          <a:p>
            <a:r>
              <a:rPr lang="en-US" dirty="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AF120-7D30-4C07-B8B9-EFD6DF15C89B}"/>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 xmlns:a16="http://schemas.microsoft.com/office/drawing/2014/main" id="{B2907DD8-0D90-44CF-B2FE-A825679AE78D}"/>
              </a:ext>
            </a:extLst>
          </p:cNvPr>
          <p:cNvSpPr>
            <a:spLocks noGrp="1"/>
          </p:cNvSpPr>
          <p:nvPr>
            <p:ph idx="1"/>
          </p:nvPr>
        </p:nvSpPr>
        <p:spPr/>
        <p:txBody>
          <a:bodyPr/>
          <a:lstStyle/>
          <a:p>
            <a:r>
              <a:rPr lang="en-US" dirty="0"/>
              <a:t>Multiple Linear Regression is a type of Linear Regression when the input has multiple features(variables).</a:t>
            </a:r>
          </a:p>
          <a:p>
            <a:pPr marL="0" indent="0">
              <a:buNone/>
            </a:pPr>
            <a:r>
              <a:rPr lang="en-US" b="1" dirty="0"/>
              <a:t>Model Representation</a:t>
            </a:r>
          </a:p>
          <a:p>
            <a:pPr marL="0" indent="0">
              <a:buNone/>
            </a:pPr>
            <a:r>
              <a:rPr lang="en-US" dirty="0"/>
              <a:t>Similar to Simple Linear Regression, we have input variable(</a:t>
            </a:r>
            <a:r>
              <a:rPr lang="en-US" b="1" dirty="0"/>
              <a:t>X</a:t>
            </a:r>
            <a:r>
              <a:rPr lang="en-US" dirty="0"/>
              <a:t>) and output variable(</a:t>
            </a:r>
            <a:r>
              <a:rPr lang="en-US" b="1" dirty="0"/>
              <a:t>Y</a:t>
            </a:r>
            <a:r>
              <a:rPr lang="en-US" dirty="0"/>
              <a:t>). But the input variable has n features. Therefore, we can represent this linear model as follows</a:t>
            </a:r>
            <a:endParaRPr lang="en-US" b="1" dirty="0"/>
          </a:p>
        </p:txBody>
      </p:sp>
    </p:spTree>
    <p:extLst>
      <p:ext uri="{BB962C8B-B14F-4D97-AF65-F5344CB8AC3E}">
        <p14:creationId xmlns="" xmlns:p14="http://schemas.microsoft.com/office/powerpoint/2010/main" val="4198174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0B29-3EF3-4F56-BC7D-5ACF7E2127AD}"/>
              </a:ext>
            </a:extLst>
          </p:cNvPr>
          <p:cNvSpPr>
            <a:spLocks noGrp="1"/>
          </p:cNvSpPr>
          <p:nvPr>
            <p:ph type="title"/>
          </p:nvPr>
        </p:nvSpPr>
        <p:spPr/>
        <p:txBody>
          <a:bodyPr/>
          <a:lstStyle/>
          <a:p>
            <a:r>
              <a:rPr lang="en-US" dirty="0"/>
              <a:t>Multiple Linear Regression</a:t>
            </a:r>
          </a:p>
        </p:txBody>
      </p:sp>
      <p:pic>
        <p:nvPicPr>
          <p:cNvPr id="6" name="Picture 5" descr="A screenshot of a cell phone&#10;&#10;Description generated with high confidence">
            <a:extLst>
              <a:ext uri="{FF2B5EF4-FFF2-40B4-BE49-F238E27FC236}">
                <a16:creationId xmlns="" xmlns:a16="http://schemas.microsoft.com/office/drawing/2014/main" id="{C408B792-C6D0-40E7-910B-E71B07B0097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57200" y="1752601"/>
            <a:ext cx="8369630" cy="3505200"/>
          </a:xfrm>
          <a:prstGeom prst="rect">
            <a:avLst/>
          </a:prstGeom>
        </p:spPr>
      </p:pic>
    </p:spTree>
    <p:extLst>
      <p:ext uri="{BB962C8B-B14F-4D97-AF65-F5344CB8AC3E}">
        <p14:creationId xmlns="" xmlns:p14="http://schemas.microsoft.com/office/powerpoint/2010/main" val="133471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05F41-B74A-4192-9629-DC66A097D94F}"/>
              </a:ext>
            </a:extLst>
          </p:cNvPr>
          <p:cNvSpPr>
            <a:spLocks noGrp="1"/>
          </p:cNvSpPr>
          <p:nvPr>
            <p:ph type="title"/>
          </p:nvPr>
        </p:nvSpPr>
        <p:spPr/>
        <p:txBody>
          <a:bodyPr/>
          <a:lstStyle/>
          <a:p>
            <a:r>
              <a:rPr lang="en-US" dirty="0"/>
              <a:t>Multiple Linear Regression</a:t>
            </a:r>
          </a:p>
        </p:txBody>
      </p:sp>
      <p:pic>
        <p:nvPicPr>
          <p:cNvPr id="5" name="Content Placeholder 4" descr="A screenshot of a social media post&#10;&#10;Description generated with very high confidence">
            <a:extLst>
              <a:ext uri="{FF2B5EF4-FFF2-40B4-BE49-F238E27FC236}">
                <a16:creationId xmlns="" xmlns:a16="http://schemas.microsoft.com/office/drawing/2014/main" id="{F343D507-0F8D-427B-93BB-C97812484B50}"/>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09600" y="1524000"/>
            <a:ext cx="8229600" cy="5095936"/>
          </a:xfrm>
        </p:spPr>
      </p:pic>
    </p:spTree>
    <p:extLst>
      <p:ext uri="{BB962C8B-B14F-4D97-AF65-F5344CB8AC3E}">
        <p14:creationId xmlns="" xmlns:p14="http://schemas.microsoft.com/office/powerpoint/2010/main" val="425247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9ECA86-54BB-4FB0-9C7E-A6B80C480E7B}"/>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 xmlns:a16="http://schemas.microsoft.com/office/drawing/2014/main" id="{C89DE6DE-BD5A-4F8C-AE37-8BB6872633D8}"/>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676400"/>
            <a:ext cx="8275471" cy="2514600"/>
          </a:xfrm>
        </p:spPr>
      </p:pic>
    </p:spTree>
    <p:extLst>
      <p:ext uri="{BB962C8B-B14F-4D97-AF65-F5344CB8AC3E}">
        <p14:creationId xmlns="" xmlns:p14="http://schemas.microsoft.com/office/powerpoint/2010/main" val="71227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78CECD-AF58-4BB5-ADD9-08264CC3BBC0}"/>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 xmlns:a16="http://schemas.microsoft.com/office/drawing/2014/main" id="{11802CC9-FA7D-47DE-8EE4-8557045EC06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09600" y="1524000"/>
            <a:ext cx="7620000" cy="4944894"/>
          </a:xfrm>
        </p:spPr>
      </p:pic>
    </p:spTree>
    <p:extLst>
      <p:ext uri="{BB962C8B-B14F-4D97-AF65-F5344CB8AC3E}">
        <p14:creationId xmlns="" xmlns:p14="http://schemas.microsoft.com/office/powerpoint/2010/main" val="81495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10411-2A77-4EA3-A0AD-887BCD4C6A2C}"/>
              </a:ext>
            </a:extLst>
          </p:cNvPr>
          <p:cNvSpPr>
            <a:spLocks noGrp="1"/>
          </p:cNvSpPr>
          <p:nvPr>
            <p:ph type="title"/>
          </p:nvPr>
        </p:nvSpPr>
        <p:spPr/>
        <p:txBody>
          <a:bodyPr/>
          <a:lstStyle/>
          <a:p>
            <a:r>
              <a:rPr lang="en-US" dirty="0"/>
              <a:t>Multiple Linear Regression</a:t>
            </a:r>
          </a:p>
        </p:txBody>
      </p:sp>
      <p:pic>
        <p:nvPicPr>
          <p:cNvPr id="5" name="Content Placeholder 4" descr="A picture containing object&#10;&#10;Description generated with high confidence">
            <a:extLst>
              <a:ext uri="{FF2B5EF4-FFF2-40B4-BE49-F238E27FC236}">
                <a16:creationId xmlns="" xmlns:a16="http://schemas.microsoft.com/office/drawing/2014/main" id="{2573291C-DC3D-47AB-BE64-35808533B8FA}"/>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09600" y="1825487"/>
            <a:ext cx="7917368" cy="1524000"/>
          </a:xfrm>
        </p:spPr>
      </p:pic>
      <p:pic>
        <p:nvPicPr>
          <p:cNvPr id="7" name="Picture 6" descr="A screenshot of a cell phone&#10;&#10;Description generated with high confidence">
            <a:extLst>
              <a:ext uri="{FF2B5EF4-FFF2-40B4-BE49-F238E27FC236}">
                <a16:creationId xmlns="" xmlns:a16="http://schemas.microsoft.com/office/drawing/2014/main" id="{8D1B9FC7-406A-4B40-83D2-CD68B6C098F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3400" y="3349487"/>
            <a:ext cx="8369257" cy="2028906"/>
          </a:xfrm>
          <a:prstGeom prst="rect">
            <a:avLst/>
          </a:prstGeom>
        </p:spPr>
      </p:pic>
    </p:spTree>
    <p:extLst>
      <p:ext uri="{BB962C8B-B14F-4D97-AF65-F5344CB8AC3E}">
        <p14:creationId xmlns="" xmlns:p14="http://schemas.microsoft.com/office/powerpoint/2010/main" val="679629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B67D0-F8AE-417E-98CC-F41785E7FE54}"/>
              </a:ext>
            </a:extLst>
          </p:cNvPr>
          <p:cNvSpPr>
            <a:spLocks noGrp="1"/>
          </p:cNvSpPr>
          <p:nvPr>
            <p:ph type="title"/>
          </p:nvPr>
        </p:nvSpPr>
        <p:spPr>
          <a:xfrm>
            <a:off x="457200" y="274638"/>
            <a:ext cx="8229600" cy="1143000"/>
          </a:xfrm>
        </p:spPr>
        <p:txBody>
          <a:bodyPr/>
          <a:lstStyle/>
          <a:p>
            <a:r>
              <a:rPr lang="en-US"/>
              <a:t>Multiple Linear Regression</a:t>
            </a:r>
            <a:endParaRPr lang="en-US" dirty="0"/>
          </a:p>
        </p:txBody>
      </p:sp>
      <p:pic>
        <p:nvPicPr>
          <p:cNvPr id="5" name="Content Placeholder 4">
            <a:extLst>
              <a:ext uri="{FF2B5EF4-FFF2-40B4-BE49-F238E27FC236}">
                <a16:creationId xmlns="" xmlns:a16="http://schemas.microsoft.com/office/drawing/2014/main" id="{4DDA27E3-538B-48CF-992A-DD1DB7196EE5}"/>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14400" y="1119981"/>
            <a:ext cx="7010400" cy="5257800"/>
          </a:xfrm>
        </p:spPr>
      </p:pic>
    </p:spTree>
    <p:extLst>
      <p:ext uri="{BB962C8B-B14F-4D97-AF65-F5344CB8AC3E}">
        <p14:creationId xmlns="" xmlns:p14="http://schemas.microsoft.com/office/powerpoint/2010/main" val="3761672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D5120-F75E-4061-B361-A5B4AC6E3575}"/>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 xmlns:a16="http://schemas.microsoft.com/office/drawing/2014/main" id="{40687EFB-6A4A-4BA6-8B0F-07B6DB802F26}"/>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200" y="1981200"/>
            <a:ext cx="8941018" cy="3581400"/>
          </a:xfrm>
        </p:spPr>
      </p:pic>
    </p:spTree>
    <p:extLst>
      <p:ext uri="{BB962C8B-B14F-4D97-AF65-F5344CB8AC3E}">
        <p14:creationId xmlns="" xmlns:p14="http://schemas.microsoft.com/office/powerpoint/2010/main" val="4134131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8D2CC-82FA-4B9B-AF84-D7292FE67076}"/>
              </a:ext>
            </a:extLst>
          </p:cNvPr>
          <p:cNvSpPr>
            <a:spLocks noGrp="1"/>
          </p:cNvSpPr>
          <p:nvPr>
            <p:ph type="title"/>
          </p:nvPr>
        </p:nvSpPr>
        <p:spPr/>
        <p:txBody>
          <a:bodyPr>
            <a:normAutofit/>
          </a:bodyPr>
          <a:lstStyle/>
          <a:p>
            <a:r>
              <a:rPr lang="en-US" dirty="0"/>
              <a:t>Cost Function Derivative</a:t>
            </a:r>
          </a:p>
        </p:txBody>
      </p:sp>
      <p:sp>
        <p:nvSpPr>
          <p:cNvPr id="3" name="Content Placeholder 2">
            <a:extLst>
              <a:ext uri="{FF2B5EF4-FFF2-40B4-BE49-F238E27FC236}">
                <a16:creationId xmlns="" xmlns:a16="http://schemas.microsoft.com/office/drawing/2014/main" id="{87CD56A4-241D-4F50-B185-02A4276B092F}"/>
              </a:ext>
            </a:extLst>
          </p:cNvPr>
          <p:cNvSpPr>
            <a:spLocks noGrp="1"/>
          </p:cNvSpPr>
          <p:nvPr>
            <p:ph idx="1"/>
          </p:nvPr>
        </p:nvSpPr>
        <p:spPr/>
        <p:txBody>
          <a:bodyPr>
            <a:normAutofit fontScale="92500" lnSpcReduction="10000"/>
          </a:bodyPr>
          <a:lstStyle/>
          <a:p>
            <a:pPr marL="0" indent="0">
              <a:buNone/>
            </a:pPr>
            <a:r>
              <a:rPr lang="en-US" dirty="0"/>
              <a:t>Why does gradient descent use the derivative of the cost function? Finding the slope of the cost function at our current Ѳ value tells us two things.</a:t>
            </a:r>
          </a:p>
          <a:p>
            <a:r>
              <a:rPr lang="en-US" dirty="0"/>
              <a:t>The first is the direction to move theta in. When you look at the plot of a function, a positive slope means the function goes upward as you move right, so we want to move left in order to find the minimum. Similarly, a negative slope means the function goes downward towards the right, so we want to move right to find the minimum.</a:t>
            </a:r>
          </a:p>
        </p:txBody>
      </p:sp>
    </p:spTree>
    <p:extLst>
      <p:ext uri="{BB962C8B-B14F-4D97-AF65-F5344CB8AC3E}">
        <p14:creationId xmlns="" xmlns:p14="http://schemas.microsoft.com/office/powerpoint/2010/main" val="3112623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5F2916-C935-4760-B147-7FBFF288DBFA}"/>
              </a:ext>
            </a:extLst>
          </p:cNvPr>
          <p:cNvSpPr>
            <a:spLocks noGrp="1"/>
          </p:cNvSpPr>
          <p:nvPr>
            <p:ph type="title"/>
          </p:nvPr>
        </p:nvSpPr>
        <p:spPr/>
        <p:txBody>
          <a:bodyPr/>
          <a:lstStyle/>
          <a:p>
            <a:r>
              <a:rPr lang="en-US" dirty="0"/>
              <a:t>Cost Function Derivative</a:t>
            </a:r>
          </a:p>
        </p:txBody>
      </p:sp>
      <p:sp>
        <p:nvSpPr>
          <p:cNvPr id="3" name="Content Placeholder 2">
            <a:extLst>
              <a:ext uri="{FF2B5EF4-FFF2-40B4-BE49-F238E27FC236}">
                <a16:creationId xmlns="" xmlns:a16="http://schemas.microsoft.com/office/drawing/2014/main" id="{49C31373-735E-4220-A7DB-6A5BD46B27E4}"/>
              </a:ext>
            </a:extLst>
          </p:cNvPr>
          <p:cNvSpPr>
            <a:spLocks noGrp="1"/>
          </p:cNvSpPr>
          <p:nvPr>
            <p:ph idx="1"/>
          </p:nvPr>
        </p:nvSpPr>
        <p:spPr/>
        <p:txBody>
          <a:bodyPr/>
          <a:lstStyle/>
          <a:p>
            <a:r>
              <a:rPr lang="en-US" dirty="0"/>
              <a:t>The second is how big of a step to take. If the slope is large we want to take a large step because we’re far from the minimum. If the slope is small we want to take a smaller step. Note in the example above how gradient descent takes increasingly smaller steps towards the minimum with each iteration.</a:t>
            </a:r>
          </a:p>
        </p:txBody>
      </p:sp>
    </p:spTree>
    <p:extLst>
      <p:ext uri="{BB962C8B-B14F-4D97-AF65-F5344CB8AC3E}">
        <p14:creationId xmlns="" xmlns:p14="http://schemas.microsoft.com/office/powerpoint/2010/main" val="157888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Regression Analysis</a:t>
            </a:r>
          </a:p>
        </p:txBody>
      </p:sp>
      <p:sp>
        <p:nvSpPr>
          <p:cNvPr id="3" name="Content Placeholder 2"/>
          <p:cNvSpPr>
            <a:spLocks noGrp="1"/>
          </p:cNvSpPr>
          <p:nvPr>
            <p:ph idx="1"/>
          </p:nvPr>
        </p:nvSpPr>
        <p:spPr/>
        <p:txBody>
          <a:bodyPr>
            <a:normAutofit fontScale="92500" lnSpcReduction="10000"/>
          </a:bodyPr>
          <a:lstStyle/>
          <a:p>
            <a:r>
              <a:rPr lang="en-US" dirty="0"/>
              <a:t>Regression analysis estimates the relationship between two or more 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4A1D6-1004-4C81-B82D-D95E55B52ADA}"/>
              </a:ext>
            </a:extLst>
          </p:cNvPr>
          <p:cNvSpPr>
            <a:spLocks noGrp="1"/>
          </p:cNvSpPr>
          <p:nvPr>
            <p:ph type="title"/>
          </p:nvPr>
        </p:nvSpPr>
        <p:spPr/>
        <p:txBody>
          <a:bodyPr/>
          <a:lstStyle/>
          <a:p>
            <a:r>
              <a:rPr lang="en-US" dirty="0"/>
              <a:t>The Learning Rate</a:t>
            </a:r>
          </a:p>
        </p:txBody>
      </p:sp>
      <p:sp>
        <p:nvSpPr>
          <p:cNvPr id="3" name="Content Placeholder 2">
            <a:extLst>
              <a:ext uri="{FF2B5EF4-FFF2-40B4-BE49-F238E27FC236}">
                <a16:creationId xmlns="" xmlns:a16="http://schemas.microsoft.com/office/drawing/2014/main" id="{4A05867A-B60B-4F31-8AB8-2872F01448FD}"/>
              </a:ext>
            </a:extLst>
          </p:cNvPr>
          <p:cNvSpPr>
            <a:spLocks noGrp="1"/>
          </p:cNvSpPr>
          <p:nvPr>
            <p:ph idx="1"/>
          </p:nvPr>
        </p:nvSpPr>
        <p:spPr/>
        <p:txBody>
          <a:bodyPr>
            <a:normAutofit fontScale="85000" lnSpcReduction="10000"/>
          </a:bodyPr>
          <a:lstStyle/>
          <a:p>
            <a:r>
              <a:rPr lang="en-US" dirty="0"/>
              <a:t>The learning rate gives us some additional control over how large of steps we make.</a:t>
            </a:r>
          </a:p>
          <a:p>
            <a:r>
              <a:rPr lang="en-US" dirty="0"/>
              <a:t>Selecting the right learning rate is critical. If the learning rate is too large, you can overstep the minimum and even diverge. For example, think through what would happen if we use a learning rate of 2. Each iteration would take us farther away from the minimum!</a:t>
            </a:r>
          </a:p>
          <a:p>
            <a:r>
              <a:rPr lang="en-US" dirty="0"/>
              <a:t>The only concern with using too small of a learning rate is that you will need to run more iterations of gradient descent, increasing your training time.</a:t>
            </a:r>
          </a:p>
          <a:p>
            <a:endParaRPr lang="en-US" dirty="0"/>
          </a:p>
        </p:txBody>
      </p:sp>
    </p:spTree>
    <p:extLst>
      <p:ext uri="{BB962C8B-B14F-4D97-AF65-F5344CB8AC3E}">
        <p14:creationId xmlns="" xmlns:p14="http://schemas.microsoft.com/office/powerpoint/2010/main" val="2609878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8768D1-BA4D-4A0B-B3AA-952A0690EC22}"/>
              </a:ext>
            </a:extLst>
          </p:cNvPr>
          <p:cNvSpPr>
            <a:spLocks noGrp="1"/>
          </p:cNvSpPr>
          <p:nvPr>
            <p:ph type="title"/>
          </p:nvPr>
        </p:nvSpPr>
        <p:spPr>
          <a:xfrm>
            <a:off x="457200" y="274638"/>
            <a:ext cx="8229600" cy="1143000"/>
          </a:xfrm>
        </p:spPr>
        <p:txBody>
          <a:bodyPr>
            <a:normAutofit/>
          </a:bodyPr>
          <a:lstStyle/>
          <a:p>
            <a:r>
              <a:rPr lang="en-US" b="1" dirty="0"/>
              <a:t>Gradient Descent of MSE</a:t>
            </a:r>
            <a:endParaRPr lang="en-US" dirty="0"/>
          </a:p>
        </p:txBody>
      </p:sp>
      <p:sp>
        <p:nvSpPr>
          <p:cNvPr id="3" name="Content Placeholder 2">
            <a:extLst>
              <a:ext uri="{FF2B5EF4-FFF2-40B4-BE49-F238E27FC236}">
                <a16:creationId xmlns="" xmlns:a16="http://schemas.microsoft.com/office/drawing/2014/main" id="{FA1E2C71-B29E-45A2-887C-62E0DEA4F420}"/>
              </a:ext>
            </a:extLst>
          </p:cNvPr>
          <p:cNvSpPr>
            <a:spLocks noGrp="1"/>
          </p:cNvSpPr>
          <p:nvPr>
            <p:ph idx="1"/>
          </p:nvPr>
        </p:nvSpPr>
        <p:spPr>
          <a:xfrm>
            <a:off x="457200" y="1600200"/>
            <a:ext cx="8229600" cy="4525963"/>
          </a:xfrm>
        </p:spPr>
        <p:txBody>
          <a:bodyPr>
            <a:normAutofit/>
          </a:bodyPr>
          <a:lstStyle/>
          <a:p>
            <a:r>
              <a:rPr lang="en-US" sz="2000" dirty="0"/>
              <a:t>The cost function J for a particular choice of parameters Ѳ is the mean squared error (MSE):</a:t>
            </a:r>
          </a:p>
          <a:p>
            <a:endParaRPr lang="en-US" sz="2000" dirty="0"/>
          </a:p>
        </p:txBody>
      </p:sp>
      <p:pic>
        <p:nvPicPr>
          <p:cNvPr id="5" name="Picture 4" descr="A picture containing object&#10;&#10;Description generated with very high confidence">
            <a:extLst>
              <a:ext uri="{FF2B5EF4-FFF2-40B4-BE49-F238E27FC236}">
                <a16:creationId xmlns="" xmlns:a16="http://schemas.microsoft.com/office/drawing/2014/main" id="{EED0C23E-D5C4-41C5-9C03-093981C4B8F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71600" y="2362200"/>
            <a:ext cx="6011615" cy="1609667"/>
          </a:xfrm>
          <a:prstGeom prst="rect">
            <a:avLst/>
          </a:prstGeom>
        </p:spPr>
      </p:pic>
      <p:pic>
        <p:nvPicPr>
          <p:cNvPr id="7" name="Picture 6" descr="A screenshot of a cell phone&#10;&#10;Description generated with very high confidence">
            <a:extLst>
              <a:ext uri="{FF2B5EF4-FFF2-40B4-BE49-F238E27FC236}">
                <a16:creationId xmlns="" xmlns:a16="http://schemas.microsoft.com/office/drawing/2014/main" id="{9F95A216-09BD-49AF-8AF6-D20549DEE73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39312" y="4072085"/>
            <a:ext cx="7476190" cy="2371429"/>
          </a:xfrm>
          <a:prstGeom prst="rect">
            <a:avLst/>
          </a:prstGeom>
        </p:spPr>
      </p:pic>
    </p:spTree>
    <p:extLst>
      <p:ext uri="{BB962C8B-B14F-4D97-AF65-F5344CB8AC3E}">
        <p14:creationId xmlns="" xmlns:p14="http://schemas.microsoft.com/office/powerpoint/2010/main" val="157311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C2DCFF-8AA1-4FFC-8978-7A389293D000}"/>
              </a:ext>
            </a:extLst>
          </p:cNvPr>
          <p:cNvSpPr>
            <a:spLocks noGrp="1"/>
          </p:cNvSpPr>
          <p:nvPr>
            <p:ph type="title"/>
          </p:nvPr>
        </p:nvSpPr>
        <p:spPr/>
        <p:txBody>
          <a:bodyPr/>
          <a:lstStyle/>
          <a:p>
            <a:r>
              <a:rPr lang="en-US" b="1" dirty="0"/>
              <a:t>Gradient Descent of MSE</a:t>
            </a:r>
            <a:endParaRPr lang="en-US" dirty="0"/>
          </a:p>
        </p:txBody>
      </p:sp>
      <p:pic>
        <p:nvPicPr>
          <p:cNvPr id="5" name="Content Placeholder 4" descr="A close up of text on a white background&#10;&#10;Description generated with very high confidence">
            <a:extLst>
              <a:ext uri="{FF2B5EF4-FFF2-40B4-BE49-F238E27FC236}">
                <a16:creationId xmlns="" xmlns:a16="http://schemas.microsoft.com/office/drawing/2014/main" id="{12141B57-14DC-4EC4-9E60-D90FC254BD8E}"/>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14400" y="1235604"/>
            <a:ext cx="7924800" cy="5469996"/>
          </a:xfrm>
        </p:spPr>
      </p:pic>
      <p:sp>
        <p:nvSpPr>
          <p:cNvPr id="8" name="Title 1">
            <a:extLst>
              <a:ext uri="{FF2B5EF4-FFF2-40B4-BE49-F238E27FC236}">
                <a16:creationId xmlns="" xmlns:a16="http://schemas.microsoft.com/office/drawing/2014/main" id="{DCC45EA1-1D4B-409D-8664-CADF03F41A7B}"/>
              </a:ext>
            </a:extLst>
          </p:cNvPr>
          <p:cNvSpPr txBox="1">
            <a:spLocks/>
          </p:cNvSpPr>
          <p:nvPr/>
        </p:nvSpPr>
        <p:spPr>
          <a:xfrm>
            <a:off x="457200" y="26469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Gradient Descent of MSE</a:t>
            </a:r>
            <a:endParaRPr lang="en-US" dirty="0"/>
          </a:p>
        </p:txBody>
      </p:sp>
    </p:spTree>
    <p:extLst>
      <p:ext uri="{BB962C8B-B14F-4D97-AF65-F5344CB8AC3E}">
        <p14:creationId xmlns="" xmlns:p14="http://schemas.microsoft.com/office/powerpoint/2010/main" val="185954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2D073-E21A-43DF-97D2-E481DF64AC8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 xmlns:a16="http://schemas.microsoft.com/office/drawing/2014/main" id="{A4E7D190-A24F-41D3-9C59-5F12AE4A0B55}"/>
              </a:ext>
            </a:extLst>
          </p:cNvPr>
          <p:cNvSpPr>
            <a:spLocks noGrp="1"/>
          </p:cNvSpPr>
          <p:nvPr>
            <p:ph idx="1"/>
          </p:nvPr>
        </p:nvSpPr>
        <p:spPr/>
        <p:txBody>
          <a:bodyPr/>
          <a:lstStyle/>
          <a:p>
            <a:r>
              <a:rPr lang="en-US" dirty="0"/>
              <a:t>To move from equation [1.1] to [1.2], we need to apply two basic derivative rules:</a:t>
            </a:r>
          </a:p>
          <a:p>
            <a:endParaRPr lang="en-US" dirty="0"/>
          </a:p>
          <a:p>
            <a:endParaRPr lang="en-US" dirty="0"/>
          </a:p>
          <a:p>
            <a:endParaRPr lang="en-US" dirty="0"/>
          </a:p>
          <a:p>
            <a:endParaRPr lang="en-US" dirty="0"/>
          </a:p>
        </p:txBody>
      </p:sp>
      <p:pic>
        <p:nvPicPr>
          <p:cNvPr id="5" name="Picture 4" descr="A screenshot of a cell phone&#10;&#10;Description generated with very high confidence">
            <a:extLst>
              <a:ext uri="{FF2B5EF4-FFF2-40B4-BE49-F238E27FC236}">
                <a16:creationId xmlns="" xmlns:a16="http://schemas.microsoft.com/office/drawing/2014/main" id="{83019877-5ED0-42CD-803C-6930051877F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2000" y="3435626"/>
            <a:ext cx="7695594" cy="2203174"/>
          </a:xfrm>
          <a:prstGeom prst="rect">
            <a:avLst/>
          </a:prstGeom>
        </p:spPr>
      </p:pic>
    </p:spTree>
    <p:extLst>
      <p:ext uri="{BB962C8B-B14F-4D97-AF65-F5344CB8AC3E}">
        <p14:creationId xmlns="" xmlns:p14="http://schemas.microsoft.com/office/powerpoint/2010/main" val="1149284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443631-CF92-48FE-8D2C-7E9B210942D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 xmlns:a16="http://schemas.microsoft.com/office/drawing/2014/main" id="{6E8F49F5-88E5-4B14-B749-26298147B317}"/>
              </a:ext>
            </a:extLst>
          </p:cNvPr>
          <p:cNvSpPr>
            <a:spLocks noGrp="1"/>
          </p:cNvSpPr>
          <p:nvPr>
            <p:ph idx="1"/>
          </p:nvPr>
        </p:nvSpPr>
        <p:spPr/>
        <p:txBody>
          <a:bodyPr/>
          <a:lstStyle/>
          <a:p>
            <a:r>
              <a:rPr lang="en-US" dirty="0"/>
              <a:t>Moving from [1.2] to [1.3], we apply both the power rule and the chain rule:</a:t>
            </a:r>
            <a:r>
              <a:rPr lang="en-US" dirty="0">
                <a:hlinkClick r:id="rId2"/>
              </a:rPr>
              <a:t/>
            </a:r>
            <a:br>
              <a:rPr lang="en-US" dirty="0">
                <a:hlinkClick r:id="rId2"/>
              </a:rPr>
            </a:br>
            <a:endParaRPr lang="en-US" dirty="0"/>
          </a:p>
        </p:txBody>
      </p:sp>
      <p:pic>
        <p:nvPicPr>
          <p:cNvPr id="5" name="Picture 4" descr="A close up of a logo&#10;&#10;Description generated with very high confidence">
            <a:extLst>
              <a:ext uri="{FF2B5EF4-FFF2-40B4-BE49-F238E27FC236}">
                <a16:creationId xmlns="" xmlns:a16="http://schemas.microsoft.com/office/drawing/2014/main" id="{90632E55-D2C7-4031-88BE-A6E8EE13B6AF}"/>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7200" y="3124200"/>
            <a:ext cx="7778004" cy="899192"/>
          </a:xfrm>
          <a:prstGeom prst="rect">
            <a:avLst/>
          </a:prstGeom>
        </p:spPr>
      </p:pic>
      <p:pic>
        <p:nvPicPr>
          <p:cNvPr id="7" name="Picture 6" descr="A close up of a logo&#10;&#10;Description generated with very high confidence">
            <a:extLst>
              <a:ext uri="{FF2B5EF4-FFF2-40B4-BE49-F238E27FC236}">
                <a16:creationId xmlns="" xmlns:a16="http://schemas.microsoft.com/office/drawing/2014/main" id="{465C8C04-AB6C-4E9C-805B-3BAB1B64942E}"/>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7200" y="4313249"/>
            <a:ext cx="8059499" cy="761528"/>
          </a:xfrm>
          <a:prstGeom prst="rect">
            <a:avLst/>
          </a:prstGeom>
        </p:spPr>
      </p:pic>
    </p:spTree>
    <p:extLst>
      <p:ext uri="{BB962C8B-B14F-4D97-AF65-F5344CB8AC3E}">
        <p14:creationId xmlns="" xmlns:p14="http://schemas.microsoft.com/office/powerpoint/2010/main" val="3870613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33B992-0BF8-4B60-8954-DDD331B94ABD}"/>
              </a:ext>
            </a:extLst>
          </p:cNvPr>
          <p:cNvSpPr>
            <a:spLocks noGrp="1"/>
          </p:cNvSpPr>
          <p:nvPr>
            <p:ph type="title"/>
          </p:nvPr>
        </p:nvSpPr>
        <p:spPr/>
        <p:txBody>
          <a:bodyPr>
            <a:normAutofit/>
          </a:bodyPr>
          <a:lstStyle/>
          <a:p>
            <a:r>
              <a:rPr lang="en-US" b="1" dirty="0"/>
              <a:t>One Half Mean Squared Error</a:t>
            </a:r>
            <a:endParaRPr lang="en-US" dirty="0"/>
          </a:p>
        </p:txBody>
      </p:sp>
      <p:sp>
        <p:nvSpPr>
          <p:cNvPr id="3" name="Content Placeholder 2">
            <a:extLst>
              <a:ext uri="{FF2B5EF4-FFF2-40B4-BE49-F238E27FC236}">
                <a16:creationId xmlns="" xmlns:a16="http://schemas.microsoft.com/office/drawing/2014/main" id="{94683DE4-90B5-4090-B12F-C6FB0AC61671}"/>
              </a:ext>
            </a:extLst>
          </p:cNvPr>
          <p:cNvSpPr>
            <a:spLocks noGrp="1"/>
          </p:cNvSpPr>
          <p:nvPr>
            <p:ph idx="1"/>
          </p:nvPr>
        </p:nvSpPr>
        <p:spPr/>
        <p:txBody>
          <a:bodyPr>
            <a:normAutofit fontScale="92500" lnSpcReduction="10000"/>
          </a:bodyPr>
          <a:lstStyle/>
          <a:p>
            <a:r>
              <a:rPr lang="en-US" dirty="0"/>
              <a:t>We multiply our MSE cost function by 1/2 so that when we take the derivative, the 2s cancel out. Multiplying the cost function by a scalar does not affect the location of its minimum, so we can get away with this.</a:t>
            </a:r>
          </a:p>
          <a:p>
            <a:r>
              <a:rPr lang="en-US" dirty="0"/>
              <a:t>Alternatively, you could think of this as folding the 2 into the learning rate. It makes sense to leave the 1/m term, though, because we want the same learning rate (alpha) to work for different training set sizes (m).</a:t>
            </a:r>
          </a:p>
          <a:p>
            <a:endParaRPr lang="en-US" dirty="0"/>
          </a:p>
        </p:txBody>
      </p:sp>
    </p:spTree>
    <p:extLst>
      <p:ext uri="{BB962C8B-B14F-4D97-AF65-F5344CB8AC3E}">
        <p14:creationId xmlns="" xmlns:p14="http://schemas.microsoft.com/office/powerpoint/2010/main" val="825876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generated with very high confidence">
            <a:extLst>
              <a:ext uri="{FF2B5EF4-FFF2-40B4-BE49-F238E27FC236}">
                <a16:creationId xmlns="" xmlns:a16="http://schemas.microsoft.com/office/drawing/2014/main" id="{F2238499-607A-43F1-88DE-D54CD8096FC2}"/>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00200" y="-1"/>
            <a:ext cx="5562600" cy="6817751"/>
          </a:xfrm>
        </p:spPr>
      </p:pic>
    </p:spTree>
    <p:extLst>
      <p:ext uri="{BB962C8B-B14F-4D97-AF65-F5344CB8AC3E}">
        <p14:creationId xmlns="" xmlns:p14="http://schemas.microsoft.com/office/powerpoint/2010/main" val="111571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Regression Analysis</a:t>
            </a:r>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p>
          <a:p>
            <a:endParaRPr lang="en-US" dirty="0"/>
          </a:p>
          <a:p>
            <a:pPr>
              <a:buNone/>
            </a:pPr>
            <a:r>
              <a:rPr lang="en-US" dirty="0"/>
              <a:t>	</a:t>
            </a:r>
            <a:r>
              <a:rPr lang="en-US" sz="4000" dirty="0"/>
              <a:t>Isn’t 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1469</Words>
  <Application>Microsoft Office PowerPoint</Application>
  <PresentationFormat>On-screen Show (4:3)</PresentationFormat>
  <Paragraphs>147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lpstr>Measuring Error with r-squared</vt:lpstr>
      <vt:lpstr>R-squared and p-value</vt:lpstr>
      <vt:lpstr>R-squared and p-value</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Cost Function Derivative</vt:lpstr>
      <vt:lpstr>Cost Function Derivative</vt:lpstr>
      <vt:lpstr>The Learning Rate</vt:lpstr>
      <vt:lpstr>Gradient Descent of MSE</vt:lpstr>
      <vt:lpstr>Gradient Descent of MSE</vt:lpstr>
      <vt:lpstr>Gradient Descent of MSE</vt:lpstr>
      <vt:lpstr>Gradient Descent of MSE</vt:lpstr>
      <vt:lpstr>One Half Mean Squared Error</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Pawan</cp:lastModifiedBy>
  <cp:revision>25</cp:revision>
  <dcterms:created xsi:type="dcterms:W3CDTF">2017-07-25T09:34:19Z</dcterms:created>
  <dcterms:modified xsi:type="dcterms:W3CDTF">2019-06-27T07:52:36Z</dcterms:modified>
</cp:coreProperties>
</file>