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748" autoAdjust="0"/>
  </p:normalViewPr>
  <p:slideViewPr>
    <p:cSldViewPr snapToGrid="0" showGuides="1">
      <p:cViewPr varScale="1">
        <p:scale>
          <a:sx n="71" d="100"/>
          <a:sy n="71"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FB349A-FDC6-4251-8E3E-6F0D24149B53}" type="datetimeFigureOut">
              <a:rPr lang="zh-CN" altLang="en-US" smtClean="0"/>
              <a:t>2014/4/2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09C05-2104-45FB-9779-71965C464477}" type="slidenum">
              <a:rPr lang="zh-CN" altLang="en-US" smtClean="0"/>
              <a:t>‹#›</a:t>
            </a:fld>
            <a:endParaRPr lang="zh-CN" altLang="en-US"/>
          </a:p>
        </p:txBody>
      </p:sp>
    </p:spTree>
    <p:extLst>
      <p:ext uri="{BB962C8B-B14F-4D97-AF65-F5344CB8AC3E}">
        <p14:creationId xmlns:p14="http://schemas.microsoft.com/office/powerpoint/2010/main" val="2936999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209C05-2104-45FB-9779-71965C464477}" type="slidenum">
              <a:rPr lang="zh-CN" altLang="en-US" smtClean="0"/>
              <a:t>2</a:t>
            </a:fld>
            <a:endParaRPr lang="zh-CN" altLang="en-US"/>
          </a:p>
        </p:txBody>
      </p:sp>
    </p:spTree>
    <p:extLst>
      <p:ext uri="{BB962C8B-B14F-4D97-AF65-F5344CB8AC3E}">
        <p14:creationId xmlns:p14="http://schemas.microsoft.com/office/powerpoint/2010/main" val="1676472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、扭曲统计数据的最巧妙方法是利用地图。充斥在地图上的变量，往往隐藏了事实、扭曲了关系。</a:t>
            </a:r>
            <a:endParaRPr lang="en-US" altLang="zh-CN" dirty="0" smtClean="0"/>
          </a:p>
          <a:p>
            <a:r>
              <a:rPr lang="en-US" altLang="zh-CN" dirty="0" smtClean="0"/>
              <a:t>2</a:t>
            </a:r>
            <a:r>
              <a:rPr lang="zh-CN" altLang="en-US" dirty="0" smtClean="0"/>
              <a:t>、对那些未加解释的平均数我们根本不用太在意。</a:t>
            </a:r>
            <a:endParaRPr lang="en-US" altLang="zh-CN" dirty="0" smtClean="0"/>
          </a:p>
          <a:p>
            <a:r>
              <a:rPr lang="en-US" altLang="zh-CN" dirty="0" smtClean="0"/>
              <a:t>3</a:t>
            </a:r>
            <a:r>
              <a:rPr lang="zh-CN" altLang="en-US" dirty="0" smtClean="0"/>
              <a:t>、百分数也给误解提供了肥沃的土壤。和小数一样，它也能为不确切的事物蒙上精确地面纱。</a:t>
            </a:r>
            <a:endParaRPr lang="en-US" altLang="zh-CN" dirty="0" smtClean="0"/>
          </a:p>
          <a:p>
            <a:r>
              <a:rPr lang="en-US" altLang="zh-CN" dirty="0" smtClean="0"/>
              <a:t>4</a:t>
            </a:r>
            <a:r>
              <a:rPr lang="zh-CN" altLang="en-US" dirty="0" smtClean="0"/>
              <a:t>、变换基数还能产生增加折扣的感觉。</a:t>
            </a:r>
            <a:endParaRPr lang="en-US" altLang="zh-CN" dirty="0" smtClean="0"/>
          </a:p>
          <a:p>
            <a:r>
              <a:rPr lang="en-US" altLang="zh-CN" dirty="0" smtClean="0"/>
              <a:t>5</a:t>
            </a:r>
            <a:r>
              <a:rPr lang="zh-CN" altLang="en-US" dirty="0" smtClean="0"/>
              <a:t>、将一些看似能直接相加却不能这样操作的事情加在一起，会产生大量的欺骗和隐瞒。</a:t>
            </a:r>
            <a:endParaRPr lang="en-US" altLang="zh-CN" dirty="0" smtClean="0"/>
          </a:p>
          <a:p>
            <a:r>
              <a:rPr lang="en-US" altLang="zh-CN" dirty="0" smtClean="0"/>
              <a:t>6</a:t>
            </a:r>
            <a:r>
              <a:rPr lang="zh-CN" altLang="en-US" dirty="0" smtClean="0"/>
              <a:t>、百分位数也同样具有欺骗性。</a:t>
            </a:r>
            <a:endParaRPr lang="zh-CN" altLang="en-US" dirty="0"/>
          </a:p>
        </p:txBody>
      </p:sp>
      <p:sp>
        <p:nvSpPr>
          <p:cNvPr id="4" name="灯片编号占位符 3"/>
          <p:cNvSpPr>
            <a:spLocks noGrp="1"/>
          </p:cNvSpPr>
          <p:nvPr>
            <p:ph type="sldNum" sz="quarter" idx="10"/>
          </p:nvPr>
        </p:nvSpPr>
        <p:spPr/>
        <p:txBody>
          <a:bodyPr/>
          <a:lstStyle/>
          <a:p>
            <a:fld id="{4F209C05-2104-45FB-9779-71965C464477}" type="slidenum">
              <a:rPr lang="zh-CN" altLang="en-US" smtClean="0"/>
              <a:t>11</a:t>
            </a:fld>
            <a:endParaRPr lang="zh-CN" altLang="en-US"/>
          </a:p>
        </p:txBody>
      </p:sp>
    </p:spTree>
    <p:extLst>
      <p:ext uri="{BB962C8B-B14F-4D97-AF65-F5344CB8AC3E}">
        <p14:creationId xmlns:p14="http://schemas.microsoft.com/office/powerpoint/2010/main" val="884828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、学术结论、实验结果以及报道引用都可能产生偏差，这些偏差可能是测量标准的改动造成的，也可能是不正确的测量方法造成的。</a:t>
            </a:r>
            <a:endParaRPr lang="en-US" altLang="zh-CN" dirty="0" smtClean="0"/>
          </a:p>
          <a:p>
            <a:r>
              <a:rPr lang="en-US" altLang="zh-CN" dirty="0" smtClean="0"/>
              <a:t>2</a:t>
            </a:r>
            <a:r>
              <a:rPr lang="zh-CN" altLang="en-US" dirty="0" smtClean="0"/>
              <a:t>、对于相关系数也可提同样的问题：数值是否足够大，从而能解释问题？观察值是否足够多，从而保证结论的可靠性？</a:t>
            </a:r>
            <a:endParaRPr lang="en-US" altLang="zh-CN" dirty="0" smtClean="0"/>
          </a:p>
          <a:p>
            <a:r>
              <a:rPr lang="en-US" altLang="zh-CN" dirty="0" smtClean="0"/>
              <a:t>3</a:t>
            </a:r>
            <a:r>
              <a:rPr lang="zh-CN" altLang="en-US" dirty="0" smtClean="0"/>
              <a:t>、当均值与中位数相差甚远时，需要注意那些没有标明类型的平均数。</a:t>
            </a:r>
            <a:endParaRPr lang="en-US" altLang="zh-CN" dirty="0" smtClean="0"/>
          </a:p>
          <a:p>
            <a:r>
              <a:rPr lang="en-US" altLang="zh-CN" dirty="0" smtClean="0"/>
              <a:t>4</a:t>
            </a:r>
            <a:r>
              <a:rPr lang="zh-CN" altLang="en-US" dirty="0" smtClean="0"/>
              <a:t>、在分析统计资料时，请留心从搜集原始资料到形成结论的整个过程中，是否存在着概念的偷换。</a:t>
            </a:r>
            <a:endParaRPr lang="en-US" altLang="zh-CN" dirty="0" smtClean="0"/>
          </a:p>
          <a:p>
            <a:r>
              <a:rPr lang="en-US" altLang="zh-CN" dirty="0" smtClean="0"/>
              <a:t>5</a:t>
            </a:r>
            <a:r>
              <a:rPr lang="zh-CN" altLang="en-US" dirty="0" smtClean="0"/>
              <a:t>、让人印象深刻的精确数据也会与实际情况相左。</a:t>
            </a:r>
            <a:endParaRPr lang="zh-CN" altLang="en-US" dirty="0"/>
          </a:p>
        </p:txBody>
      </p:sp>
      <p:sp>
        <p:nvSpPr>
          <p:cNvPr id="4" name="灯片编号占位符 3"/>
          <p:cNvSpPr>
            <a:spLocks noGrp="1"/>
          </p:cNvSpPr>
          <p:nvPr>
            <p:ph type="sldNum" sz="quarter" idx="10"/>
          </p:nvPr>
        </p:nvSpPr>
        <p:spPr/>
        <p:txBody>
          <a:bodyPr/>
          <a:lstStyle/>
          <a:p>
            <a:fld id="{4F209C05-2104-45FB-9779-71965C464477}" type="slidenum">
              <a:rPr lang="zh-CN" altLang="en-US" smtClean="0"/>
              <a:t>12</a:t>
            </a:fld>
            <a:endParaRPr lang="zh-CN" altLang="en-US"/>
          </a:p>
        </p:txBody>
      </p:sp>
    </p:spTree>
    <p:extLst>
      <p:ext uri="{BB962C8B-B14F-4D97-AF65-F5344CB8AC3E}">
        <p14:creationId xmlns:p14="http://schemas.microsoft.com/office/powerpoint/2010/main" val="3667111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、先看一看有意识的偏差。这种偏差的表达形式可能是错误的陈述，可能是不易被揭穿的含糊之词，还可能是刻意挑选适合的数据，而将不合适的数据放在一边。测量标准的改动也会产生偏差。</a:t>
            </a:r>
            <a:endParaRPr lang="en-US" altLang="zh-CN" dirty="0" smtClean="0"/>
          </a:p>
          <a:p>
            <a:r>
              <a:rPr lang="en-US" altLang="zh-CN" dirty="0" smtClean="0"/>
              <a:t>2</a:t>
            </a:r>
            <a:r>
              <a:rPr lang="zh-CN" altLang="en-US" dirty="0" smtClean="0"/>
              <a:t>、使用不正确的测量方法也是产生偏差的原因之一。</a:t>
            </a:r>
            <a:endParaRPr lang="en-US" altLang="zh-CN" dirty="0" smtClean="0"/>
          </a:p>
          <a:p>
            <a:r>
              <a:rPr lang="en-US" altLang="zh-CN" dirty="0" smtClean="0"/>
              <a:t>3</a:t>
            </a:r>
            <a:r>
              <a:rPr lang="zh-CN" altLang="en-US" dirty="0" smtClean="0"/>
              <a:t>、当某个权威人士被引用时，请弄清楚到底资料的内容是权威的，还是仅仅扯上了权威人士的大名。</a:t>
            </a:r>
            <a:endParaRPr lang="zh-CN" altLang="en-US" dirty="0"/>
          </a:p>
        </p:txBody>
      </p:sp>
      <p:sp>
        <p:nvSpPr>
          <p:cNvPr id="4" name="灯片编号占位符 3"/>
          <p:cNvSpPr>
            <a:spLocks noGrp="1"/>
          </p:cNvSpPr>
          <p:nvPr>
            <p:ph type="sldNum" sz="quarter" idx="10"/>
          </p:nvPr>
        </p:nvSpPr>
        <p:spPr/>
        <p:txBody>
          <a:bodyPr/>
          <a:lstStyle/>
          <a:p>
            <a:fld id="{4F209C05-2104-45FB-9779-71965C464477}" type="slidenum">
              <a:rPr lang="zh-CN" altLang="en-US" smtClean="0"/>
              <a:t>13</a:t>
            </a:fld>
            <a:endParaRPr lang="zh-CN" altLang="en-US"/>
          </a:p>
        </p:txBody>
      </p:sp>
    </p:spTree>
    <p:extLst>
      <p:ext uri="{BB962C8B-B14F-4D97-AF65-F5344CB8AC3E}">
        <p14:creationId xmlns:p14="http://schemas.microsoft.com/office/powerpoint/2010/main" val="1542695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对于相关系数也可提同样的问题：数值是否足够大，从而解释问题？观察值是否足够多，从而保证结论的可靠性？</a:t>
            </a:r>
            <a:endParaRPr lang="zh-CN" altLang="en-US" dirty="0"/>
          </a:p>
        </p:txBody>
      </p:sp>
      <p:sp>
        <p:nvSpPr>
          <p:cNvPr id="4" name="灯片编号占位符 3"/>
          <p:cNvSpPr>
            <a:spLocks noGrp="1"/>
          </p:cNvSpPr>
          <p:nvPr>
            <p:ph type="sldNum" sz="quarter" idx="10"/>
          </p:nvPr>
        </p:nvSpPr>
        <p:spPr/>
        <p:txBody>
          <a:bodyPr/>
          <a:lstStyle/>
          <a:p>
            <a:fld id="{4F209C05-2104-45FB-9779-71965C464477}" type="slidenum">
              <a:rPr lang="zh-CN" altLang="en-US" smtClean="0"/>
              <a:t>14</a:t>
            </a:fld>
            <a:endParaRPr lang="zh-CN" altLang="en-US"/>
          </a:p>
        </p:txBody>
      </p:sp>
    </p:spTree>
    <p:extLst>
      <p:ext uri="{BB962C8B-B14F-4D97-AF65-F5344CB8AC3E}">
        <p14:creationId xmlns:p14="http://schemas.microsoft.com/office/powerpoint/2010/main" val="2826058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通常，你不会被告知包含了多少观测值。这个数据的缺失，特别当信息来源于与信息存在利害关系一方时，已足以使你对整件事情提出质疑。同样，对一个缺失可信度（可能误差、标准误差）度量的相关关系也不用太当真。</a:t>
            </a:r>
            <a:endParaRPr lang="en-US" altLang="zh-CN" dirty="0" smtClean="0"/>
          </a:p>
          <a:p>
            <a:r>
              <a:rPr lang="en-US" altLang="zh-CN" dirty="0" smtClean="0"/>
              <a:t>2</a:t>
            </a:r>
            <a:r>
              <a:rPr lang="zh-CN" altLang="en-US" dirty="0" smtClean="0"/>
              <a:t>、当均值与中位数相差甚远时，需要注意那些没有标明类型的平均数。</a:t>
            </a:r>
            <a:endParaRPr lang="en-US" altLang="zh-CN" dirty="0" smtClean="0"/>
          </a:p>
          <a:p>
            <a:r>
              <a:rPr lang="en-US" altLang="zh-CN" dirty="0" smtClean="0"/>
              <a:t>3</a:t>
            </a:r>
            <a:r>
              <a:rPr lang="zh-CN" altLang="en-US" dirty="0" smtClean="0"/>
              <a:t>、当看到一个指数时，你或许应该关心遗漏了什么。这里面的巧妙之处在于基期，一个经过挑选的基期将会扭曲事实。</a:t>
            </a:r>
            <a:endParaRPr lang="en-US" altLang="zh-CN" dirty="0" smtClean="0"/>
          </a:p>
          <a:p>
            <a:r>
              <a:rPr lang="en-US" altLang="zh-CN" dirty="0" smtClean="0"/>
              <a:t>4</a:t>
            </a:r>
            <a:r>
              <a:rPr lang="zh-CN" altLang="en-US" dirty="0" smtClean="0"/>
              <a:t>、在分析统计资料时，请留心从搜集原始资料，到形成结论的整个过程中，是否存在着概念的偷换。</a:t>
            </a:r>
            <a:endParaRPr lang="zh-CN" altLang="en-US" dirty="0"/>
          </a:p>
        </p:txBody>
      </p:sp>
      <p:sp>
        <p:nvSpPr>
          <p:cNvPr id="4" name="灯片编号占位符 3"/>
          <p:cNvSpPr>
            <a:spLocks noGrp="1"/>
          </p:cNvSpPr>
          <p:nvPr>
            <p:ph type="sldNum" sz="quarter" idx="10"/>
          </p:nvPr>
        </p:nvSpPr>
        <p:spPr/>
        <p:txBody>
          <a:bodyPr/>
          <a:lstStyle/>
          <a:p>
            <a:fld id="{4F209C05-2104-45FB-9779-71965C464477}" type="slidenum">
              <a:rPr lang="zh-CN" altLang="en-US" smtClean="0"/>
              <a:t>15</a:t>
            </a:fld>
            <a:endParaRPr lang="zh-CN" altLang="en-US"/>
          </a:p>
        </p:txBody>
      </p:sp>
    </p:spTree>
    <p:extLst>
      <p:ext uri="{BB962C8B-B14F-4D97-AF65-F5344CB8AC3E}">
        <p14:creationId xmlns:p14="http://schemas.microsoft.com/office/powerpoint/2010/main" val="430970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1</a:t>
            </a:r>
            <a:r>
              <a:rPr lang="zh-CN" altLang="en-US" dirty="0" smtClean="0"/>
              <a:t>、为了确保结论有价值，根据样本抽样得出的结论一定有要采用具有代表性的样本，这样用样本才能排除各种误差。</a:t>
            </a:r>
            <a:endParaRPr lang="en-US" altLang="zh-CN" dirty="0" smtClean="0"/>
          </a:p>
          <a:p>
            <a:r>
              <a:rPr lang="en-US" altLang="zh-CN" dirty="0" smtClean="0"/>
              <a:t>      2</a:t>
            </a:r>
            <a:r>
              <a:rPr lang="zh-CN" altLang="en-US" dirty="0" smtClean="0"/>
              <a:t>、无形</a:t>
            </a:r>
            <a:r>
              <a:rPr lang="zh-CN" altLang="en-US" dirty="0" smtClean="0">
                <a:solidFill>
                  <a:srgbClr val="FF0000"/>
                </a:solidFill>
              </a:rPr>
              <a:t>误差与</a:t>
            </a:r>
            <a:r>
              <a:rPr lang="zh-CN" altLang="en-US" sz="1600" dirty="0" smtClean="0">
                <a:solidFill>
                  <a:srgbClr val="FF0000"/>
                </a:solidFill>
              </a:rPr>
              <a:t>有形的误差一样容易破坏样本的可信度。也就是说，即使你找不到任何破坏性的误差来源，但只要有产生误差的可能性，你就有必要对结果保留一定的怀疑。</a:t>
            </a:r>
            <a:endParaRPr lang="en-US" altLang="zh-CN" sz="1600" dirty="0" smtClean="0">
              <a:solidFill>
                <a:srgbClr val="FF0000"/>
              </a:solidFill>
            </a:endParaRPr>
          </a:p>
          <a:p>
            <a:r>
              <a:rPr lang="en-US" altLang="zh-CN" sz="1600" dirty="0" smtClean="0">
                <a:solidFill>
                  <a:srgbClr val="FF0000"/>
                </a:solidFill>
              </a:rPr>
              <a:t>      3</a:t>
            </a:r>
            <a:r>
              <a:rPr lang="zh-CN" altLang="en-US" sz="1600" dirty="0" smtClean="0">
                <a:solidFill>
                  <a:srgbClr val="FF0000"/>
                </a:solidFill>
              </a:rPr>
              <a:t>、最基本的样本是随机样本，它是指完全遵循随即原则从总体中选出的样本。总体即形成样本的母体。</a:t>
            </a:r>
            <a:endParaRPr lang="en-US" altLang="zh-CN" sz="1600" dirty="0" smtClean="0">
              <a:solidFill>
                <a:srgbClr val="FF0000"/>
              </a:solidFill>
            </a:endParaRPr>
          </a:p>
          <a:p>
            <a:r>
              <a:rPr lang="en-US" altLang="zh-CN" sz="1600" dirty="0" smtClean="0">
                <a:solidFill>
                  <a:srgbClr val="FF0000"/>
                </a:solidFill>
              </a:rPr>
              <a:t>      4</a:t>
            </a:r>
            <a:r>
              <a:rPr lang="zh-CN" altLang="en-US" sz="1600" dirty="0" smtClean="0">
                <a:solidFill>
                  <a:srgbClr val="FF0000"/>
                </a:solidFill>
              </a:rPr>
              <a:t>、随机样本的检验方法</a:t>
            </a:r>
            <a:r>
              <a:rPr lang="zh-CN" altLang="en-US" dirty="0" smtClean="0">
                <a:solidFill>
                  <a:srgbClr val="FF0000"/>
                </a:solidFill>
              </a:rPr>
              <a:t>是：总体中的每个名字或每个事物是否具有相同的几率被选进样本？</a:t>
            </a:r>
            <a:endParaRPr lang="en-US" altLang="zh-CN" dirty="0" smtClean="0">
              <a:solidFill>
                <a:srgbClr val="FF0000"/>
              </a:solidFill>
            </a:endParaRPr>
          </a:p>
          <a:p>
            <a:r>
              <a:rPr lang="en-US" altLang="zh-CN" baseline="0" dirty="0" smtClean="0">
                <a:solidFill>
                  <a:srgbClr val="FF0000"/>
                </a:solidFill>
              </a:rPr>
              <a:t>       </a:t>
            </a:r>
            <a:r>
              <a:rPr lang="zh-CN" altLang="en-US" baseline="0" dirty="0" smtClean="0">
                <a:solidFill>
                  <a:srgbClr val="FF0000"/>
                </a:solidFill>
              </a:rPr>
              <a:t>纯随机样本是唯一有把握经受统计理论审查的样本。但它也有不足之处，在很多情况下，获得这宗样本的难度很大并且十分昂贵，以至于单纯考虑成本就会排除它。分层随机抽样是一个更经济的替代品，目前在，民意调查和市场研究等领域得到了广泛的应用。</a:t>
            </a:r>
            <a:endParaRPr lang="en-US" altLang="zh-CN" baseline="0" dirty="0" smtClean="0">
              <a:solidFill>
                <a:srgbClr val="FF0000"/>
              </a:solidFill>
            </a:endParaRPr>
          </a:p>
          <a:p>
            <a:r>
              <a:rPr lang="en-US" altLang="zh-CN" baseline="0" dirty="0" smtClean="0">
                <a:solidFill>
                  <a:srgbClr val="FF0000"/>
                </a:solidFill>
              </a:rPr>
              <a:t>      5</a:t>
            </a:r>
            <a:r>
              <a:rPr lang="zh-CN" altLang="en-US" baseline="0" dirty="0" smtClean="0">
                <a:solidFill>
                  <a:srgbClr val="FF0000"/>
                </a:solidFill>
              </a:rPr>
              <a:t>、一般而言，民意调查都带有一定程度地误差。</a:t>
            </a:r>
            <a:endParaRPr lang="en-US" altLang="zh-CN" dirty="0" smtClean="0">
              <a:solidFill>
                <a:srgbClr val="FF0000"/>
              </a:solidFill>
            </a:endParaRPr>
          </a:p>
        </p:txBody>
      </p:sp>
      <p:sp>
        <p:nvSpPr>
          <p:cNvPr id="4" name="灯片编号占位符 3"/>
          <p:cNvSpPr>
            <a:spLocks noGrp="1"/>
          </p:cNvSpPr>
          <p:nvPr>
            <p:ph type="sldNum" sz="quarter" idx="10"/>
          </p:nvPr>
        </p:nvSpPr>
        <p:spPr/>
        <p:txBody>
          <a:bodyPr/>
          <a:lstStyle/>
          <a:p>
            <a:fld id="{4F209C05-2104-45FB-9779-71965C464477}" type="slidenum">
              <a:rPr lang="zh-CN" altLang="en-US" smtClean="0"/>
              <a:t>3</a:t>
            </a:fld>
            <a:endParaRPr lang="zh-CN" altLang="en-US"/>
          </a:p>
        </p:txBody>
      </p:sp>
    </p:spTree>
    <p:extLst>
      <p:ext uri="{BB962C8B-B14F-4D97-AF65-F5344CB8AC3E}">
        <p14:creationId xmlns:p14="http://schemas.microsoft.com/office/powerpoint/2010/main" val="773827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、当你被告知某个数是平均数时，除非能说出它的具体种类</a:t>
            </a:r>
            <a:r>
              <a:rPr lang="en-US" altLang="zh-CN" dirty="0" smtClean="0"/>
              <a:t>——</a:t>
            </a:r>
            <a:r>
              <a:rPr lang="zh-CN" altLang="en-US" dirty="0" smtClean="0"/>
              <a:t>均值，中位数，还是众数，否则你对它的具体涵义仍知之甚少。</a:t>
            </a:r>
            <a:endParaRPr lang="en-US" altLang="zh-CN" dirty="0" smtClean="0"/>
          </a:p>
          <a:p>
            <a:r>
              <a:rPr lang="en-US" altLang="zh-CN" dirty="0" smtClean="0"/>
              <a:t>2</a:t>
            </a:r>
            <a:r>
              <a:rPr lang="zh-CN" altLang="en-US" dirty="0" smtClean="0"/>
              <a:t>、在处理诸如人类特征的数据时，各种平均数的数值十分接近。这些数据具有我们常说的正态分布的形态特征，在你用曲线绘制正态分布时，将看到一根钟形的曲线。均值、中位数和众数都落在相同的点上。</a:t>
            </a:r>
            <a:endParaRPr lang="en-US" altLang="zh-CN" dirty="0" smtClean="0"/>
          </a:p>
          <a:p>
            <a:r>
              <a:rPr lang="en-US" altLang="zh-CN" dirty="0" smtClean="0"/>
              <a:t>3</a:t>
            </a:r>
            <a:r>
              <a:rPr lang="zh-CN" altLang="en-US" dirty="0" smtClean="0"/>
              <a:t>、当你看到某个平均收入时，首先问问：是什么的平均？包括了哪些人？</a:t>
            </a:r>
            <a:endParaRPr lang="en-US" altLang="zh-CN" dirty="0" smtClean="0"/>
          </a:p>
          <a:p>
            <a:r>
              <a:rPr lang="en-US" altLang="zh-CN" dirty="0" smtClean="0"/>
              <a:t>4</a:t>
            </a:r>
            <a:r>
              <a:rPr lang="zh-CN" altLang="en-US" dirty="0" smtClean="0"/>
              <a:t>、类似的概率和误差范围构成了一个很好的估计。</a:t>
            </a:r>
            <a:endParaRPr lang="zh-CN" altLang="en-US" dirty="0"/>
          </a:p>
        </p:txBody>
      </p:sp>
      <p:sp>
        <p:nvSpPr>
          <p:cNvPr id="4" name="灯片编号占位符 3"/>
          <p:cNvSpPr>
            <a:spLocks noGrp="1"/>
          </p:cNvSpPr>
          <p:nvPr>
            <p:ph type="sldNum" sz="quarter" idx="10"/>
          </p:nvPr>
        </p:nvSpPr>
        <p:spPr/>
        <p:txBody>
          <a:bodyPr/>
          <a:lstStyle/>
          <a:p>
            <a:fld id="{4F209C05-2104-45FB-9779-71965C464477}" type="slidenum">
              <a:rPr lang="zh-CN" altLang="en-US" smtClean="0"/>
              <a:t>4</a:t>
            </a:fld>
            <a:endParaRPr lang="zh-CN" altLang="en-US"/>
          </a:p>
        </p:txBody>
      </p:sp>
    </p:spTree>
    <p:extLst>
      <p:ext uri="{BB962C8B-B14F-4D97-AF65-F5344CB8AC3E}">
        <p14:creationId xmlns:p14="http://schemas.microsoft.com/office/powerpoint/2010/main" val="2427754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、多少才算够呢？这又是棘手的问题。它取决于其他的因素，即你采用抽样方式所研究的总体容量有多大、变动程度有多大。值得一提的是，有时样本的规模与看上去的并不一致。</a:t>
            </a:r>
            <a:endParaRPr lang="en-US" altLang="zh-CN" dirty="0" smtClean="0"/>
          </a:p>
          <a:p>
            <a:r>
              <a:rPr lang="en-US" altLang="zh-CN" dirty="0" smtClean="0"/>
              <a:t>2</a:t>
            </a:r>
            <a:r>
              <a:rPr lang="zh-CN" altLang="en-US" dirty="0" smtClean="0"/>
              <a:t>、这里介绍一个易于理解的显著性检验方法。简单地说，它是一种反映检验数据以多大的可能性代表实际结论，而不是代表那些由于机遇产生的其他结论的方法</a:t>
            </a:r>
            <a:r>
              <a:rPr lang="en-US" altLang="zh-CN" dirty="0" smtClean="0"/>
              <a:t>.</a:t>
            </a:r>
          </a:p>
          <a:p>
            <a:r>
              <a:rPr lang="en-US" altLang="zh-CN" dirty="0" smtClean="0"/>
              <a:t>3</a:t>
            </a:r>
            <a:r>
              <a:rPr lang="zh-CN" altLang="en-US" dirty="0" smtClean="0"/>
              <a:t>、通常情况下，单凭一个平均数来描述事物过于简单，起不到作用，不管这个平均数是均值还是中位数，也不管平均数的具体类型是否已知。</a:t>
            </a:r>
            <a:endParaRPr lang="en-US" altLang="zh-CN" dirty="0" smtClean="0"/>
          </a:p>
          <a:p>
            <a:r>
              <a:rPr lang="en-US" altLang="zh-CN" dirty="0" smtClean="0"/>
              <a:t>4</a:t>
            </a:r>
            <a:r>
              <a:rPr lang="zh-CN" altLang="en-US" dirty="0" smtClean="0"/>
              <a:t>、当遗漏了上述的重要数据时，我们需要对平均数、图标或者趋势保留一些怀疑。</a:t>
            </a:r>
            <a:endParaRPr lang="zh-CN" altLang="en-US" dirty="0"/>
          </a:p>
        </p:txBody>
      </p:sp>
      <p:sp>
        <p:nvSpPr>
          <p:cNvPr id="4" name="灯片编号占位符 3"/>
          <p:cNvSpPr>
            <a:spLocks noGrp="1"/>
          </p:cNvSpPr>
          <p:nvPr>
            <p:ph type="sldNum" sz="quarter" idx="10"/>
          </p:nvPr>
        </p:nvSpPr>
        <p:spPr/>
        <p:txBody>
          <a:bodyPr/>
          <a:lstStyle/>
          <a:p>
            <a:fld id="{4F209C05-2104-45FB-9779-71965C464477}" type="slidenum">
              <a:rPr lang="zh-CN" altLang="en-US" smtClean="0"/>
              <a:t>5</a:t>
            </a:fld>
            <a:endParaRPr lang="zh-CN" altLang="en-US"/>
          </a:p>
        </p:txBody>
      </p:sp>
    </p:spTree>
    <p:extLst>
      <p:ext uri="{BB962C8B-B14F-4D97-AF65-F5344CB8AC3E}">
        <p14:creationId xmlns:p14="http://schemas.microsoft.com/office/powerpoint/2010/main" val="2699179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、我们可以定量地衡量你的样本能以多大的精度代表总体，那就是：可能误差和标准误差。</a:t>
            </a:r>
            <a:endParaRPr lang="en-US" altLang="zh-CN" dirty="0" smtClean="0"/>
          </a:p>
          <a:p>
            <a:r>
              <a:rPr lang="en-US" altLang="zh-CN" dirty="0" smtClean="0"/>
              <a:t>2</a:t>
            </a:r>
            <a:r>
              <a:rPr lang="zh-CN" altLang="en-US" dirty="0" smtClean="0"/>
              <a:t>、在所有抽样研究中都有误差，忽略这些误差因素将导致一些愚蠢的举动。</a:t>
            </a:r>
            <a:endParaRPr lang="en-US" altLang="zh-CN" dirty="0" smtClean="0"/>
          </a:p>
          <a:p>
            <a:r>
              <a:rPr lang="en-US" altLang="zh-CN" dirty="0" smtClean="0"/>
              <a:t>3</a:t>
            </a:r>
            <a:r>
              <a:rPr lang="zh-CN" altLang="en-US" dirty="0" smtClean="0"/>
              <a:t>、只有当差别有意义时才能称之为差别。</a:t>
            </a:r>
            <a:endParaRPr lang="zh-CN" altLang="en-US" dirty="0"/>
          </a:p>
        </p:txBody>
      </p:sp>
      <p:sp>
        <p:nvSpPr>
          <p:cNvPr id="4" name="灯片编号占位符 3"/>
          <p:cNvSpPr>
            <a:spLocks noGrp="1"/>
          </p:cNvSpPr>
          <p:nvPr>
            <p:ph type="sldNum" sz="quarter" idx="10"/>
          </p:nvPr>
        </p:nvSpPr>
        <p:spPr/>
        <p:txBody>
          <a:bodyPr/>
          <a:lstStyle/>
          <a:p>
            <a:fld id="{4F209C05-2104-45FB-9779-71965C464477}" type="slidenum">
              <a:rPr lang="zh-CN" altLang="en-US" smtClean="0"/>
              <a:t>6</a:t>
            </a:fld>
            <a:endParaRPr lang="zh-CN" altLang="en-US"/>
          </a:p>
        </p:txBody>
      </p:sp>
    </p:spTree>
    <p:extLst>
      <p:ext uri="{BB962C8B-B14F-4D97-AF65-F5344CB8AC3E}">
        <p14:creationId xmlns:p14="http://schemas.microsoft.com/office/powerpoint/2010/main" val="1337773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、最简单的统计图形是直线类图形。在显示趋势时直线图形非常有用。</a:t>
            </a:r>
            <a:endParaRPr lang="en-US" altLang="zh-CN" dirty="0" smtClean="0"/>
          </a:p>
          <a:p>
            <a:r>
              <a:rPr lang="en-US" altLang="zh-CN" dirty="0" smtClean="0"/>
              <a:t>2</a:t>
            </a:r>
            <a:r>
              <a:rPr lang="zh-CN" altLang="en-US" dirty="0" smtClean="0"/>
              <a:t>、数据是相同的，所以图形也相同，除了图形给人留下的印象不同之外，没有进行任何的伪造。</a:t>
            </a:r>
            <a:endParaRPr lang="en-US" altLang="zh-CN" dirty="0" smtClean="0"/>
          </a:p>
          <a:p>
            <a:r>
              <a:rPr lang="en-US" altLang="zh-CN" dirty="0" smtClean="0"/>
              <a:t>3</a:t>
            </a:r>
            <a:r>
              <a:rPr lang="zh-CN" altLang="en-US" dirty="0" smtClean="0"/>
              <a:t>、只需要改变横坐标与纵坐标的比例关系，将纵坐标的每一个刻度缩减为原来的</a:t>
            </a:r>
            <a:r>
              <a:rPr lang="en-US" altLang="zh-CN" dirty="0" smtClean="0"/>
              <a:t>1/10</a:t>
            </a:r>
            <a:r>
              <a:rPr lang="zh-CN" altLang="en-US" dirty="0" smtClean="0"/>
              <a:t>即可，没有人规定不能这么做，而这将会产生一张更加完美的图形。</a:t>
            </a:r>
            <a:endParaRPr lang="en-US" altLang="zh-CN" dirty="0" smtClean="0"/>
          </a:p>
          <a:p>
            <a:r>
              <a:rPr lang="en-US" altLang="zh-CN" dirty="0" smtClean="0"/>
              <a:t>4</a:t>
            </a:r>
            <a:r>
              <a:rPr lang="zh-CN" altLang="en-US" dirty="0" smtClean="0"/>
              <a:t>、显然图形比文字更有效，因为图形中不存在任何形容词和副词来破坏它所具有的客观性幻觉，而且谁也无法指责你。</a:t>
            </a:r>
            <a:endParaRPr lang="zh-CN" altLang="en-US" dirty="0"/>
          </a:p>
        </p:txBody>
      </p:sp>
      <p:sp>
        <p:nvSpPr>
          <p:cNvPr id="4" name="灯片编号占位符 3"/>
          <p:cNvSpPr>
            <a:spLocks noGrp="1"/>
          </p:cNvSpPr>
          <p:nvPr>
            <p:ph type="sldNum" sz="quarter" idx="10"/>
          </p:nvPr>
        </p:nvSpPr>
        <p:spPr/>
        <p:txBody>
          <a:bodyPr/>
          <a:lstStyle/>
          <a:p>
            <a:fld id="{4F209C05-2104-45FB-9779-71965C464477}" type="slidenum">
              <a:rPr lang="zh-CN" altLang="en-US" smtClean="0"/>
              <a:t>7</a:t>
            </a:fld>
            <a:endParaRPr lang="zh-CN" altLang="en-US"/>
          </a:p>
        </p:txBody>
      </p:sp>
    </p:spTree>
    <p:extLst>
      <p:ext uri="{BB962C8B-B14F-4D97-AF65-F5344CB8AC3E}">
        <p14:creationId xmlns:p14="http://schemas.microsoft.com/office/powerpoint/2010/main" val="2873524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、象形图形，又称象形图，它的前身是普通的柱状图，在比较两种或两种以上事物某个方面的具体数量时，柱状图是一种便捷常用的方法。</a:t>
            </a:r>
            <a:endParaRPr lang="en-US" altLang="zh-CN" dirty="0" smtClean="0"/>
          </a:p>
          <a:p>
            <a:r>
              <a:rPr lang="en-US" altLang="zh-CN" dirty="0" smtClean="0"/>
              <a:t>2</a:t>
            </a:r>
            <a:r>
              <a:rPr lang="zh-CN" altLang="en-US" dirty="0" smtClean="0"/>
              <a:t>、柱状图也具有欺骗性：在描述单一物体时，柱体宽度改变的同时，长度也发生变化；在描述三维物体时，物体的体积又不容易进行比较，以上任何一种情况都提醒我们应该对柱状图进行怀疑。</a:t>
            </a:r>
            <a:endParaRPr lang="en-US" altLang="zh-CN" dirty="0" smtClean="0"/>
          </a:p>
          <a:p>
            <a:r>
              <a:rPr lang="en-US" altLang="zh-CN" dirty="0" smtClean="0"/>
              <a:t>3</a:t>
            </a:r>
            <a:r>
              <a:rPr lang="zh-CN" altLang="en-US" dirty="0" smtClean="0"/>
              <a:t>、数字全是</a:t>
            </a:r>
            <a:r>
              <a:rPr lang="en-US" altLang="zh-CN" dirty="0" smtClean="0"/>
              <a:t>2</a:t>
            </a:r>
            <a:r>
              <a:rPr lang="zh-CN" altLang="en-US" dirty="0" smtClean="0"/>
              <a:t>：</a:t>
            </a:r>
            <a:r>
              <a:rPr lang="en-US" altLang="zh-CN" dirty="0" smtClean="0"/>
              <a:t>1</a:t>
            </a:r>
            <a:r>
              <a:rPr lang="zh-CN" altLang="en-US" dirty="0" smtClean="0"/>
              <a:t>，但视觉效果却是</a:t>
            </a:r>
            <a:r>
              <a:rPr lang="en-US" altLang="zh-CN" dirty="0" smtClean="0"/>
              <a:t>4:1</a:t>
            </a:r>
            <a:r>
              <a:rPr lang="zh-CN" altLang="en-US" dirty="0" smtClean="0"/>
              <a:t>，而在大多数时候视觉效果起着决定性的作用。</a:t>
            </a:r>
            <a:endParaRPr lang="zh-CN" altLang="en-US" dirty="0"/>
          </a:p>
        </p:txBody>
      </p:sp>
      <p:sp>
        <p:nvSpPr>
          <p:cNvPr id="4" name="灯片编号占位符 3"/>
          <p:cNvSpPr>
            <a:spLocks noGrp="1"/>
          </p:cNvSpPr>
          <p:nvPr>
            <p:ph type="sldNum" sz="quarter" idx="10"/>
          </p:nvPr>
        </p:nvSpPr>
        <p:spPr/>
        <p:txBody>
          <a:bodyPr/>
          <a:lstStyle/>
          <a:p>
            <a:fld id="{4F209C05-2104-45FB-9779-71965C464477}" type="slidenum">
              <a:rPr lang="zh-CN" altLang="en-US" smtClean="0"/>
              <a:t>8</a:t>
            </a:fld>
            <a:endParaRPr lang="zh-CN" altLang="en-US"/>
          </a:p>
        </p:txBody>
      </p:sp>
    </p:spTree>
    <p:extLst>
      <p:ext uri="{BB962C8B-B14F-4D97-AF65-F5344CB8AC3E}">
        <p14:creationId xmlns:p14="http://schemas.microsoft.com/office/powerpoint/2010/main" val="388424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、不完全匹配的资料是一种保证你处于有利位置上的武器，而且屡试不爽。</a:t>
            </a:r>
            <a:endParaRPr lang="en-US" altLang="zh-CN" dirty="0" smtClean="0"/>
          </a:p>
          <a:p>
            <a:r>
              <a:rPr lang="en-US" altLang="zh-CN" dirty="0" smtClean="0"/>
              <a:t>2</a:t>
            </a:r>
            <a:r>
              <a:rPr lang="zh-CN" altLang="en-US" dirty="0" smtClean="0"/>
              <a:t>、事情总是表里不一，在民意调查中尤甚。</a:t>
            </a:r>
            <a:endParaRPr lang="en-US" altLang="zh-CN" dirty="0" smtClean="0"/>
          </a:p>
          <a:p>
            <a:r>
              <a:rPr lang="en-US" altLang="zh-CN" dirty="0" smtClean="0"/>
              <a:t>3</a:t>
            </a:r>
            <a:r>
              <a:rPr lang="zh-CN" altLang="en-US" dirty="0" smtClean="0"/>
              <a:t>、搜集这样的资料，却把他说成是那样一回事，这种挂羊头卖狗肉的行为还有许多其他的形式。一般的做法是将看上去极像、而完全不同的两件事混淆在一起。</a:t>
            </a:r>
            <a:endParaRPr lang="zh-CN" altLang="en-US" dirty="0"/>
          </a:p>
        </p:txBody>
      </p:sp>
      <p:sp>
        <p:nvSpPr>
          <p:cNvPr id="4" name="灯片编号占位符 3"/>
          <p:cNvSpPr>
            <a:spLocks noGrp="1"/>
          </p:cNvSpPr>
          <p:nvPr>
            <p:ph type="sldNum" sz="quarter" idx="10"/>
          </p:nvPr>
        </p:nvSpPr>
        <p:spPr/>
        <p:txBody>
          <a:bodyPr/>
          <a:lstStyle/>
          <a:p>
            <a:fld id="{4F209C05-2104-45FB-9779-71965C464477}" type="slidenum">
              <a:rPr lang="zh-CN" altLang="en-US" smtClean="0"/>
              <a:t>9</a:t>
            </a:fld>
            <a:endParaRPr lang="zh-CN" altLang="en-US"/>
          </a:p>
        </p:txBody>
      </p:sp>
    </p:spTree>
    <p:extLst>
      <p:ext uri="{BB962C8B-B14F-4D97-AF65-F5344CB8AC3E}">
        <p14:creationId xmlns:p14="http://schemas.microsoft.com/office/powerpoint/2010/main" val="309860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、两个事物之间的关联关系并不能用于说明其中一个将引起另一个的变化。</a:t>
            </a:r>
            <a:endParaRPr lang="en-US" altLang="zh-CN" dirty="0" smtClean="0"/>
          </a:p>
          <a:p>
            <a:r>
              <a:rPr lang="en-US" altLang="zh-CN" dirty="0" smtClean="0"/>
              <a:t>2</a:t>
            </a:r>
            <a:r>
              <a:rPr lang="zh-CN" altLang="en-US" dirty="0" smtClean="0"/>
              <a:t>、所谓的“相关”往往是通过相关系数这个令人心服的精确数值来证明事物之间存在关联关系，它可以有多种不同的类型。</a:t>
            </a:r>
            <a:endParaRPr lang="en-US" altLang="zh-CN" dirty="0" smtClean="0"/>
          </a:p>
          <a:p>
            <a:r>
              <a:rPr lang="en-US" altLang="zh-CN" dirty="0" smtClean="0"/>
              <a:t>3</a:t>
            </a:r>
            <a:r>
              <a:rPr lang="zh-CN" altLang="en-US" dirty="0" smtClean="0"/>
              <a:t>、联合变动的一种普遍形式是存在着真实的关系，但却无法确定何为因果关系。有时因果可以不时地交换位置，或者实际上互为因果。</a:t>
            </a:r>
            <a:endParaRPr lang="en-US" altLang="zh-CN" dirty="0" smtClean="0"/>
          </a:p>
          <a:p>
            <a:r>
              <a:rPr lang="en-US" altLang="zh-CN" dirty="0" smtClean="0"/>
              <a:t>4</a:t>
            </a:r>
            <a:r>
              <a:rPr lang="zh-CN" altLang="en-US" dirty="0" smtClean="0"/>
              <a:t>、各种相关关系中，最富有戏剧性的是虽然所有变量相互间没有任何影响，但是的确存在着显著的相关。</a:t>
            </a:r>
            <a:endParaRPr lang="en-US" altLang="zh-CN" dirty="0" smtClean="0"/>
          </a:p>
          <a:p>
            <a:r>
              <a:rPr lang="en-US" altLang="zh-CN" dirty="0" smtClean="0"/>
              <a:t>5</a:t>
            </a:r>
            <a:r>
              <a:rPr lang="zh-CN" altLang="en-US" dirty="0" smtClean="0"/>
              <a:t>、相关显示了一种趋势，而这种趋势通常并不是那种一对一的理想关系。</a:t>
            </a:r>
            <a:endParaRPr lang="zh-CN" altLang="en-US" dirty="0"/>
          </a:p>
        </p:txBody>
      </p:sp>
      <p:sp>
        <p:nvSpPr>
          <p:cNvPr id="4" name="灯片编号占位符 3"/>
          <p:cNvSpPr>
            <a:spLocks noGrp="1"/>
          </p:cNvSpPr>
          <p:nvPr>
            <p:ph type="sldNum" sz="quarter" idx="10"/>
          </p:nvPr>
        </p:nvSpPr>
        <p:spPr/>
        <p:txBody>
          <a:bodyPr/>
          <a:lstStyle/>
          <a:p>
            <a:fld id="{4F209C05-2104-45FB-9779-71965C464477}" type="slidenum">
              <a:rPr lang="zh-CN" altLang="en-US" smtClean="0"/>
              <a:t>10</a:t>
            </a:fld>
            <a:endParaRPr lang="zh-CN" altLang="en-US"/>
          </a:p>
        </p:txBody>
      </p:sp>
    </p:spTree>
    <p:extLst>
      <p:ext uri="{BB962C8B-B14F-4D97-AF65-F5344CB8AC3E}">
        <p14:creationId xmlns:p14="http://schemas.microsoft.com/office/powerpoint/2010/main" val="3073914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436CB40-E1C4-40CC-B978-D7BE70D32EF4}" type="datetimeFigureOut">
              <a:rPr lang="zh-CN" altLang="en-US" smtClean="0"/>
              <a:t>2014/4/2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735E14-0CDC-4829-9A32-0ECBD779E301}" type="slidenum">
              <a:rPr lang="zh-CN" altLang="en-US" smtClean="0"/>
              <a:t>‹#›</a:t>
            </a:fld>
            <a:endParaRPr lang="zh-CN" altLang="en-US"/>
          </a:p>
        </p:txBody>
      </p:sp>
    </p:spTree>
    <p:extLst>
      <p:ext uri="{BB962C8B-B14F-4D97-AF65-F5344CB8AC3E}">
        <p14:creationId xmlns:p14="http://schemas.microsoft.com/office/powerpoint/2010/main" val="133266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36CB40-E1C4-40CC-B978-D7BE70D32EF4}" type="datetimeFigureOut">
              <a:rPr lang="zh-CN" altLang="en-US" smtClean="0"/>
              <a:t>2014/4/2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735E14-0CDC-4829-9A32-0ECBD779E301}" type="slidenum">
              <a:rPr lang="zh-CN" altLang="en-US" smtClean="0"/>
              <a:t>‹#›</a:t>
            </a:fld>
            <a:endParaRPr lang="zh-CN" altLang="en-US"/>
          </a:p>
        </p:txBody>
      </p:sp>
    </p:spTree>
    <p:extLst>
      <p:ext uri="{BB962C8B-B14F-4D97-AF65-F5344CB8AC3E}">
        <p14:creationId xmlns:p14="http://schemas.microsoft.com/office/powerpoint/2010/main" val="1528692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36CB40-E1C4-40CC-B978-D7BE70D32EF4}" type="datetimeFigureOut">
              <a:rPr lang="zh-CN" altLang="en-US" smtClean="0"/>
              <a:t>2014/4/2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735E14-0CDC-4829-9A32-0ECBD779E301}" type="slidenum">
              <a:rPr lang="zh-CN" altLang="en-US" smtClean="0"/>
              <a:t>‹#›</a:t>
            </a:fld>
            <a:endParaRPr lang="zh-CN" altLang="en-US"/>
          </a:p>
        </p:txBody>
      </p:sp>
    </p:spTree>
    <p:extLst>
      <p:ext uri="{BB962C8B-B14F-4D97-AF65-F5344CB8AC3E}">
        <p14:creationId xmlns:p14="http://schemas.microsoft.com/office/powerpoint/2010/main" val="332143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36CB40-E1C4-40CC-B978-D7BE70D32EF4}" type="datetimeFigureOut">
              <a:rPr lang="zh-CN" altLang="en-US" smtClean="0"/>
              <a:t>2014/4/2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735E14-0CDC-4829-9A32-0ECBD779E301}" type="slidenum">
              <a:rPr lang="zh-CN" altLang="en-US" smtClean="0"/>
              <a:t>‹#›</a:t>
            </a:fld>
            <a:endParaRPr lang="zh-CN" altLang="en-US"/>
          </a:p>
        </p:txBody>
      </p:sp>
    </p:spTree>
    <p:extLst>
      <p:ext uri="{BB962C8B-B14F-4D97-AF65-F5344CB8AC3E}">
        <p14:creationId xmlns:p14="http://schemas.microsoft.com/office/powerpoint/2010/main" val="1729105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436CB40-E1C4-40CC-B978-D7BE70D32EF4}" type="datetimeFigureOut">
              <a:rPr lang="zh-CN" altLang="en-US" smtClean="0"/>
              <a:t>2014/4/2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735E14-0CDC-4829-9A32-0ECBD779E301}" type="slidenum">
              <a:rPr lang="zh-CN" altLang="en-US" smtClean="0"/>
              <a:t>‹#›</a:t>
            </a:fld>
            <a:endParaRPr lang="zh-CN" altLang="en-US"/>
          </a:p>
        </p:txBody>
      </p:sp>
    </p:spTree>
    <p:extLst>
      <p:ext uri="{BB962C8B-B14F-4D97-AF65-F5344CB8AC3E}">
        <p14:creationId xmlns:p14="http://schemas.microsoft.com/office/powerpoint/2010/main" val="326449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436CB40-E1C4-40CC-B978-D7BE70D32EF4}" type="datetimeFigureOut">
              <a:rPr lang="zh-CN" altLang="en-US" smtClean="0"/>
              <a:t>2014/4/2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735E14-0CDC-4829-9A32-0ECBD779E301}" type="slidenum">
              <a:rPr lang="zh-CN" altLang="en-US" smtClean="0"/>
              <a:t>‹#›</a:t>
            </a:fld>
            <a:endParaRPr lang="zh-CN" altLang="en-US"/>
          </a:p>
        </p:txBody>
      </p:sp>
    </p:spTree>
    <p:extLst>
      <p:ext uri="{BB962C8B-B14F-4D97-AF65-F5344CB8AC3E}">
        <p14:creationId xmlns:p14="http://schemas.microsoft.com/office/powerpoint/2010/main" val="306456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436CB40-E1C4-40CC-B978-D7BE70D32EF4}" type="datetimeFigureOut">
              <a:rPr lang="zh-CN" altLang="en-US" smtClean="0"/>
              <a:t>2014/4/2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1735E14-0CDC-4829-9A32-0ECBD779E301}" type="slidenum">
              <a:rPr lang="zh-CN" altLang="en-US" smtClean="0"/>
              <a:t>‹#›</a:t>
            </a:fld>
            <a:endParaRPr lang="zh-CN" altLang="en-US"/>
          </a:p>
        </p:txBody>
      </p:sp>
    </p:spTree>
    <p:extLst>
      <p:ext uri="{BB962C8B-B14F-4D97-AF65-F5344CB8AC3E}">
        <p14:creationId xmlns:p14="http://schemas.microsoft.com/office/powerpoint/2010/main" val="3045248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436CB40-E1C4-40CC-B978-D7BE70D32EF4}" type="datetimeFigureOut">
              <a:rPr lang="zh-CN" altLang="en-US" smtClean="0"/>
              <a:t>2014/4/2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1735E14-0CDC-4829-9A32-0ECBD779E301}" type="slidenum">
              <a:rPr lang="zh-CN" altLang="en-US" smtClean="0"/>
              <a:t>‹#›</a:t>
            </a:fld>
            <a:endParaRPr lang="zh-CN" altLang="en-US"/>
          </a:p>
        </p:txBody>
      </p:sp>
    </p:spTree>
    <p:extLst>
      <p:ext uri="{BB962C8B-B14F-4D97-AF65-F5344CB8AC3E}">
        <p14:creationId xmlns:p14="http://schemas.microsoft.com/office/powerpoint/2010/main" val="2030159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36CB40-E1C4-40CC-B978-D7BE70D32EF4}" type="datetimeFigureOut">
              <a:rPr lang="zh-CN" altLang="en-US" smtClean="0"/>
              <a:t>2014/4/2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1735E14-0CDC-4829-9A32-0ECBD779E301}" type="slidenum">
              <a:rPr lang="zh-CN" altLang="en-US" smtClean="0"/>
              <a:t>‹#›</a:t>
            </a:fld>
            <a:endParaRPr lang="zh-CN" altLang="en-US"/>
          </a:p>
        </p:txBody>
      </p:sp>
    </p:spTree>
    <p:extLst>
      <p:ext uri="{BB962C8B-B14F-4D97-AF65-F5344CB8AC3E}">
        <p14:creationId xmlns:p14="http://schemas.microsoft.com/office/powerpoint/2010/main" val="3091599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436CB40-E1C4-40CC-B978-D7BE70D32EF4}" type="datetimeFigureOut">
              <a:rPr lang="zh-CN" altLang="en-US" smtClean="0"/>
              <a:t>2014/4/2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735E14-0CDC-4829-9A32-0ECBD779E301}" type="slidenum">
              <a:rPr lang="zh-CN" altLang="en-US" smtClean="0"/>
              <a:t>‹#›</a:t>
            </a:fld>
            <a:endParaRPr lang="zh-CN" altLang="en-US"/>
          </a:p>
        </p:txBody>
      </p:sp>
    </p:spTree>
    <p:extLst>
      <p:ext uri="{BB962C8B-B14F-4D97-AF65-F5344CB8AC3E}">
        <p14:creationId xmlns:p14="http://schemas.microsoft.com/office/powerpoint/2010/main" val="509766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436CB40-E1C4-40CC-B978-D7BE70D32EF4}" type="datetimeFigureOut">
              <a:rPr lang="zh-CN" altLang="en-US" smtClean="0"/>
              <a:t>2014/4/2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735E14-0CDC-4829-9A32-0ECBD779E301}" type="slidenum">
              <a:rPr lang="zh-CN" altLang="en-US" smtClean="0"/>
              <a:t>‹#›</a:t>
            </a:fld>
            <a:endParaRPr lang="zh-CN" altLang="en-US"/>
          </a:p>
        </p:txBody>
      </p:sp>
    </p:spTree>
    <p:extLst>
      <p:ext uri="{BB962C8B-B14F-4D97-AF65-F5344CB8AC3E}">
        <p14:creationId xmlns:p14="http://schemas.microsoft.com/office/powerpoint/2010/main" val="3250921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36CB40-E1C4-40CC-B978-D7BE70D32EF4}" type="datetimeFigureOut">
              <a:rPr lang="zh-CN" altLang="en-US" smtClean="0"/>
              <a:t>2014/4/2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35E14-0CDC-4829-9A32-0ECBD779E301}" type="slidenum">
              <a:rPr lang="zh-CN" altLang="en-US" smtClean="0"/>
              <a:t>‹#›</a:t>
            </a:fld>
            <a:endParaRPr lang="zh-CN" altLang="en-US"/>
          </a:p>
        </p:txBody>
      </p:sp>
    </p:spTree>
    <p:extLst>
      <p:ext uri="{BB962C8B-B14F-4D97-AF65-F5344CB8AC3E}">
        <p14:creationId xmlns:p14="http://schemas.microsoft.com/office/powerpoint/2010/main" val="1528967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统计数字会撒谎</a:t>
            </a:r>
            <a:endParaRPr lang="zh-CN" altLang="en-US" dirty="0"/>
          </a:p>
        </p:txBody>
      </p:sp>
      <p:sp>
        <p:nvSpPr>
          <p:cNvPr id="3" name="副标题 2"/>
          <p:cNvSpPr>
            <a:spLocks noGrp="1"/>
          </p:cNvSpPr>
          <p:nvPr>
            <p:ph type="subTitle" idx="1"/>
          </p:nvPr>
        </p:nvSpPr>
        <p:spPr/>
        <p:txBody>
          <a:bodyPr/>
          <a:lstStyle/>
          <a:p>
            <a:r>
              <a:rPr lang="zh-CN" altLang="en-US" dirty="0" smtClean="0"/>
              <a:t>怎样凭双眼就能识破虚假的统计资料，并揭开它的老底；同样重要的是，如何在这一大片充满了欺骗性的数据海洋中找出可靠有用的资料。</a:t>
            </a:r>
            <a:endParaRPr lang="zh-CN" altLang="en-US" dirty="0"/>
          </a:p>
        </p:txBody>
      </p:sp>
    </p:spTree>
    <p:extLst>
      <p:ext uri="{BB962C8B-B14F-4D97-AF65-F5344CB8AC3E}">
        <p14:creationId xmlns:p14="http://schemas.microsoft.com/office/powerpoint/2010/main" val="3354795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相关系数的误解</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461700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如何进行统计操作</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889809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如何反驳统计资料</a:t>
            </a:r>
            <a:endParaRPr lang="zh-CN" altLang="en-US" dirty="0"/>
          </a:p>
        </p:txBody>
      </p:sp>
      <p:sp>
        <p:nvSpPr>
          <p:cNvPr id="3" name="内容占位符 2"/>
          <p:cNvSpPr>
            <a:spLocks noGrp="1"/>
          </p:cNvSpPr>
          <p:nvPr>
            <p:ph idx="1"/>
          </p:nvPr>
        </p:nvSpPr>
        <p:spPr/>
        <p:txBody>
          <a:bodyPr/>
          <a:lstStyle/>
          <a:p>
            <a:r>
              <a:rPr lang="zh-CN" altLang="en-US" dirty="0" smtClean="0"/>
              <a:t>谁说的？</a:t>
            </a:r>
            <a:endParaRPr lang="en-US" altLang="zh-CN" dirty="0" smtClean="0"/>
          </a:p>
          <a:p>
            <a:r>
              <a:rPr lang="zh-CN" altLang="en-US" dirty="0" smtClean="0"/>
              <a:t>他是如何知道的？</a:t>
            </a:r>
            <a:endParaRPr lang="en-US" altLang="zh-CN" dirty="0" smtClean="0"/>
          </a:p>
          <a:p>
            <a:r>
              <a:rPr lang="zh-CN" altLang="en-US" dirty="0" smtClean="0"/>
              <a:t>遗漏了什么？</a:t>
            </a:r>
            <a:endParaRPr lang="en-US" altLang="zh-CN" dirty="0" smtClean="0"/>
          </a:p>
          <a:p>
            <a:r>
              <a:rPr lang="zh-CN" altLang="en-US" dirty="0" smtClean="0"/>
              <a:t>是否有人偷换了概念？</a:t>
            </a:r>
            <a:endParaRPr lang="en-US" altLang="zh-CN" dirty="0" smtClean="0"/>
          </a:p>
          <a:p>
            <a:r>
              <a:rPr lang="zh-CN" altLang="en-US" dirty="0" smtClean="0"/>
              <a:t>这个资料有意义吗？</a:t>
            </a:r>
            <a:endParaRPr lang="zh-CN" altLang="en-US" dirty="0"/>
          </a:p>
        </p:txBody>
      </p:sp>
    </p:spTree>
    <p:extLst>
      <p:ext uri="{BB962C8B-B14F-4D97-AF65-F5344CB8AC3E}">
        <p14:creationId xmlns:p14="http://schemas.microsoft.com/office/powerpoint/2010/main" val="3880754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谁说的？</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首先要寻找的是偏差</a:t>
            </a:r>
            <a:endParaRPr lang="en-US" altLang="zh-CN" dirty="0" smtClean="0"/>
          </a:p>
          <a:p>
            <a:pPr marL="514350" indent="-514350">
              <a:buFont typeface="+mj-lt"/>
              <a:buAutoNum type="arabicPeriod"/>
            </a:pPr>
            <a:r>
              <a:rPr lang="zh-CN" altLang="en-US" dirty="0" smtClean="0"/>
              <a:t>再仔细寻找无意识偏差，通常它更危险。</a:t>
            </a:r>
            <a:endParaRPr lang="zh-CN" altLang="en-US" dirty="0"/>
          </a:p>
        </p:txBody>
      </p:sp>
    </p:spTree>
    <p:extLst>
      <p:ext uri="{BB962C8B-B14F-4D97-AF65-F5344CB8AC3E}">
        <p14:creationId xmlns:p14="http://schemas.microsoft.com/office/powerpoint/2010/main" val="1612219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他是如何知道的？</a:t>
            </a:r>
            <a:endParaRPr lang="zh-CN" altLang="en-US" dirty="0"/>
          </a:p>
        </p:txBody>
      </p:sp>
      <p:sp>
        <p:nvSpPr>
          <p:cNvPr id="3" name="内容占位符 2"/>
          <p:cNvSpPr>
            <a:spLocks noGrp="1"/>
          </p:cNvSpPr>
          <p:nvPr>
            <p:ph idx="1"/>
          </p:nvPr>
        </p:nvSpPr>
        <p:spPr/>
        <p:txBody>
          <a:bodyPr/>
          <a:lstStyle/>
          <a:p>
            <a:r>
              <a:rPr lang="zh-CN" altLang="en-US" dirty="0" smtClean="0"/>
              <a:t>看样本是否有偏？</a:t>
            </a:r>
            <a:endParaRPr lang="zh-CN" altLang="en-US" dirty="0"/>
          </a:p>
        </p:txBody>
      </p:sp>
    </p:spTree>
    <p:extLst>
      <p:ext uri="{BB962C8B-B14F-4D97-AF65-F5344CB8AC3E}">
        <p14:creationId xmlns:p14="http://schemas.microsoft.com/office/powerpoint/2010/main" val="34522979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遗漏了什么？</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很多数据因为没有比较而变得缺乏意义。</a:t>
            </a:r>
            <a:endParaRPr lang="en-US" altLang="zh-CN" dirty="0" smtClean="0"/>
          </a:p>
          <a:p>
            <a:pPr marL="514350" indent="-514350">
              <a:buFont typeface="+mj-lt"/>
              <a:buAutoNum type="arabicPeriod"/>
            </a:pPr>
            <a:r>
              <a:rPr lang="zh-CN" altLang="en-US" dirty="0" smtClean="0"/>
              <a:t>有时仅给出百分数却缺少原始数据也能造成欺骗。</a:t>
            </a:r>
            <a:endParaRPr lang="zh-CN" altLang="en-US" dirty="0"/>
          </a:p>
        </p:txBody>
      </p:sp>
    </p:spTree>
    <p:extLst>
      <p:ext uri="{BB962C8B-B14F-4D97-AF65-F5344CB8AC3E}">
        <p14:creationId xmlns:p14="http://schemas.microsoft.com/office/powerpoint/2010/main" val="3902140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这个资料有意义吗？</a:t>
            </a:r>
            <a:endParaRPr lang="zh-CN" altLang="en-US" dirty="0"/>
          </a:p>
        </p:txBody>
      </p:sp>
      <p:sp>
        <p:nvSpPr>
          <p:cNvPr id="3" name="内容占位符 2"/>
          <p:cNvSpPr>
            <a:spLocks noGrp="1"/>
          </p:cNvSpPr>
          <p:nvPr>
            <p:ph idx="1"/>
          </p:nvPr>
        </p:nvSpPr>
        <p:spPr/>
        <p:txBody>
          <a:bodyPr/>
          <a:lstStyle/>
          <a:p>
            <a:r>
              <a:rPr lang="zh-CN" altLang="en-US" dirty="0" smtClean="0"/>
              <a:t>外推法是十分有用的，特别当预测趋势时。</a:t>
            </a:r>
            <a:r>
              <a:rPr lang="en-US" altLang="zh-CN" dirty="0" smtClean="0"/>
              <a:t/>
            </a:r>
            <a:br>
              <a:rPr lang="en-US" altLang="zh-CN" dirty="0" smtClean="0"/>
            </a:br>
            <a:r>
              <a:rPr lang="zh-CN" altLang="en-US" dirty="0" smtClean="0"/>
              <a:t>（外推法可以推测的时间范围是极其有限的，甚至是瞬时的）</a:t>
            </a:r>
            <a:endParaRPr lang="en-US" altLang="zh-CN" dirty="0" smtClean="0"/>
          </a:p>
          <a:p>
            <a:r>
              <a:rPr lang="zh-CN" altLang="en-US" dirty="0" smtClean="0"/>
              <a:t>到目前为止的趋势都是事实，而未来的趋势只不过是受教育者的猜测。</a:t>
            </a:r>
            <a:endParaRPr lang="en-US" altLang="zh-CN" dirty="0" smtClean="0"/>
          </a:p>
          <a:p>
            <a:r>
              <a:rPr lang="zh-CN" altLang="en-US" dirty="0" smtClean="0"/>
              <a:t>该方法暗含“其他所有条件都相同”以及“现有趋势将继续下去”</a:t>
            </a:r>
            <a:endParaRPr lang="en-US" altLang="zh-CN" dirty="0" smtClean="0"/>
          </a:p>
          <a:p>
            <a:r>
              <a:rPr lang="zh-CN" altLang="en-US" dirty="0" smtClean="0"/>
              <a:t>实际上，条件总是在变化着。</a:t>
            </a:r>
            <a:endParaRPr lang="en-US" altLang="zh-CN" dirty="0" smtClean="0"/>
          </a:p>
          <a:p>
            <a:endParaRPr lang="zh-CN" altLang="en-US" dirty="0"/>
          </a:p>
        </p:txBody>
      </p:sp>
    </p:spTree>
    <p:extLst>
      <p:ext uri="{BB962C8B-B14F-4D97-AF65-F5344CB8AC3E}">
        <p14:creationId xmlns:p14="http://schemas.microsoft.com/office/powerpoint/2010/main" val="1544757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基本假设</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人们总是倾向于选择对自己有利的信息进行表达。</a:t>
            </a:r>
            <a:endParaRPr lang="en-US" altLang="zh-CN" dirty="0" smtClean="0"/>
          </a:p>
          <a:p>
            <a:pPr marL="514350" indent="-514350">
              <a:buFont typeface="+mj-lt"/>
              <a:buAutoNum type="arabicPeriod"/>
            </a:pPr>
            <a:r>
              <a:rPr lang="zh-CN" altLang="en-US" dirty="0" smtClean="0"/>
              <a:t>不同的表达方式（次序、工具、载体）对受众的效果不同。</a:t>
            </a:r>
            <a:endParaRPr lang="en-US" altLang="zh-CN" dirty="0" smtClean="0"/>
          </a:p>
          <a:p>
            <a:pPr marL="514350" indent="-514350">
              <a:buFont typeface="+mj-lt"/>
              <a:buAutoNum type="arabicPeriod"/>
            </a:pPr>
            <a:r>
              <a:rPr lang="zh-CN" altLang="en-US" dirty="0" smtClean="0"/>
              <a:t>统计数字本身不能提供绝对信息。</a:t>
            </a:r>
            <a:endParaRPr lang="zh-CN" altLang="en-US" dirty="0"/>
          </a:p>
        </p:txBody>
      </p:sp>
    </p:spTree>
    <p:extLst>
      <p:ext uri="{BB962C8B-B14F-4D97-AF65-F5344CB8AC3E}">
        <p14:creationId xmlns:p14="http://schemas.microsoft.com/office/powerpoint/2010/main" val="2315139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内在有偏的样本</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335666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精心挑选的平均数</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618318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没有披露的数据</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024274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毫无意义的工作</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911585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令人惊奇的图形</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18470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一维图形的滥用</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218597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不完全匹配的资料</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2340204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1833</Words>
  <Application>Microsoft Office PowerPoint</Application>
  <PresentationFormat>宽屏</PresentationFormat>
  <Paragraphs>99</Paragraphs>
  <Slides>16</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宋体</vt:lpstr>
      <vt:lpstr>Arial</vt:lpstr>
      <vt:lpstr>Calibri</vt:lpstr>
      <vt:lpstr>Calibri Light</vt:lpstr>
      <vt:lpstr>Office 主题</vt:lpstr>
      <vt:lpstr>统计数字会撒谎</vt:lpstr>
      <vt:lpstr>基本假设</vt:lpstr>
      <vt:lpstr>内在有偏的样本</vt:lpstr>
      <vt:lpstr>精心挑选的平均数</vt:lpstr>
      <vt:lpstr>没有披露的数据</vt:lpstr>
      <vt:lpstr>毫无意义的工作</vt:lpstr>
      <vt:lpstr>令人惊奇的图形</vt:lpstr>
      <vt:lpstr>一维图形的滥用</vt:lpstr>
      <vt:lpstr>不完全匹配的资料</vt:lpstr>
      <vt:lpstr>相关系数的误解</vt:lpstr>
      <vt:lpstr>如何进行统计操作</vt:lpstr>
      <vt:lpstr>如何反驳统计资料</vt:lpstr>
      <vt:lpstr>谁说的？</vt:lpstr>
      <vt:lpstr>他是如何知道的？</vt:lpstr>
      <vt:lpstr>遗漏了什么？</vt:lpstr>
      <vt:lpstr>这个资料有意义吗？</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统计数字会撒谎</dc:title>
  <dc:creator>ZhangZhengzhang</dc:creator>
  <cp:lastModifiedBy>ZhangZhengzhang</cp:lastModifiedBy>
  <cp:revision>13</cp:revision>
  <dcterms:created xsi:type="dcterms:W3CDTF">2014-04-02T10:34:38Z</dcterms:created>
  <dcterms:modified xsi:type="dcterms:W3CDTF">2014-04-02T12:24:06Z</dcterms:modified>
</cp:coreProperties>
</file>