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6" r:id="rId5"/>
    <p:sldId id="259" r:id="rId6"/>
    <p:sldId id="260" r:id="rId7"/>
    <p:sldId id="261" r:id="rId8"/>
    <p:sldId id="262" r:id="rId9"/>
    <p:sldId id="269" r:id="rId10"/>
    <p:sldId id="265" r:id="rId11"/>
    <p:sldId id="270" r:id="rId12"/>
    <p:sldId id="267" r:id="rId13"/>
    <p:sldId id="268" r:id="rId14"/>
    <p:sldId id="272"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5" autoAdjust="0"/>
  </p:normalViewPr>
  <p:slideViewPr>
    <p:cSldViewPr snapToGrid="0">
      <p:cViewPr varScale="1">
        <p:scale>
          <a:sx n="107" d="100"/>
          <a:sy n="107"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C5C27-0D4F-4E47-B1F4-AA342312B248}" type="datetimeFigureOut">
              <a:rPr lang="zh-CN" altLang="en-US" smtClean="0"/>
              <a:t>2017/9/26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BAA38-4316-40DD-9BEE-F4120B8744FC}" type="slidenum">
              <a:rPr lang="zh-CN" altLang="en-US" smtClean="0"/>
              <a:t>‹#›</a:t>
            </a:fld>
            <a:endParaRPr lang="zh-CN" altLang="en-US"/>
          </a:p>
        </p:txBody>
      </p:sp>
    </p:spTree>
    <p:extLst>
      <p:ext uri="{BB962C8B-B14F-4D97-AF65-F5344CB8AC3E}">
        <p14:creationId xmlns:p14="http://schemas.microsoft.com/office/powerpoint/2010/main" val="286914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BAA38-4316-40DD-9BEE-F4120B8744FC}" type="slidenum">
              <a:rPr lang="zh-CN" altLang="en-US" smtClean="0"/>
              <a:t>2</a:t>
            </a:fld>
            <a:endParaRPr lang="zh-CN" altLang="en-US"/>
          </a:p>
        </p:txBody>
      </p:sp>
    </p:spTree>
    <p:extLst>
      <p:ext uri="{BB962C8B-B14F-4D97-AF65-F5344CB8AC3E}">
        <p14:creationId xmlns:p14="http://schemas.microsoft.com/office/powerpoint/2010/main" val="422927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用户关键词搜索对应的是用户的一个精准的需求，相比于传统的推广媒介搜索引擎上用户的搜索行为具有更明确的需求意向。</a:t>
            </a:r>
          </a:p>
        </p:txBody>
      </p:sp>
      <p:sp>
        <p:nvSpPr>
          <p:cNvPr id="4" name="灯片编号占位符 3"/>
          <p:cNvSpPr>
            <a:spLocks noGrp="1"/>
          </p:cNvSpPr>
          <p:nvPr>
            <p:ph type="sldNum" sz="quarter" idx="10"/>
          </p:nvPr>
        </p:nvSpPr>
        <p:spPr/>
        <p:txBody>
          <a:bodyPr/>
          <a:lstStyle/>
          <a:p>
            <a:fld id="{1E4BAA38-4316-40DD-9BEE-F4120B8744FC}" type="slidenum">
              <a:rPr lang="zh-CN" altLang="en-US" smtClean="0"/>
              <a:t>3</a:t>
            </a:fld>
            <a:endParaRPr lang="zh-CN" altLang="en-US"/>
          </a:p>
        </p:txBody>
      </p:sp>
    </p:spTree>
    <p:extLst>
      <p:ext uri="{BB962C8B-B14F-4D97-AF65-F5344CB8AC3E}">
        <p14:creationId xmlns:p14="http://schemas.microsoft.com/office/powerpoint/2010/main" val="1395521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4BAA38-4316-40DD-9BEE-F4120B8744FC}" type="slidenum">
              <a:rPr lang="zh-CN" altLang="en-US" smtClean="0"/>
              <a:t>6</a:t>
            </a:fld>
            <a:endParaRPr lang="zh-CN" altLang="en-US"/>
          </a:p>
        </p:txBody>
      </p:sp>
    </p:spTree>
    <p:extLst>
      <p:ext uri="{BB962C8B-B14F-4D97-AF65-F5344CB8AC3E}">
        <p14:creationId xmlns:p14="http://schemas.microsoft.com/office/powerpoint/2010/main" val="2396345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自动竞价是指：在我们能够度量调价结果优劣的前提下，基于历史数据使用特定的算法生成推荐报价，从而优化账户各种指标的过程。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自动竞价需要从不同的渠道获取自动竞价所需要的数据，然后将不同来源的数据整合得到关键词的基本信息和人的行为信息。利用适当的规则对关键词数据进行适当的分组，然后针对每组使用特定的算法进行报价。同时，我们也需要统计指标的变化趋势，从而衡量自动报价的效果。</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E4BAA38-4316-40DD-9BEE-F4120B8744FC}" type="slidenum">
              <a:rPr lang="zh-CN" altLang="en-US" smtClean="0"/>
              <a:t>7</a:t>
            </a:fld>
            <a:endParaRPr lang="zh-CN" altLang="en-US"/>
          </a:p>
        </p:txBody>
      </p:sp>
    </p:spTree>
    <p:extLst>
      <p:ext uri="{BB962C8B-B14F-4D97-AF65-F5344CB8AC3E}">
        <p14:creationId xmlns:p14="http://schemas.microsoft.com/office/powerpoint/2010/main" val="2538686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可以同时管理大量的关键词</a:t>
            </a:r>
          </a:p>
          <a:p>
            <a:r>
              <a:rPr lang="zh-CN" altLang="en-US" dirty="0"/>
              <a:t>对关键词的变化可以快速响应</a:t>
            </a:r>
          </a:p>
        </p:txBody>
      </p:sp>
      <p:sp>
        <p:nvSpPr>
          <p:cNvPr id="4" name="灯片编号占位符 3"/>
          <p:cNvSpPr>
            <a:spLocks noGrp="1"/>
          </p:cNvSpPr>
          <p:nvPr>
            <p:ph type="sldNum" sz="quarter" idx="10"/>
          </p:nvPr>
        </p:nvSpPr>
        <p:spPr/>
        <p:txBody>
          <a:bodyPr/>
          <a:lstStyle/>
          <a:p>
            <a:fld id="{1E4BAA38-4316-40DD-9BEE-F4120B8744FC}" type="slidenum">
              <a:rPr lang="zh-CN" altLang="en-US" smtClean="0"/>
              <a:t>8</a:t>
            </a:fld>
            <a:endParaRPr lang="zh-CN" altLang="en-US"/>
          </a:p>
        </p:txBody>
      </p:sp>
    </p:spTree>
    <p:extLst>
      <p:ext uri="{BB962C8B-B14F-4D97-AF65-F5344CB8AC3E}">
        <p14:creationId xmlns:p14="http://schemas.microsoft.com/office/powerpoint/2010/main" val="1707383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 </a:t>
            </a:r>
            <a:r>
              <a:rPr lang="zh-CN" altLang="zh-CN" sz="1200" b="1" kern="1200" dirty="0">
                <a:solidFill>
                  <a:schemeClr val="tx1"/>
                </a:solidFill>
                <a:effectLst/>
                <a:latin typeface="+mn-lt"/>
                <a:ea typeface="+mn-ea"/>
                <a:cs typeface="+mn-cs"/>
              </a:rPr>
              <a:t>数据中心</a:t>
            </a:r>
            <a:r>
              <a:rPr lang="zh-CN" altLang="zh-CN" sz="1200" kern="1200" dirty="0">
                <a:solidFill>
                  <a:schemeClr val="tx1"/>
                </a:solidFill>
                <a:effectLst/>
                <a:latin typeface="+mn-lt"/>
                <a:ea typeface="+mn-ea"/>
                <a:cs typeface="+mn-cs"/>
              </a:rPr>
              <a:t>模块分别从百度、</a:t>
            </a:r>
            <a:r>
              <a:rPr lang="en-US" altLang="zh-CN" sz="1200" kern="1200" dirty="0">
                <a:solidFill>
                  <a:schemeClr val="tx1"/>
                </a:solidFill>
                <a:effectLst/>
                <a:latin typeface="+mn-lt"/>
                <a:ea typeface="+mn-ea"/>
                <a:cs typeface="+mn-cs"/>
              </a:rPr>
              <a:t>360</a:t>
            </a:r>
            <a:r>
              <a:rPr lang="zh-CN" altLang="zh-CN" sz="1200" kern="1200" dirty="0">
                <a:solidFill>
                  <a:schemeClr val="tx1"/>
                </a:solidFill>
                <a:effectLst/>
                <a:latin typeface="+mn-lt"/>
                <a:ea typeface="+mn-ea"/>
                <a:cs typeface="+mn-cs"/>
              </a:rPr>
              <a:t>、天网、鹰眼、企业家等不同的来源获取自动竞价所需的关键词数据和人的行为数据。</a:t>
            </a:r>
          </a:p>
          <a:p>
            <a:r>
              <a:rPr lang="en-US" altLang="zh-CN" sz="1200"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数据中心</a:t>
            </a:r>
            <a:r>
              <a:rPr lang="zh-CN" altLang="zh-CN" sz="1200" kern="1200" dirty="0">
                <a:solidFill>
                  <a:schemeClr val="tx1"/>
                </a:solidFill>
                <a:effectLst/>
                <a:latin typeface="+mn-lt"/>
                <a:ea typeface="+mn-ea"/>
                <a:cs typeface="+mn-cs"/>
              </a:rPr>
              <a:t>将这些数据分发给关键词分组模块。</a:t>
            </a:r>
          </a:p>
          <a:p>
            <a:r>
              <a:rPr lang="en-US" altLang="zh-CN" sz="1200" kern="1200" dirty="0">
                <a:solidFill>
                  <a:schemeClr val="tx1"/>
                </a:solidFill>
                <a:effectLst/>
                <a:latin typeface="+mn-lt"/>
                <a:ea typeface="+mn-ea"/>
                <a:cs typeface="+mn-cs"/>
              </a:rPr>
              <a:t>3. </a:t>
            </a:r>
            <a:r>
              <a:rPr lang="zh-CN" altLang="zh-CN" sz="1200" b="1" kern="1200" dirty="0">
                <a:solidFill>
                  <a:schemeClr val="tx1"/>
                </a:solidFill>
                <a:effectLst/>
                <a:latin typeface="+mn-lt"/>
                <a:ea typeface="+mn-ea"/>
                <a:cs typeface="+mn-cs"/>
              </a:rPr>
              <a:t>关键词分组</a:t>
            </a:r>
            <a:r>
              <a:rPr lang="zh-CN" altLang="zh-CN" sz="1200" kern="1200" dirty="0">
                <a:solidFill>
                  <a:schemeClr val="tx1"/>
                </a:solidFill>
                <a:effectLst/>
                <a:latin typeface="+mn-lt"/>
                <a:ea typeface="+mn-ea"/>
                <a:cs typeface="+mn-cs"/>
              </a:rPr>
              <a:t>模块将关键词数据分组之后分为自动竞价关键词和非自动竞价关键词。</a:t>
            </a:r>
          </a:p>
          <a:p>
            <a:r>
              <a:rPr lang="en-US" altLang="zh-CN" sz="1200" kern="1200" dirty="0">
                <a:solidFill>
                  <a:schemeClr val="tx1"/>
                </a:solidFill>
                <a:effectLst/>
                <a:latin typeface="+mn-lt"/>
                <a:ea typeface="+mn-ea"/>
                <a:cs typeface="+mn-cs"/>
              </a:rPr>
              <a:t>4. </a:t>
            </a:r>
            <a:r>
              <a:rPr lang="zh-CN" altLang="zh-CN" sz="1200" b="1" kern="1200" dirty="0">
                <a:solidFill>
                  <a:schemeClr val="tx1"/>
                </a:solidFill>
                <a:effectLst/>
                <a:latin typeface="+mn-lt"/>
                <a:ea typeface="+mn-ea"/>
                <a:cs typeface="+mn-cs"/>
              </a:rPr>
              <a:t>关键词分组</a:t>
            </a:r>
            <a:r>
              <a:rPr lang="zh-CN" altLang="zh-CN" sz="1200" kern="1200" dirty="0">
                <a:solidFill>
                  <a:schemeClr val="tx1"/>
                </a:solidFill>
                <a:effectLst/>
                <a:latin typeface="+mn-lt"/>
                <a:ea typeface="+mn-ea"/>
                <a:cs typeface="+mn-cs"/>
              </a:rPr>
              <a:t>模块将分组结果分发给出价推荐引擎和关键词策略复制模块，</a:t>
            </a:r>
            <a:r>
              <a:rPr lang="zh-CN" altLang="zh-CN" sz="1200" b="1" kern="1200" dirty="0">
                <a:solidFill>
                  <a:schemeClr val="tx1"/>
                </a:solidFill>
                <a:effectLst/>
                <a:latin typeface="+mn-lt"/>
                <a:ea typeface="+mn-ea"/>
                <a:cs typeface="+mn-cs"/>
              </a:rPr>
              <a:t>出价推荐引擎</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关键词策略复制</a:t>
            </a:r>
            <a:r>
              <a:rPr lang="zh-CN" altLang="zh-CN" sz="1200" kern="1200" dirty="0">
                <a:solidFill>
                  <a:schemeClr val="tx1"/>
                </a:solidFill>
                <a:effectLst/>
                <a:latin typeface="+mn-lt"/>
                <a:ea typeface="+mn-ea"/>
                <a:cs typeface="+mn-cs"/>
              </a:rPr>
              <a:t>模块按照特定的算法生成推荐出价文件供关键词调价模块解析。</a:t>
            </a:r>
          </a:p>
          <a:p>
            <a:r>
              <a:rPr lang="en-US" altLang="zh-CN" sz="1200" kern="1200" dirty="0">
                <a:solidFill>
                  <a:schemeClr val="tx1"/>
                </a:solidFill>
                <a:effectLst/>
                <a:latin typeface="+mn-lt"/>
                <a:ea typeface="+mn-ea"/>
                <a:cs typeface="+mn-cs"/>
              </a:rPr>
              <a:t>5. </a:t>
            </a:r>
            <a:r>
              <a:rPr lang="zh-CN" altLang="zh-CN" sz="1200" b="1" kern="1200" dirty="0">
                <a:solidFill>
                  <a:schemeClr val="tx1"/>
                </a:solidFill>
                <a:effectLst/>
                <a:latin typeface="+mn-lt"/>
                <a:ea typeface="+mn-ea"/>
                <a:cs typeface="+mn-cs"/>
              </a:rPr>
              <a:t>关键词调价</a:t>
            </a:r>
            <a:r>
              <a:rPr lang="zh-CN" altLang="zh-CN" sz="1200" kern="1200" dirty="0">
                <a:solidFill>
                  <a:schemeClr val="tx1"/>
                </a:solidFill>
                <a:effectLst/>
                <a:latin typeface="+mn-lt"/>
                <a:ea typeface="+mn-ea"/>
                <a:cs typeface="+mn-cs"/>
              </a:rPr>
              <a:t>模块解析的推荐出价数据，请求百度</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批量调整关键词的出价。</a:t>
            </a:r>
          </a:p>
          <a:p>
            <a:r>
              <a:rPr lang="en-US" altLang="zh-CN" sz="1200" kern="1200" dirty="0">
                <a:solidFill>
                  <a:schemeClr val="tx1"/>
                </a:solidFill>
                <a:effectLst/>
                <a:latin typeface="+mn-lt"/>
                <a:ea typeface="+mn-ea"/>
                <a:cs typeface="+mn-cs"/>
              </a:rPr>
              <a:t>6. </a:t>
            </a:r>
            <a:r>
              <a:rPr lang="zh-CN" altLang="zh-CN" sz="1200" kern="1200" dirty="0">
                <a:solidFill>
                  <a:schemeClr val="tx1"/>
                </a:solidFill>
                <a:effectLst/>
                <a:latin typeface="+mn-lt"/>
                <a:ea typeface="+mn-ea"/>
                <a:cs typeface="+mn-cs"/>
              </a:rPr>
              <a:t>每天</a:t>
            </a:r>
            <a:r>
              <a:rPr lang="zh-CN" altLang="zh-CN" sz="1200" b="1" kern="1200" dirty="0">
                <a:solidFill>
                  <a:schemeClr val="tx1"/>
                </a:solidFill>
                <a:effectLst/>
                <a:latin typeface="+mn-lt"/>
                <a:ea typeface="+mn-ea"/>
                <a:cs typeface="+mn-cs"/>
              </a:rPr>
              <a:t>数据中心</a:t>
            </a:r>
            <a:r>
              <a:rPr lang="zh-CN" altLang="zh-CN" sz="1200" kern="1200" dirty="0">
                <a:solidFill>
                  <a:schemeClr val="tx1"/>
                </a:solidFill>
                <a:effectLst/>
                <a:latin typeface="+mn-lt"/>
                <a:ea typeface="+mn-ea"/>
                <a:cs typeface="+mn-cs"/>
              </a:rPr>
              <a:t>从搜索引擎拉取数据，将关键词数据分发给统计模块。</a:t>
            </a:r>
          </a:p>
          <a:p>
            <a:r>
              <a:rPr lang="en-US" altLang="zh-CN" sz="1200" kern="1200" dirty="0">
                <a:solidFill>
                  <a:schemeClr val="tx1"/>
                </a:solidFill>
                <a:effectLst/>
                <a:latin typeface="+mn-lt"/>
                <a:ea typeface="+mn-ea"/>
                <a:cs typeface="+mn-cs"/>
              </a:rPr>
              <a:t>7. </a:t>
            </a:r>
            <a:r>
              <a:rPr lang="zh-CN" altLang="zh-CN" sz="1200" b="1" kern="1200" dirty="0">
                <a:solidFill>
                  <a:schemeClr val="tx1"/>
                </a:solidFill>
                <a:effectLst/>
                <a:latin typeface="+mn-lt"/>
                <a:ea typeface="+mn-ea"/>
                <a:cs typeface="+mn-cs"/>
              </a:rPr>
              <a:t>统计</a:t>
            </a:r>
            <a:r>
              <a:rPr lang="zh-CN" altLang="zh-CN" sz="1200" kern="1200" dirty="0">
                <a:solidFill>
                  <a:schemeClr val="tx1"/>
                </a:solidFill>
                <a:effectLst/>
                <a:latin typeface="+mn-lt"/>
                <a:ea typeface="+mn-ea"/>
                <a:cs typeface="+mn-cs"/>
              </a:rPr>
              <a:t>模块统计关键词的历史数据，得到各种指标，并将结果发给验证模块。</a:t>
            </a:r>
          </a:p>
          <a:p>
            <a:r>
              <a:rPr lang="en-US" altLang="zh-CN" sz="1200" kern="1200" dirty="0">
                <a:solidFill>
                  <a:schemeClr val="tx1"/>
                </a:solidFill>
                <a:effectLst/>
                <a:latin typeface="+mn-lt"/>
                <a:ea typeface="+mn-ea"/>
                <a:cs typeface="+mn-cs"/>
              </a:rPr>
              <a:t>8. </a:t>
            </a:r>
            <a:r>
              <a:rPr lang="zh-CN" altLang="zh-CN" sz="1200" b="1" kern="1200" dirty="0">
                <a:solidFill>
                  <a:schemeClr val="tx1"/>
                </a:solidFill>
                <a:effectLst/>
                <a:latin typeface="+mn-lt"/>
                <a:ea typeface="+mn-ea"/>
                <a:cs typeface="+mn-cs"/>
              </a:rPr>
              <a:t>验证</a:t>
            </a:r>
            <a:r>
              <a:rPr lang="zh-CN" altLang="zh-CN" sz="1200" kern="1200" dirty="0">
                <a:solidFill>
                  <a:schemeClr val="tx1"/>
                </a:solidFill>
                <a:effectLst/>
                <a:latin typeface="+mn-lt"/>
                <a:ea typeface="+mn-ea"/>
                <a:cs typeface="+mn-cs"/>
              </a:rPr>
              <a:t>模块对统计结果进行分析、生成报表，并结合人工分析得到自动竞价的效果、可行性和有效性等结论。</a:t>
            </a:r>
          </a:p>
          <a:p>
            <a:endParaRPr lang="zh-CN" altLang="en-US" dirty="0"/>
          </a:p>
        </p:txBody>
      </p:sp>
      <p:sp>
        <p:nvSpPr>
          <p:cNvPr id="4" name="灯片编号占位符 3"/>
          <p:cNvSpPr>
            <a:spLocks noGrp="1"/>
          </p:cNvSpPr>
          <p:nvPr>
            <p:ph type="sldNum" sz="quarter" idx="10"/>
          </p:nvPr>
        </p:nvSpPr>
        <p:spPr/>
        <p:txBody>
          <a:bodyPr/>
          <a:lstStyle/>
          <a:p>
            <a:fld id="{1E4BAA38-4316-40DD-9BEE-F4120B8744FC}" type="slidenum">
              <a:rPr lang="zh-CN" altLang="en-US" smtClean="0"/>
              <a:t>10</a:t>
            </a:fld>
            <a:endParaRPr lang="zh-CN" altLang="en-US"/>
          </a:p>
        </p:txBody>
      </p:sp>
    </p:spTree>
    <p:extLst>
      <p:ext uri="{BB962C8B-B14F-4D97-AF65-F5344CB8AC3E}">
        <p14:creationId xmlns:p14="http://schemas.microsoft.com/office/powerpoint/2010/main" val="3537663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竞价优化算法分为两类，一类是规则化的优化方法，一类是学习人的行为的优化方法。对于模拟人行为的优化方法，如下图所示，我们可以训练一个分类模型，预测人在遇到这种状态时可能采取哪种调价行为。</a:t>
            </a:r>
          </a:p>
          <a:p>
            <a:endParaRPr lang="zh-CN" altLang="en-US" dirty="0"/>
          </a:p>
        </p:txBody>
      </p:sp>
      <p:sp>
        <p:nvSpPr>
          <p:cNvPr id="4" name="灯片编号占位符 3"/>
          <p:cNvSpPr>
            <a:spLocks noGrp="1"/>
          </p:cNvSpPr>
          <p:nvPr>
            <p:ph type="sldNum" sz="quarter" idx="10"/>
          </p:nvPr>
        </p:nvSpPr>
        <p:spPr/>
        <p:txBody>
          <a:bodyPr/>
          <a:lstStyle/>
          <a:p>
            <a:fld id="{1E4BAA38-4316-40DD-9BEE-F4120B8744FC}" type="slidenum">
              <a:rPr lang="zh-CN" altLang="en-US" smtClean="0"/>
              <a:t>12</a:t>
            </a:fld>
            <a:endParaRPr lang="zh-CN" altLang="en-US"/>
          </a:p>
        </p:txBody>
      </p:sp>
    </p:spTree>
    <p:extLst>
      <p:ext uri="{BB962C8B-B14F-4D97-AF65-F5344CB8AC3E}">
        <p14:creationId xmlns:p14="http://schemas.microsoft.com/office/powerpoint/2010/main" val="64760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启发式报价可以用下图清晰地说明思想：在过去一段时间表现比较好的出价附近，进行一定的尝试，作为当前出价。通过报价后效果的反馈，不断地调整出价——这与人的出价方式很类似。</a:t>
            </a:r>
          </a:p>
        </p:txBody>
      </p:sp>
      <p:sp>
        <p:nvSpPr>
          <p:cNvPr id="4" name="灯片编号占位符 3"/>
          <p:cNvSpPr>
            <a:spLocks noGrp="1"/>
          </p:cNvSpPr>
          <p:nvPr>
            <p:ph type="sldNum" sz="quarter" idx="10"/>
          </p:nvPr>
        </p:nvSpPr>
        <p:spPr/>
        <p:txBody>
          <a:bodyPr/>
          <a:lstStyle/>
          <a:p>
            <a:fld id="{1E4BAA38-4316-40DD-9BEE-F4120B8744FC}" type="slidenum">
              <a:rPr lang="zh-CN" altLang="en-US" smtClean="0"/>
              <a:t>13</a:t>
            </a:fld>
            <a:endParaRPr lang="zh-CN" altLang="en-US"/>
          </a:p>
        </p:txBody>
      </p:sp>
    </p:spTree>
    <p:extLst>
      <p:ext uri="{BB962C8B-B14F-4D97-AF65-F5344CB8AC3E}">
        <p14:creationId xmlns:p14="http://schemas.microsoft.com/office/powerpoint/2010/main" val="323417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从同一个区域的账户中选取</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账户和</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账户，</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账户表现大体接近。其中</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账户用于自动竞价，</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账户仍旧使用人工报价作为对照组。对于</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账户中不参与自动竞价的关键词复制</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账户的出价策略。</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第三天之后数据中心模块每天定时拉取搜索引擎的关键词展示报告，将数据分发给统计模块，分别统计</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账户的表现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如展示量，点击量，名片数，机会数，</a:t>
            </a:r>
            <a:r>
              <a:rPr lang="en-US" altLang="zh-CN" sz="1200" kern="1200" dirty="0">
                <a:solidFill>
                  <a:schemeClr val="tx1"/>
                </a:solidFill>
                <a:effectLst/>
                <a:latin typeface="+mn-lt"/>
                <a:ea typeface="+mn-ea"/>
                <a:cs typeface="+mn-cs"/>
              </a:rPr>
              <a:t>ROI</a:t>
            </a:r>
            <a:r>
              <a:rPr lang="zh-CN" altLang="zh-CN" sz="1200" kern="1200" dirty="0">
                <a:solidFill>
                  <a:schemeClr val="tx1"/>
                </a:solidFill>
                <a:effectLst/>
                <a:latin typeface="+mn-lt"/>
                <a:ea typeface="+mn-ea"/>
                <a:cs typeface="+mn-cs"/>
              </a:rPr>
              <a:t>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统计模块每天统计前一天报价调整之后，账户级别的优化指标</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因为自动竞价的高频词部分使用了关键词复制策略，所以账户使用账户级别的优化指标就可以体现自动竞价带来的影响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循环</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步骤两周。</a:t>
            </a:r>
          </a:p>
          <a:p>
            <a:r>
              <a:rPr lang="en-US" altLang="zh-CN" sz="1200" kern="1200" dirty="0">
                <a:solidFill>
                  <a:schemeClr val="tx1"/>
                </a:solidFill>
                <a:effectLst/>
                <a:latin typeface="+mn-lt"/>
                <a:ea typeface="+mn-ea"/>
                <a:cs typeface="+mn-cs"/>
              </a:rPr>
              <a:t>5. </a:t>
            </a:r>
            <a:r>
              <a:rPr lang="zh-CN" altLang="zh-CN" sz="1200" kern="1200" dirty="0">
                <a:solidFill>
                  <a:schemeClr val="tx1"/>
                </a:solidFill>
                <a:effectLst/>
                <a:latin typeface="+mn-lt"/>
                <a:ea typeface="+mn-ea"/>
                <a:cs typeface="+mn-cs"/>
              </a:rPr>
              <a:t>自动竞价实验两周以后，验证模块根据统计模块过去的每日统计结果进行分析，并且绘制报表。</a:t>
            </a:r>
          </a:p>
          <a:p>
            <a:r>
              <a:rPr lang="en-US" altLang="zh-CN" sz="1200" kern="1200" dirty="0">
                <a:solidFill>
                  <a:schemeClr val="tx1"/>
                </a:solidFill>
                <a:effectLst/>
                <a:latin typeface="+mn-lt"/>
                <a:ea typeface="+mn-ea"/>
                <a:cs typeface="+mn-cs"/>
              </a:rPr>
              <a:t>6. </a:t>
            </a:r>
            <a:r>
              <a:rPr lang="zh-CN" altLang="zh-CN" sz="1200" kern="1200" dirty="0">
                <a:solidFill>
                  <a:schemeClr val="tx1"/>
                </a:solidFill>
                <a:effectLst/>
                <a:latin typeface="+mn-lt"/>
                <a:ea typeface="+mn-ea"/>
                <a:cs typeface="+mn-cs"/>
              </a:rPr>
              <a:t>分析自动竞价纵向变化规律，以及</a:t>
            </a:r>
            <a:r>
              <a:rPr lang="en-US" altLang="zh-CN" sz="1200" kern="1200" dirty="0">
                <a:solidFill>
                  <a:schemeClr val="tx1"/>
                </a:solidFill>
                <a:effectLst/>
                <a:latin typeface="+mn-lt"/>
                <a:ea typeface="+mn-ea"/>
                <a:cs typeface="+mn-cs"/>
              </a:rPr>
              <a:t>AB</a:t>
            </a:r>
            <a:r>
              <a:rPr lang="zh-CN" altLang="zh-CN" sz="1200" kern="1200" dirty="0">
                <a:solidFill>
                  <a:schemeClr val="tx1"/>
                </a:solidFill>
                <a:effectLst/>
                <a:latin typeface="+mn-lt"/>
                <a:ea typeface="+mn-ea"/>
                <a:cs typeface="+mn-cs"/>
              </a:rPr>
              <a:t>账户横向比较，利用可行性验证的评判标准（祥见</a:t>
            </a:r>
            <a:r>
              <a:rPr lang="en-US" altLang="zh-CN" sz="1200" kern="1200" dirty="0">
                <a:solidFill>
                  <a:schemeClr val="tx1"/>
                </a:solidFill>
                <a:effectLst/>
                <a:latin typeface="+mn-lt"/>
                <a:ea typeface="+mn-ea"/>
                <a:cs typeface="+mn-cs"/>
              </a:rPr>
              <a:t>8.2</a:t>
            </a:r>
            <a:r>
              <a:rPr lang="zh-CN" altLang="zh-CN" sz="1200" kern="1200" dirty="0">
                <a:solidFill>
                  <a:schemeClr val="tx1"/>
                </a:solidFill>
                <a:effectLst/>
                <a:latin typeface="+mn-lt"/>
                <a:ea typeface="+mn-ea"/>
                <a:cs typeface="+mn-cs"/>
              </a:rPr>
              <a:t>节）对实验结果进行评判。</a:t>
            </a:r>
          </a:p>
        </p:txBody>
      </p:sp>
      <p:sp>
        <p:nvSpPr>
          <p:cNvPr id="4" name="灯片编号占位符 3"/>
          <p:cNvSpPr>
            <a:spLocks noGrp="1"/>
          </p:cNvSpPr>
          <p:nvPr>
            <p:ph type="sldNum" sz="quarter" idx="10"/>
          </p:nvPr>
        </p:nvSpPr>
        <p:spPr/>
        <p:txBody>
          <a:bodyPr/>
          <a:lstStyle/>
          <a:p>
            <a:fld id="{1E4BAA38-4316-40DD-9BEE-F4120B8744FC}" type="slidenum">
              <a:rPr lang="zh-CN" altLang="en-US" smtClean="0"/>
              <a:t>14</a:t>
            </a:fld>
            <a:endParaRPr lang="zh-CN" altLang="en-US"/>
          </a:p>
        </p:txBody>
      </p:sp>
    </p:spTree>
    <p:extLst>
      <p:ext uri="{BB962C8B-B14F-4D97-AF65-F5344CB8AC3E}">
        <p14:creationId xmlns:p14="http://schemas.microsoft.com/office/powerpoint/2010/main" val="150705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34BAE-C520-457B-AE44-FA7527C3B8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CC9AE6-27D5-42ED-B7D4-0630763D8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2150CFB9-7BA6-4477-BBA5-E27865281161}"/>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1F0F2364-C91C-4791-BAF5-67B9F83754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471823-9B0A-410A-87AB-0D45269608F8}"/>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311892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D58C4-8D96-4B84-AA55-D6B1A7B516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55B780-BEFB-4F6A-8687-D466EAC51E3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C91A7-4417-41A0-8BD9-E95D4730B58E}"/>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8CE25A6F-4D4B-473F-8A06-F80AB9026A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61177-B272-4891-B07E-58F586E1C734}"/>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408581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CC562D-E72A-4B6B-A91C-5E86C049E8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E895C3-08E3-4777-8988-C127EFD0208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40074E-A99C-4ED3-85A1-0721F4E99A9C}"/>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CDD8D0F4-C350-458D-A70F-7889B2B65E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B376BE-35D1-4BB1-BDB3-3F449A2BE2D0}"/>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302079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5CC8C-7FF3-4B48-AFF1-5B8D3C8B50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326C7F-77A6-490E-9888-FDD52CDB0E2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EAB47F-E09E-4E1D-BF9C-B37386908C4C}"/>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33AB2D58-95EC-4379-AC0E-58D1102F8E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8F5ECF-4E04-450D-B0C3-AFC59EF8E4D3}"/>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386531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DC5F4-7974-493F-B99B-653947E55B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597DFC-B52B-48AD-A789-89732ED80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FB93BF4-086F-4090-8766-E866069B8A29}"/>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FAF76743-1F8A-432F-A955-0E126AA138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B6C2D6-10E3-4E49-8A8B-F022C029AFE2}"/>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37684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EBE82-309C-41CE-A743-F83CFFBB8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40BC54-F8A2-466F-8666-4FB92614B20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1D3AFE6-C820-4160-8753-C16CF5BCAE2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05C00E-881A-4943-AA87-C4D9EFA837E4}"/>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id="{B9B175A8-4A0D-4FAF-9F83-D85729EC3A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8F510A-77AB-4BEA-A6C8-FB1E1367FDBE}"/>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404730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7DDBC-963A-4334-B3CC-441AE0927F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18119-2B71-4B2E-B302-E8D21966E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0D1DEF0-5A67-470A-88C6-AC64F1559FA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9FB96F7-F6BA-458E-997E-B5D776D3F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9329E45-099D-4C6E-81BA-073AB2D060A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9F6BC9D-1181-49D2-B1C5-C0B5B4DAF857}"/>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8" name="页脚占位符 7">
            <a:extLst>
              <a:ext uri="{FF2B5EF4-FFF2-40B4-BE49-F238E27FC236}">
                <a16:creationId xmlns:a16="http://schemas.microsoft.com/office/drawing/2014/main" id="{43F048C4-E7C4-4DD1-83A9-6EC2A2A049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382DF67-D105-4F57-B525-8A27BB08E6DE}"/>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39114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DE76C-6B1E-40C4-A782-C674BE848B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F672BC-1923-410B-A0D3-2D52564E0FCB}"/>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4" name="页脚占位符 3">
            <a:extLst>
              <a:ext uri="{FF2B5EF4-FFF2-40B4-BE49-F238E27FC236}">
                <a16:creationId xmlns:a16="http://schemas.microsoft.com/office/drawing/2014/main" id="{ECAB8490-58A6-4D6A-8F68-00B0018E210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72FAA7-3D0B-42D4-9EFD-0259B5329240}"/>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4385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BD4013-D3BB-4AFF-A794-5AF1ABBA3547}"/>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3" name="页脚占位符 2">
            <a:extLst>
              <a:ext uri="{FF2B5EF4-FFF2-40B4-BE49-F238E27FC236}">
                <a16:creationId xmlns:a16="http://schemas.microsoft.com/office/drawing/2014/main" id="{C939E75F-881F-4DCA-80A8-1870C2647A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9FC9EC-DD7C-40E5-B739-8CB4F73A26B2}"/>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352008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2CD5F-ACF0-4AEA-B3E6-075BA267BD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5F18E52-6ED7-44D8-B8E4-FF8CE5866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6E8D34E-592F-42C9-86B3-690F3DF15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2042EB-C86C-4660-B7BA-D05CF5FFD12A}"/>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id="{04092B28-27F9-4AE1-8545-0DA659B0FA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D3B421-189D-4622-9559-C6D7EB69FDED}"/>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728832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9B32A-AA93-49D6-A964-5015823DEE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61D338-48ED-47F6-97C9-ED30C68EA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EAC3CC-D7B6-4935-BD73-90C203827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5702C6-FC5E-464C-ACD7-CA11D8FB0728}"/>
              </a:ext>
            </a:extLst>
          </p:cNvPr>
          <p:cNvSpPr>
            <a:spLocks noGrp="1"/>
          </p:cNvSpPr>
          <p:nvPr>
            <p:ph type="dt" sz="half" idx="10"/>
          </p:nvPr>
        </p:nvSpPr>
        <p:spPr/>
        <p:txBody>
          <a:bodyPr/>
          <a:lstStyle/>
          <a:p>
            <a:fld id="{BC00C767-393C-4E69-A998-E661632746A7}"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id="{C013C085-BC05-4B81-85DA-4AD67376E2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E1004B-994E-457B-A092-28D9CFC12993}"/>
              </a:ext>
            </a:extLst>
          </p:cNvPr>
          <p:cNvSpPr>
            <a:spLocks noGrp="1"/>
          </p:cNvSpPr>
          <p:nvPr>
            <p:ph type="sldNum" sz="quarter" idx="12"/>
          </p:nvPr>
        </p:nvSpPr>
        <p:spPr/>
        <p:txBody>
          <a:body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289304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3C0EAA-9DF7-411C-8C3E-5F3CE53D45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D2ABFE-4083-4878-9EF8-AC0678937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A35F50F-8C21-4CB6-A86F-EBC9940C51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0C767-393C-4E69-A998-E661632746A7}"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id="{CD0F1824-7CAD-43BD-A09A-D0FD9447F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44F50E-433D-4F0D-9CC2-9A3A9C12F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BE322-C838-4104-BC68-0DE4A1D36671}" type="slidenum">
              <a:rPr lang="zh-CN" altLang="en-US" smtClean="0"/>
              <a:t>‹#›</a:t>
            </a:fld>
            <a:endParaRPr lang="zh-CN" altLang="en-US"/>
          </a:p>
        </p:txBody>
      </p:sp>
    </p:spTree>
    <p:extLst>
      <p:ext uri="{BB962C8B-B14F-4D97-AF65-F5344CB8AC3E}">
        <p14:creationId xmlns:p14="http://schemas.microsoft.com/office/powerpoint/2010/main" val="367349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8C497-E34A-4972-AB4B-822FB00B35F3}"/>
              </a:ext>
            </a:extLst>
          </p:cNvPr>
          <p:cNvSpPr>
            <a:spLocks noGrp="1"/>
          </p:cNvSpPr>
          <p:nvPr>
            <p:ph type="ctrTitle"/>
          </p:nvPr>
        </p:nvSpPr>
        <p:spPr/>
        <p:txBody>
          <a:bodyPr>
            <a:normAutofit/>
          </a:bodyPr>
          <a:lstStyle/>
          <a:p>
            <a:r>
              <a:rPr lang="zh-CN" altLang="en-US" sz="6600" b="1" dirty="0">
                <a:latin typeface="华文隶书" panose="02010800040101010101" pitchFamily="2" charset="-122"/>
                <a:ea typeface="华文隶书" panose="02010800040101010101" pitchFamily="2" charset="-122"/>
              </a:rPr>
              <a:t>关键词广告自动竞价</a:t>
            </a:r>
          </a:p>
        </p:txBody>
      </p:sp>
      <p:sp>
        <p:nvSpPr>
          <p:cNvPr id="3" name="副标题 2">
            <a:extLst>
              <a:ext uri="{FF2B5EF4-FFF2-40B4-BE49-F238E27FC236}">
                <a16:creationId xmlns:a16="http://schemas.microsoft.com/office/drawing/2014/main" id="{3D08F3F5-655C-4893-ACE7-E7C7AFFAEE85}"/>
              </a:ext>
            </a:extLst>
          </p:cNvPr>
          <p:cNvSpPr>
            <a:spLocks noGrp="1"/>
          </p:cNvSpPr>
          <p:nvPr>
            <p:ph type="subTitle" idx="1"/>
          </p:nvPr>
        </p:nvSpPr>
        <p:spPr>
          <a:xfrm>
            <a:off x="1524000" y="4445416"/>
            <a:ext cx="9144000" cy="1655762"/>
          </a:xfrm>
        </p:spPr>
        <p:txBody>
          <a:bodyPr/>
          <a:lstStyle/>
          <a:p>
            <a:r>
              <a:rPr lang="zh-CN" altLang="en-US" dirty="0"/>
              <a:t>汇报人：张郑樟</a:t>
            </a:r>
          </a:p>
        </p:txBody>
      </p:sp>
      <p:pic>
        <p:nvPicPr>
          <p:cNvPr id="5" name="图片 4">
            <a:extLst>
              <a:ext uri="{FF2B5EF4-FFF2-40B4-BE49-F238E27FC236}">
                <a16:creationId xmlns:a16="http://schemas.microsoft.com/office/drawing/2014/main" id="{4B111C10-2025-48B3-B686-55673FCF4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425" y="0"/>
            <a:ext cx="3838575" cy="2381250"/>
          </a:xfrm>
          <a:prstGeom prst="rect">
            <a:avLst/>
          </a:prstGeom>
        </p:spPr>
      </p:pic>
    </p:spTree>
    <p:extLst>
      <p:ext uri="{BB962C8B-B14F-4D97-AF65-F5344CB8AC3E}">
        <p14:creationId xmlns:p14="http://schemas.microsoft.com/office/powerpoint/2010/main" val="2615447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08043-1E8A-4838-9A33-6C7DC30A3BE3}"/>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整体架构图</a:t>
            </a:r>
          </a:p>
        </p:txBody>
      </p:sp>
      <p:pic>
        <p:nvPicPr>
          <p:cNvPr id="4" name="内容占位符 3">
            <a:extLst>
              <a:ext uri="{FF2B5EF4-FFF2-40B4-BE49-F238E27FC236}">
                <a16:creationId xmlns:a16="http://schemas.microsoft.com/office/drawing/2014/main" id="{1E3F4624-973E-4305-92BD-2D9A107593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84429" y="1690688"/>
            <a:ext cx="6223142" cy="4351338"/>
          </a:xfrm>
          <a:prstGeom prst="rect">
            <a:avLst/>
          </a:prstGeom>
        </p:spPr>
      </p:pic>
    </p:spTree>
    <p:extLst>
      <p:ext uri="{BB962C8B-B14F-4D97-AF65-F5344CB8AC3E}">
        <p14:creationId xmlns:p14="http://schemas.microsoft.com/office/powerpoint/2010/main" val="98250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51232-D939-4038-BE68-494BC266B809}"/>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出价推荐引擎模块的两类策略</a:t>
            </a:r>
          </a:p>
        </p:txBody>
      </p:sp>
      <p:sp>
        <p:nvSpPr>
          <p:cNvPr id="3" name="内容占位符 2">
            <a:extLst>
              <a:ext uri="{FF2B5EF4-FFF2-40B4-BE49-F238E27FC236}">
                <a16:creationId xmlns:a16="http://schemas.microsoft.com/office/drawing/2014/main" id="{5FC02A19-B485-42B4-AAD5-3EFCF655C2AD}"/>
              </a:ext>
            </a:extLst>
          </p:cNvPr>
          <p:cNvSpPr>
            <a:spLocks noGrp="1"/>
          </p:cNvSpPr>
          <p:nvPr>
            <p:ph idx="1"/>
          </p:nvPr>
        </p:nvSpPr>
        <p:spPr/>
        <p:txBody>
          <a:bodyPr/>
          <a:lstStyle/>
          <a:p>
            <a:r>
              <a:rPr lang="zh-CN" altLang="en-US" dirty="0"/>
              <a:t>直接模拟人的行为报价</a:t>
            </a:r>
            <a:endParaRPr lang="en-US" altLang="zh-CN" dirty="0"/>
          </a:p>
          <a:p>
            <a:r>
              <a:rPr lang="zh-CN" altLang="en-US" dirty="0"/>
              <a:t>启发式试探报价</a:t>
            </a:r>
          </a:p>
        </p:txBody>
      </p:sp>
    </p:spTree>
    <p:extLst>
      <p:ext uri="{BB962C8B-B14F-4D97-AF65-F5344CB8AC3E}">
        <p14:creationId xmlns:p14="http://schemas.microsoft.com/office/powerpoint/2010/main" val="1107257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9CF3A-A58D-4098-B346-11B2649A8A2B}"/>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直接模拟人的行为竞价</a:t>
            </a:r>
          </a:p>
        </p:txBody>
      </p:sp>
      <p:pic>
        <p:nvPicPr>
          <p:cNvPr id="7" name="内容占位符 6">
            <a:extLst>
              <a:ext uri="{FF2B5EF4-FFF2-40B4-BE49-F238E27FC236}">
                <a16:creationId xmlns:a16="http://schemas.microsoft.com/office/drawing/2014/main" id="{FCD42270-CB5B-4CE2-A7E7-32A77153F9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3050" y="2417406"/>
            <a:ext cx="6344535" cy="3096057"/>
          </a:xfrm>
        </p:spPr>
      </p:pic>
    </p:spTree>
    <p:extLst>
      <p:ext uri="{BB962C8B-B14F-4D97-AF65-F5344CB8AC3E}">
        <p14:creationId xmlns:p14="http://schemas.microsoft.com/office/powerpoint/2010/main" val="201157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E211-D4CB-439B-9AD1-0274AF92BE9B}"/>
              </a:ext>
            </a:extLst>
          </p:cNvPr>
          <p:cNvSpPr>
            <a:spLocks noGrp="1"/>
          </p:cNvSpPr>
          <p:nvPr>
            <p:ph type="title"/>
          </p:nvPr>
        </p:nvSpPr>
        <p:spPr>
          <a:xfrm>
            <a:off x="838200" y="365125"/>
            <a:ext cx="10515600" cy="1325563"/>
          </a:xfrm>
        </p:spPr>
        <p:txBody>
          <a:bodyPr/>
          <a:lstStyle/>
          <a:p>
            <a:r>
              <a:rPr lang="zh-CN" altLang="en-US" b="1" dirty="0">
                <a:latin typeface="华文隶书" panose="02010800040101010101" pitchFamily="2" charset="-122"/>
                <a:ea typeface="华文隶书" panose="02010800040101010101" pitchFamily="2" charset="-122"/>
              </a:rPr>
              <a:t>启发式报价</a:t>
            </a:r>
          </a:p>
        </p:txBody>
      </p:sp>
      <p:grpSp>
        <p:nvGrpSpPr>
          <p:cNvPr id="18" name="组合 17">
            <a:extLst>
              <a:ext uri="{FF2B5EF4-FFF2-40B4-BE49-F238E27FC236}">
                <a16:creationId xmlns:a16="http://schemas.microsoft.com/office/drawing/2014/main" id="{E26F99EA-56C3-4FA3-862F-643E4A5E8B85}"/>
              </a:ext>
            </a:extLst>
          </p:cNvPr>
          <p:cNvGrpSpPr/>
          <p:nvPr/>
        </p:nvGrpSpPr>
        <p:grpSpPr>
          <a:xfrm>
            <a:off x="1688815" y="2081621"/>
            <a:ext cx="8424936" cy="3384376"/>
            <a:chOff x="1883532" y="1736812"/>
            <a:chExt cx="8424936" cy="3384376"/>
          </a:xfrm>
        </p:grpSpPr>
        <p:sp>
          <p:nvSpPr>
            <p:cNvPr id="4" name="矩形 3">
              <a:extLst>
                <a:ext uri="{FF2B5EF4-FFF2-40B4-BE49-F238E27FC236}">
                  <a16:creationId xmlns:a16="http://schemas.microsoft.com/office/drawing/2014/main" id="{393E2405-3F9B-4528-AD30-CF926507BDE7}"/>
                </a:ext>
              </a:extLst>
            </p:cNvPr>
            <p:cNvSpPr/>
            <p:nvPr/>
          </p:nvSpPr>
          <p:spPr>
            <a:xfrm>
              <a:off x="1883532" y="1736812"/>
              <a:ext cx="23762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过去第</a:t>
              </a:r>
              <a:r>
                <a:rPr lang="en-US" altLang="zh-CN" dirty="0"/>
                <a:t>1</a:t>
              </a:r>
              <a:r>
                <a:rPr lang="zh-CN" altLang="en-US" dirty="0"/>
                <a:t>天出价，效果</a:t>
              </a:r>
            </a:p>
          </p:txBody>
        </p:sp>
        <p:sp>
          <p:nvSpPr>
            <p:cNvPr id="5" name="矩形 4">
              <a:extLst>
                <a:ext uri="{FF2B5EF4-FFF2-40B4-BE49-F238E27FC236}">
                  <a16:creationId xmlns:a16="http://schemas.microsoft.com/office/drawing/2014/main" id="{5B6DA0C7-AD7B-4B48-B230-5E9CF67A29A2}"/>
                </a:ext>
              </a:extLst>
            </p:cNvPr>
            <p:cNvSpPr/>
            <p:nvPr/>
          </p:nvSpPr>
          <p:spPr>
            <a:xfrm>
              <a:off x="1883532" y="2456892"/>
              <a:ext cx="23762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过去第</a:t>
              </a:r>
              <a:r>
                <a:rPr lang="en-US" altLang="zh-CN" dirty="0"/>
                <a:t>2</a:t>
              </a:r>
              <a:r>
                <a:rPr lang="zh-CN" altLang="en-US" dirty="0"/>
                <a:t>天出价，效果</a:t>
              </a:r>
            </a:p>
          </p:txBody>
        </p:sp>
        <p:sp>
          <p:nvSpPr>
            <p:cNvPr id="6" name="矩形 5">
              <a:extLst>
                <a:ext uri="{FF2B5EF4-FFF2-40B4-BE49-F238E27FC236}">
                  <a16:creationId xmlns:a16="http://schemas.microsoft.com/office/drawing/2014/main" id="{FE02FEC9-1BF6-4B00-BB89-A2921F14703A}"/>
                </a:ext>
              </a:extLst>
            </p:cNvPr>
            <p:cNvSpPr/>
            <p:nvPr/>
          </p:nvSpPr>
          <p:spPr>
            <a:xfrm>
              <a:off x="1883532" y="3176972"/>
              <a:ext cx="23762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过去第</a:t>
              </a:r>
              <a:r>
                <a:rPr lang="en-US" altLang="zh-CN" dirty="0"/>
                <a:t>3</a:t>
              </a:r>
              <a:r>
                <a:rPr lang="zh-CN" altLang="en-US" dirty="0"/>
                <a:t>天出价，效果</a:t>
              </a:r>
            </a:p>
          </p:txBody>
        </p:sp>
        <p:sp>
          <p:nvSpPr>
            <p:cNvPr id="7" name="矩形 6">
              <a:extLst>
                <a:ext uri="{FF2B5EF4-FFF2-40B4-BE49-F238E27FC236}">
                  <a16:creationId xmlns:a16="http://schemas.microsoft.com/office/drawing/2014/main" id="{2F268D92-5090-41D8-8CD9-6AD43CD0ADB4}"/>
                </a:ext>
              </a:extLst>
            </p:cNvPr>
            <p:cNvSpPr/>
            <p:nvPr/>
          </p:nvSpPr>
          <p:spPr>
            <a:xfrm>
              <a:off x="1883532" y="4689140"/>
              <a:ext cx="23762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过去第</a:t>
              </a:r>
              <a:r>
                <a:rPr lang="en-US" altLang="zh-CN" dirty="0"/>
                <a:t>5</a:t>
              </a:r>
              <a:r>
                <a:rPr lang="zh-CN" altLang="en-US" dirty="0"/>
                <a:t>天出价，效果</a:t>
              </a:r>
            </a:p>
          </p:txBody>
        </p:sp>
        <p:sp>
          <p:nvSpPr>
            <p:cNvPr id="8" name="矩形 7">
              <a:extLst>
                <a:ext uri="{FF2B5EF4-FFF2-40B4-BE49-F238E27FC236}">
                  <a16:creationId xmlns:a16="http://schemas.microsoft.com/office/drawing/2014/main" id="{AE0B9FF3-D623-4186-9B2D-7B6F0D3A7E49}"/>
                </a:ext>
              </a:extLst>
            </p:cNvPr>
            <p:cNvSpPr/>
            <p:nvPr/>
          </p:nvSpPr>
          <p:spPr>
            <a:xfrm>
              <a:off x="1883532" y="3897052"/>
              <a:ext cx="23762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过去第</a:t>
              </a:r>
              <a:r>
                <a:rPr lang="en-US" altLang="zh-CN" dirty="0"/>
                <a:t>4</a:t>
              </a:r>
              <a:r>
                <a:rPr lang="zh-CN" altLang="en-US" dirty="0"/>
                <a:t>天出价，效果</a:t>
              </a:r>
            </a:p>
          </p:txBody>
        </p:sp>
        <p:sp>
          <p:nvSpPr>
            <p:cNvPr id="9" name="矩形 8">
              <a:extLst>
                <a:ext uri="{FF2B5EF4-FFF2-40B4-BE49-F238E27FC236}">
                  <a16:creationId xmlns:a16="http://schemas.microsoft.com/office/drawing/2014/main" id="{B206625B-264A-46B9-93E6-9C0DD81D6BD7}"/>
                </a:ext>
              </a:extLst>
            </p:cNvPr>
            <p:cNvSpPr/>
            <p:nvPr/>
          </p:nvSpPr>
          <p:spPr>
            <a:xfrm>
              <a:off x="5123892" y="3176972"/>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效果最好的出价</a:t>
              </a:r>
            </a:p>
          </p:txBody>
        </p:sp>
        <p:cxnSp>
          <p:nvCxnSpPr>
            <p:cNvPr id="10" name="直接箭头连接符 9">
              <a:extLst>
                <a:ext uri="{FF2B5EF4-FFF2-40B4-BE49-F238E27FC236}">
                  <a16:creationId xmlns:a16="http://schemas.microsoft.com/office/drawing/2014/main" id="{70DA1C6E-073E-4357-8D42-459E01E05F7D}"/>
                </a:ext>
              </a:extLst>
            </p:cNvPr>
            <p:cNvCxnSpPr>
              <a:stCxn id="4" idx="3"/>
              <a:endCxn id="9" idx="1"/>
            </p:cNvCxnSpPr>
            <p:nvPr/>
          </p:nvCxnSpPr>
          <p:spPr>
            <a:xfrm>
              <a:off x="4259796" y="1952836"/>
              <a:ext cx="864096"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8095732-264D-42E8-8F00-DF53CBC5D91B}"/>
                </a:ext>
              </a:extLst>
            </p:cNvPr>
            <p:cNvCxnSpPr>
              <a:stCxn id="5" idx="3"/>
              <a:endCxn id="9" idx="1"/>
            </p:cNvCxnSpPr>
            <p:nvPr/>
          </p:nvCxnSpPr>
          <p:spPr>
            <a:xfrm>
              <a:off x="4259796" y="2672916"/>
              <a:ext cx="86409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8D92ED3-5F3B-4605-B157-E6C89304A8A7}"/>
                </a:ext>
              </a:extLst>
            </p:cNvPr>
            <p:cNvCxnSpPr>
              <a:stCxn id="6" idx="3"/>
              <a:endCxn id="9" idx="1"/>
            </p:cNvCxnSpPr>
            <p:nvPr/>
          </p:nvCxnSpPr>
          <p:spPr>
            <a:xfrm>
              <a:off x="4259796" y="3392996"/>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17C149B-E374-41AB-B464-0A652940F1BA}"/>
                </a:ext>
              </a:extLst>
            </p:cNvPr>
            <p:cNvCxnSpPr>
              <a:stCxn id="8" idx="3"/>
              <a:endCxn id="9" idx="1"/>
            </p:cNvCxnSpPr>
            <p:nvPr/>
          </p:nvCxnSpPr>
          <p:spPr>
            <a:xfrm flipV="1">
              <a:off x="4259796" y="3392996"/>
              <a:ext cx="86409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E0BD4A8-20E6-45FA-9EF2-0659796DF3FC}"/>
                </a:ext>
              </a:extLst>
            </p:cNvPr>
            <p:cNvCxnSpPr>
              <a:stCxn id="7" idx="3"/>
              <a:endCxn id="9" idx="1"/>
            </p:cNvCxnSpPr>
            <p:nvPr/>
          </p:nvCxnSpPr>
          <p:spPr>
            <a:xfrm flipV="1">
              <a:off x="4259796" y="3392996"/>
              <a:ext cx="864096"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2364FE8-B3BF-40C4-945A-BD58A22DA613}"/>
                </a:ext>
              </a:extLst>
            </p:cNvPr>
            <p:cNvCxnSpPr>
              <a:stCxn id="9" idx="3"/>
              <a:endCxn id="16" idx="1"/>
            </p:cNvCxnSpPr>
            <p:nvPr/>
          </p:nvCxnSpPr>
          <p:spPr>
            <a:xfrm>
              <a:off x="7068108" y="339299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7546B27-E92D-4317-A650-8A8E4943E7EC}"/>
                </a:ext>
              </a:extLst>
            </p:cNvPr>
            <p:cNvSpPr/>
            <p:nvPr/>
          </p:nvSpPr>
          <p:spPr>
            <a:xfrm>
              <a:off x="8364252" y="3176972"/>
              <a:ext cx="194421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新的出价</a:t>
              </a:r>
            </a:p>
          </p:txBody>
        </p:sp>
        <p:sp>
          <p:nvSpPr>
            <p:cNvPr id="17" name="TextBox 32">
              <a:extLst>
                <a:ext uri="{FF2B5EF4-FFF2-40B4-BE49-F238E27FC236}">
                  <a16:creationId xmlns:a16="http://schemas.microsoft.com/office/drawing/2014/main" id="{C9635CA4-C857-4619-9789-E04EE586816E}"/>
                </a:ext>
              </a:extLst>
            </p:cNvPr>
            <p:cNvSpPr txBox="1"/>
            <p:nvPr/>
          </p:nvSpPr>
          <p:spPr>
            <a:xfrm>
              <a:off x="7068108" y="2960948"/>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启发式猜测</a:t>
              </a:r>
            </a:p>
          </p:txBody>
        </p:sp>
      </p:grpSp>
    </p:spTree>
    <p:extLst>
      <p:ext uri="{BB962C8B-B14F-4D97-AF65-F5344CB8AC3E}">
        <p14:creationId xmlns:p14="http://schemas.microsoft.com/office/powerpoint/2010/main" val="3878216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05B9A-0B2F-449F-997E-058D2505B925}"/>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实验验证机制</a:t>
            </a:r>
          </a:p>
        </p:txBody>
      </p:sp>
      <p:pic>
        <p:nvPicPr>
          <p:cNvPr id="4" name="内容占位符 3" descr="C:\Users\mark\AppData\Local\Temp\1505122486(1).png">
            <a:extLst>
              <a:ext uri="{FF2B5EF4-FFF2-40B4-BE49-F238E27FC236}">
                <a16:creationId xmlns:a16="http://schemas.microsoft.com/office/drawing/2014/main" id="{3F91BC6A-278B-4162-B075-D6A562E1BE62}"/>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21018" y="2279504"/>
            <a:ext cx="6287377" cy="3134162"/>
          </a:xfrm>
          <a:prstGeom prst="rect">
            <a:avLst/>
          </a:prstGeom>
          <a:noFill/>
          <a:ln>
            <a:noFill/>
          </a:ln>
        </p:spPr>
      </p:pic>
    </p:spTree>
    <p:extLst>
      <p:ext uri="{BB962C8B-B14F-4D97-AF65-F5344CB8AC3E}">
        <p14:creationId xmlns:p14="http://schemas.microsoft.com/office/powerpoint/2010/main" val="62722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BB41E56-B4FC-4669-AABD-44E391A93C73}"/>
              </a:ext>
            </a:extLst>
          </p:cNvPr>
          <p:cNvSpPr txBox="1"/>
          <p:nvPr/>
        </p:nvSpPr>
        <p:spPr>
          <a:xfrm>
            <a:off x="3746376" y="2290438"/>
            <a:ext cx="3724096" cy="2215991"/>
          </a:xfrm>
          <a:prstGeom prst="rect">
            <a:avLst/>
          </a:prstGeom>
          <a:noFill/>
        </p:spPr>
        <p:txBody>
          <a:bodyPr wrap="none" rtlCol="0">
            <a:spAutoFit/>
          </a:bodyPr>
          <a:lstStyle/>
          <a:p>
            <a:r>
              <a:rPr lang="zh-CN" altLang="en-US" sz="13800" dirty="0">
                <a:latin typeface="华文隶书" panose="02010800040101010101" pitchFamily="2" charset="-122"/>
                <a:ea typeface="华文隶书" panose="02010800040101010101" pitchFamily="2" charset="-122"/>
              </a:rPr>
              <a:t>谢谢</a:t>
            </a:r>
          </a:p>
        </p:txBody>
      </p:sp>
    </p:spTree>
    <p:extLst>
      <p:ext uri="{BB962C8B-B14F-4D97-AF65-F5344CB8AC3E}">
        <p14:creationId xmlns:p14="http://schemas.microsoft.com/office/powerpoint/2010/main" val="353100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E6AE1F-F9AD-41DD-8A6F-19D8EBE4BF44}"/>
              </a:ext>
            </a:extLst>
          </p:cNvPr>
          <p:cNvSpPr>
            <a:spLocks noGrp="1"/>
          </p:cNvSpPr>
          <p:nvPr>
            <p:ph idx="1"/>
          </p:nvPr>
        </p:nvSpPr>
        <p:spPr/>
        <p:txBody>
          <a:bodyPr/>
          <a:lstStyle/>
          <a:p>
            <a:r>
              <a:rPr lang="zh-CN" altLang="en-US" dirty="0"/>
              <a:t>什么是关键词竞价广告</a:t>
            </a:r>
            <a:endParaRPr lang="en-US" altLang="zh-CN" dirty="0"/>
          </a:p>
          <a:p>
            <a:r>
              <a:rPr lang="zh-CN" altLang="en-US" dirty="0"/>
              <a:t>关键词广告竞价的作用</a:t>
            </a:r>
            <a:endParaRPr lang="en-US" altLang="zh-CN" dirty="0"/>
          </a:p>
          <a:p>
            <a:r>
              <a:rPr lang="zh-CN" altLang="en-US" dirty="0"/>
              <a:t>关键词广告自动竞价解决方案</a:t>
            </a:r>
          </a:p>
        </p:txBody>
      </p:sp>
      <p:sp>
        <p:nvSpPr>
          <p:cNvPr id="4" name="标题 3">
            <a:extLst>
              <a:ext uri="{FF2B5EF4-FFF2-40B4-BE49-F238E27FC236}">
                <a16:creationId xmlns:a16="http://schemas.microsoft.com/office/drawing/2014/main" id="{CFEC53F9-BB63-4A98-A0E4-645FEAA24C1E}"/>
              </a:ext>
            </a:extLst>
          </p:cNvPr>
          <p:cNvSpPr txBox="1">
            <a:spLocks noGrp="1"/>
          </p:cNvSpPr>
          <p:nvPr>
            <p:ph type="title"/>
          </p:nvPr>
        </p:nvSpPr>
        <p:spPr>
          <a:prstGeom prst="rect">
            <a:avLst/>
          </a:prstGeom>
          <a:noFill/>
        </p:spPr>
        <p:txBody>
          <a:bodyPr wrap="none" rtlCol="0">
            <a:spAutoFit/>
          </a:bodyPr>
          <a:lstStyle/>
          <a:p>
            <a:r>
              <a:rPr lang="en-US" altLang="zh-CN" sz="5400" dirty="0">
                <a:solidFill>
                  <a:schemeClr val="tx1">
                    <a:lumMod val="75000"/>
                    <a:lumOff val="25000"/>
                  </a:schemeClr>
                </a:solidFill>
                <a:latin typeface="Impact" panose="020B0806030902050204" pitchFamily="34" charset="0"/>
                <a:ea typeface="微软雅黑" panose="020B0503020204020204" pitchFamily="34" charset="-122"/>
              </a:rPr>
              <a:t>CONTENTS</a:t>
            </a:r>
            <a:endParaRPr lang="en-US" altLang="zh-CN" sz="3600" dirty="0">
              <a:solidFill>
                <a:schemeClr val="tx1">
                  <a:lumMod val="75000"/>
                  <a:lumOff val="25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80080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58377-831D-4730-80D5-FC276376B9B6}"/>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什么是关键词竞价广告</a:t>
            </a:r>
          </a:p>
        </p:txBody>
      </p:sp>
      <p:sp>
        <p:nvSpPr>
          <p:cNvPr id="3" name="内容占位符 2">
            <a:extLst>
              <a:ext uri="{FF2B5EF4-FFF2-40B4-BE49-F238E27FC236}">
                <a16:creationId xmlns:a16="http://schemas.microsoft.com/office/drawing/2014/main" id="{48CA0B7A-5709-45DF-9FCB-C2FCAF0E7E69}"/>
              </a:ext>
            </a:extLst>
          </p:cNvPr>
          <p:cNvSpPr>
            <a:spLocks noGrp="1"/>
          </p:cNvSpPr>
          <p:nvPr>
            <p:ph idx="1"/>
          </p:nvPr>
        </p:nvSpPr>
        <p:spPr/>
        <p:txBody>
          <a:bodyPr/>
          <a:lstStyle/>
          <a:p>
            <a:r>
              <a:rPr lang="zh-CN" altLang="en-US" dirty="0"/>
              <a:t>关键词搜索与用户需求</a:t>
            </a:r>
            <a:endParaRPr lang="en-US" altLang="zh-CN" dirty="0"/>
          </a:p>
          <a:p>
            <a:r>
              <a:rPr lang="zh-CN" altLang="en-US" dirty="0"/>
              <a:t>排名与用户选择</a:t>
            </a:r>
          </a:p>
        </p:txBody>
      </p:sp>
    </p:spTree>
    <p:extLst>
      <p:ext uri="{BB962C8B-B14F-4D97-AF65-F5344CB8AC3E}">
        <p14:creationId xmlns:p14="http://schemas.microsoft.com/office/powerpoint/2010/main" val="299027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D3745-7DEB-43F7-8585-516026299098}"/>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关键词竞价</a:t>
            </a:r>
          </a:p>
        </p:txBody>
      </p:sp>
      <p:pic>
        <p:nvPicPr>
          <p:cNvPr id="4" name="内容占位符 4">
            <a:extLst>
              <a:ext uri="{FF2B5EF4-FFF2-40B4-BE49-F238E27FC236}">
                <a16:creationId xmlns:a16="http://schemas.microsoft.com/office/drawing/2014/main" id="{C897C942-2EBA-4352-B7B8-7071AA2FF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157" y="1506028"/>
            <a:ext cx="7798073" cy="4351338"/>
          </a:xfrm>
        </p:spPr>
      </p:pic>
    </p:spTree>
    <p:extLst>
      <p:ext uri="{BB962C8B-B14F-4D97-AF65-F5344CB8AC3E}">
        <p14:creationId xmlns:p14="http://schemas.microsoft.com/office/powerpoint/2010/main" val="101854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7E8CE-7D26-4A37-92B5-B02115B32F1B}"/>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关键词广告竞价的作用</a:t>
            </a:r>
          </a:p>
        </p:txBody>
      </p:sp>
      <p:sp>
        <p:nvSpPr>
          <p:cNvPr id="3" name="内容占位符 2">
            <a:extLst>
              <a:ext uri="{FF2B5EF4-FFF2-40B4-BE49-F238E27FC236}">
                <a16:creationId xmlns:a16="http://schemas.microsoft.com/office/drawing/2014/main" id="{6EC3E44E-2F25-4C84-BAF1-109620EC2BF6}"/>
              </a:ext>
            </a:extLst>
          </p:cNvPr>
          <p:cNvSpPr>
            <a:spLocks noGrp="1"/>
          </p:cNvSpPr>
          <p:nvPr>
            <p:ph idx="1"/>
          </p:nvPr>
        </p:nvSpPr>
        <p:spPr/>
        <p:txBody>
          <a:bodyPr/>
          <a:lstStyle/>
          <a:p>
            <a:r>
              <a:rPr lang="zh-CN" altLang="en-US" dirty="0"/>
              <a:t>让用户更轻松找到我们</a:t>
            </a:r>
            <a:endParaRPr lang="en-US" altLang="zh-CN" dirty="0"/>
          </a:p>
          <a:p>
            <a:r>
              <a:rPr lang="zh-CN" altLang="en-US" dirty="0"/>
              <a:t>避免广告的无效投放</a:t>
            </a:r>
            <a:endParaRPr lang="en-US" altLang="zh-CN" dirty="0"/>
          </a:p>
          <a:p>
            <a:endParaRPr lang="zh-CN" altLang="en-US" dirty="0"/>
          </a:p>
        </p:txBody>
      </p:sp>
    </p:spTree>
    <p:extLst>
      <p:ext uri="{BB962C8B-B14F-4D97-AF65-F5344CB8AC3E}">
        <p14:creationId xmlns:p14="http://schemas.microsoft.com/office/powerpoint/2010/main" val="258622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52DF3-B13B-4F59-8119-D23EED65766E}"/>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关键词广告自动竞价的解决方案</a:t>
            </a:r>
          </a:p>
        </p:txBody>
      </p:sp>
      <p:sp>
        <p:nvSpPr>
          <p:cNvPr id="3" name="内容占位符 2">
            <a:extLst>
              <a:ext uri="{FF2B5EF4-FFF2-40B4-BE49-F238E27FC236}">
                <a16:creationId xmlns:a16="http://schemas.microsoft.com/office/drawing/2014/main" id="{3D96F3AC-CEB7-4733-A0F5-8EB1D719599E}"/>
              </a:ext>
            </a:extLst>
          </p:cNvPr>
          <p:cNvSpPr>
            <a:spLocks noGrp="1"/>
          </p:cNvSpPr>
          <p:nvPr>
            <p:ph idx="1"/>
          </p:nvPr>
        </p:nvSpPr>
        <p:spPr/>
        <p:txBody>
          <a:bodyPr/>
          <a:lstStyle/>
          <a:p>
            <a:r>
              <a:rPr lang="zh-CN" altLang="en-US" dirty="0"/>
              <a:t>什么是关键词自动竞价</a:t>
            </a:r>
            <a:endParaRPr lang="en-US" altLang="zh-CN" dirty="0"/>
          </a:p>
          <a:p>
            <a:r>
              <a:rPr lang="zh-CN" altLang="en-US" dirty="0"/>
              <a:t>自动竞价要解决哪些关键词的竞价</a:t>
            </a:r>
            <a:endParaRPr lang="en-US" altLang="zh-CN" dirty="0"/>
          </a:p>
          <a:p>
            <a:r>
              <a:rPr lang="zh-CN" altLang="en-US" dirty="0"/>
              <a:t>关键词广告自动竞价整体方案</a:t>
            </a:r>
          </a:p>
        </p:txBody>
      </p:sp>
    </p:spTree>
    <p:extLst>
      <p:ext uri="{BB962C8B-B14F-4D97-AF65-F5344CB8AC3E}">
        <p14:creationId xmlns:p14="http://schemas.microsoft.com/office/powerpoint/2010/main" val="235629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97C34-3BDF-4F4E-A283-570D7E61DB26}"/>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什么是关键词自动竞价</a:t>
            </a:r>
          </a:p>
        </p:txBody>
      </p:sp>
      <p:sp>
        <p:nvSpPr>
          <p:cNvPr id="3" name="内容占位符 2">
            <a:extLst>
              <a:ext uri="{FF2B5EF4-FFF2-40B4-BE49-F238E27FC236}">
                <a16:creationId xmlns:a16="http://schemas.microsoft.com/office/drawing/2014/main" id="{0B26118B-7CAC-40BA-917C-523F7D65CE7D}"/>
              </a:ext>
            </a:extLst>
          </p:cNvPr>
          <p:cNvSpPr>
            <a:spLocks noGrp="1"/>
          </p:cNvSpPr>
          <p:nvPr>
            <p:ph idx="1"/>
          </p:nvPr>
        </p:nvSpPr>
        <p:spPr/>
        <p:txBody>
          <a:bodyPr/>
          <a:lstStyle/>
          <a:p>
            <a:r>
              <a:rPr lang="zh-CN" altLang="en-US" dirty="0"/>
              <a:t>调价结果可量化（指标）</a:t>
            </a:r>
            <a:endParaRPr lang="en-US" altLang="zh-CN" dirty="0"/>
          </a:p>
          <a:p>
            <a:r>
              <a:rPr lang="zh-CN" altLang="en-US" dirty="0"/>
              <a:t>历史数据</a:t>
            </a:r>
            <a:endParaRPr lang="en-US" altLang="zh-CN" dirty="0"/>
          </a:p>
          <a:p>
            <a:r>
              <a:rPr lang="zh-CN" altLang="en-US" dirty="0"/>
              <a:t>算法</a:t>
            </a:r>
            <a:endParaRPr lang="en-US" altLang="zh-CN" dirty="0"/>
          </a:p>
          <a:p>
            <a:endParaRPr lang="zh-CN" altLang="en-US" dirty="0"/>
          </a:p>
        </p:txBody>
      </p:sp>
    </p:spTree>
    <p:extLst>
      <p:ext uri="{BB962C8B-B14F-4D97-AF65-F5344CB8AC3E}">
        <p14:creationId xmlns:p14="http://schemas.microsoft.com/office/powerpoint/2010/main" val="377206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7B726-C29C-4539-81BB-CA1BFE447D9A}"/>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自动竞价要解决哪些关键词的竞价</a:t>
            </a:r>
          </a:p>
        </p:txBody>
      </p:sp>
      <p:sp>
        <p:nvSpPr>
          <p:cNvPr id="3" name="内容占位符 2">
            <a:extLst>
              <a:ext uri="{FF2B5EF4-FFF2-40B4-BE49-F238E27FC236}">
                <a16:creationId xmlns:a16="http://schemas.microsoft.com/office/drawing/2014/main" id="{6424D78E-7D1B-4FB0-B74A-EE3B116A712C}"/>
              </a:ext>
            </a:extLst>
          </p:cNvPr>
          <p:cNvSpPr>
            <a:spLocks noGrp="1"/>
          </p:cNvSpPr>
          <p:nvPr>
            <p:ph idx="1"/>
          </p:nvPr>
        </p:nvSpPr>
        <p:spPr/>
        <p:txBody>
          <a:bodyPr/>
          <a:lstStyle/>
          <a:p>
            <a:r>
              <a:rPr lang="zh-CN" altLang="en-US" dirty="0"/>
              <a:t>我们只处理人管不过来的偏长尾的词</a:t>
            </a:r>
            <a:endParaRPr lang="en-US" altLang="zh-CN" dirty="0"/>
          </a:p>
          <a:p>
            <a:r>
              <a:rPr lang="zh-CN" altLang="en-US" dirty="0"/>
              <a:t>目标关键词的特点</a:t>
            </a:r>
            <a:endParaRPr lang="en-US" altLang="zh-CN" dirty="0"/>
          </a:p>
          <a:p>
            <a:pPr lvl="1"/>
            <a:r>
              <a:rPr lang="zh-CN" altLang="en-US" dirty="0"/>
              <a:t>关键词数量大（</a:t>
            </a:r>
            <a:r>
              <a:rPr lang="en-US" altLang="zh-CN" dirty="0"/>
              <a:t>2</a:t>
            </a:r>
            <a:r>
              <a:rPr lang="zh-CN" altLang="en-US" dirty="0"/>
              <a:t>，</a:t>
            </a:r>
            <a:r>
              <a:rPr lang="en-US" altLang="zh-CN" dirty="0"/>
              <a:t>208</a:t>
            </a:r>
            <a:r>
              <a:rPr lang="zh-CN" altLang="en-US" dirty="0"/>
              <a:t>，</a:t>
            </a:r>
            <a:r>
              <a:rPr lang="en-US" altLang="zh-CN" dirty="0"/>
              <a:t>977</a:t>
            </a:r>
            <a:r>
              <a:rPr lang="zh-CN" altLang="en-US" dirty="0"/>
              <a:t>个关键词）</a:t>
            </a:r>
            <a:endParaRPr lang="en-US" altLang="zh-CN" dirty="0"/>
          </a:p>
          <a:p>
            <a:pPr lvl="1"/>
            <a:r>
              <a:rPr lang="zh-CN" altLang="en-US" dirty="0"/>
              <a:t>关键词历史数据稀疏（</a:t>
            </a:r>
            <a:r>
              <a:rPr lang="en-US" altLang="zh-CN" dirty="0"/>
              <a:t>24</a:t>
            </a:r>
            <a:r>
              <a:rPr lang="zh-CN" altLang="en-US" dirty="0"/>
              <a:t>，</a:t>
            </a:r>
            <a:r>
              <a:rPr lang="en-US" altLang="zh-CN" dirty="0"/>
              <a:t>291</a:t>
            </a:r>
            <a:r>
              <a:rPr lang="zh-CN" altLang="en-US" dirty="0"/>
              <a:t>个关键词）</a:t>
            </a:r>
            <a:endParaRPr lang="en-US" altLang="zh-CN" dirty="0"/>
          </a:p>
          <a:p>
            <a:r>
              <a:rPr lang="zh-CN" altLang="en-US" dirty="0"/>
              <a:t>关键词的表现</a:t>
            </a:r>
            <a:endParaRPr lang="en-US" altLang="zh-CN" dirty="0"/>
          </a:p>
        </p:txBody>
      </p:sp>
      <p:pic>
        <p:nvPicPr>
          <p:cNvPr id="4" name="图片 3">
            <a:extLst>
              <a:ext uri="{FF2B5EF4-FFF2-40B4-BE49-F238E27FC236}">
                <a16:creationId xmlns:a16="http://schemas.microsoft.com/office/drawing/2014/main" id="{851BE5FA-9281-41BE-BFC4-8A1823CEFFB7}"/>
              </a:ext>
            </a:extLst>
          </p:cNvPr>
          <p:cNvPicPr/>
          <p:nvPr/>
        </p:nvPicPr>
        <p:blipFill>
          <a:blip r:embed="rId3" cstate="print"/>
          <a:stretch>
            <a:fillRect/>
          </a:stretch>
        </p:blipFill>
        <p:spPr>
          <a:xfrm>
            <a:off x="3394969" y="4001294"/>
            <a:ext cx="5270500" cy="2348230"/>
          </a:xfrm>
          <a:prstGeom prst="rect">
            <a:avLst/>
          </a:prstGeom>
        </p:spPr>
      </p:pic>
    </p:spTree>
    <p:extLst>
      <p:ext uri="{BB962C8B-B14F-4D97-AF65-F5344CB8AC3E}">
        <p14:creationId xmlns:p14="http://schemas.microsoft.com/office/powerpoint/2010/main" val="395454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64869-BBA2-4D64-A440-02C12AF59DB4}"/>
              </a:ext>
            </a:extLst>
          </p:cNvPr>
          <p:cNvSpPr>
            <a:spLocks noGrp="1"/>
          </p:cNvSpPr>
          <p:nvPr>
            <p:ph type="title"/>
          </p:nvPr>
        </p:nvSpPr>
        <p:spPr/>
        <p:txBody>
          <a:bodyPr/>
          <a:lstStyle/>
          <a:p>
            <a:r>
              <a:rPr lang="zh-CN" altLang="en-US" b="1" dirty="0">
                <a:latin typeface="华文隶书" panose="02010800040101010101" pitchFamily="2" charset="-122"/>
                <a:ea typeface="华文隶书" panose="02010800040101010101" pitchFamily="2" charset="-122"/>
              </a:rPr>
              <a:t>关键词广告自动竞价整体方案</a:t>
            </a:r>
          </a:p>
        </p:txBody>
      </p:sp>
      <p:sp>
        <p:nvSpPr>
          <p:cNvPr id="3" name="内容占位符 2">
            <a:extLst>
              <a:ext uri="{FF2B5EF4-FFF2-40B4-BE49-F238E27FC236}">
                <a16:creationId xmlns:a16="http://schemas.microsoft.com/office/drawing/2014/main" id="{4456DFCA-6BCD-476F-9B9A-60AE27E86C5C}"/>
              </a:ext>
            </a:extLst>
          </p:cNvPr>
          <p:cNvSpPr>
            <a:spLocks noGrp="1"/>
          </p:cNvSpPr>
          <p:nvPr>
            <p:ph idx="1"/>
          </p:nvPr>
        </p:nvSpPr>
        <p:spPr/>
        <p:txBody>
          <a:bodyPr/>
          <a:lstStyle/>
          <a:p>
            <a:r>
              <a:rPr lang="zh-CN" altLang="en-US" dirty="0"/>
              <a:t>整体方案架构</a:t>
            </a:r>
            <a:endParaRPr lang="en-US" altLang="zh-CN" dirty="0"/>
          </a:p>
          <a:p>
            <a:r>
              <a:rPr lang="zh-CN" altLang="en-US" dirty="0"/>
              <a:t>实验验证机制</a:t>
            </a:r>
          </a:p>
        </p:txBody>
      </p:sp>
    </p:spTree>
    <p:extLst>
      <p:ext uri="{BB962C8B-B14F-4D97-AF65-F5344CB8AC3E}">
        <p14:creationId xmlns:p14="http://schemas.microsoft.com/office/powerpoint/2010/main" val="42581951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937</Words>
  <Application>Microsoft Office PowerPoint</Application>
  <PresentationFormat>宽屏</PresentationFormat>
  <Paragraphs>76</Paragraphs>
  <Slides>15</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华文隶书</vt:lpstr>
      <vt:lpstr>微软雅黑</vt:lpstr>
      <vt:lpstr>Arial</vt:lpstr>
      <vt:lpstr>Impact</vt:lpstr>
      <vt:lpstr>Office 主题​​</vt:lpstr>
      <vt:lpstr>关键词广告自动竞价</vt:lpstr>
      <vt:lpstr>CONTENTS</vt:lpstr>
      <vt:lpstr>什么是关键词竞价广告</vt:lpstr>
      <vt:lpstr>关键词竞价</vt:lpstr>
      <vt:lpstr>关键词广告竞价的作用</vt:lpstr>
      <vt:lpstr>关键词广告自动竞价的解决方案</vt:lpstr>
      <vt:lpstr>什么是关键词自动竞价</vt:lpstr>
      <vt:lpstr>自动竞价要解决哪些关键词的竞价</vt:lpstr>
      <vt:lpstr>关键词广告自动竞价整体方案</vt:lpstr>
      <vt:lpstr>整体架构图</vt:lpstr>
      <vt:lpstr>出价推荐引擎模块的两类策略</vt:lpstr>
      <vt:lpstr>直接模拟人的行为竞价</vt:lpstr>
      <vt:lpstr>启发式报价</vt:lpstr>
      <vt:lpstr>实验验证机制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关键词广告自动竞价</dc:title>
  <dc:creator>mark</dc:creator>
  <cp:lastModifiedBy>mark</cp:lastModifiedBy>
  <cp:revision>27</cp:revision>
  <dcterms:created xsi:type="dcterms:W3CDTF">2017-09-25T06:16:58Z</dcterms:created>
  <dcterms:modified xsi:type="dcterms:W3CDTF">2017-09-26T09:26:48Z</dcterms:modified>
</cp:coreProperties>
</file>