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72ADBED-38AF-4AC4-8180-78627A63E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C033FBD-A644-4BF5-AE74-4EDBA65F0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C31EA8-8308-4441-951B-BBB30887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4158-3E9B-4029-A63B-B2CC24DBB779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AC430B9-BB9B-4086-9257-0F2E89C1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8FD0619-487F-4C87-90F8-51286E69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C6AF-B096-4A7B-814D-62992BB4D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00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E3F1E6B-1475-44B7-A3B0-FCE04662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04FD724-ED84-4B94-9E25-32F800F9B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B8FF0BD-27E7-4413-9839-0900D13E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4158-3E9B-4029-A63B-B2CC24DBB779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FC4FB2D-390A-4ECC-8E4B-ABD0E561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7F63F1C-C550-4653-95A3-D49DFC0D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C6AF-B096-4A7B-814D-62992BB4D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83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D4B49EB-8F7F-4AF1-824D-2D184A725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34ACD05-CDF9-4074-8612-B6E8CAE00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7783268-6F30-49B6-9014-E4114D4E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4158-3E9B-4029-A63B-B2CC24DBB779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51090AB-CC7E-4DC1-960A-FF24CC85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EDB8288-63BF-43FE-9924-7909B2E4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C6AF-B096-4A7B-814D-62992BB4D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6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D19CECD-19A0-47DB-9584-1B1B6C2A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718A89C-EB7A-4F84-A925-8DA028A0D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AD83D18-660B-4EBE-B6D9-CB4B9633D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4158-3E9B-4029-A63B-B2CC24DBB779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46842A8-2258-4B67-9F91-8DC2AD74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BFB8D0C-67DA-4B2C-8A19-C70F579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C6AF-B096-4A7B-814D-62992BB4D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2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DD765B2-682F-4DF5-84D5-072AEE9C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55E1357-6A5F-41AC-9CA6-2123ECA68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7147111-9E62-4628-A06D-81CA78C2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4158-3E9B-4029-A63B-B2CC24DBB779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36F556B-D535-4909-BB56-4F878BCB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89E734A-CFDA-4C47-8BD3-43A8A1ED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C6AF-B096-4A7B-814D-62992BB4D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16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9D08C6-437E-456D-B96C-C6C360F2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C0B169F-EC98-4888-9A36-CEADA9D95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816632E-6F10-4696-97AE-866FBEE30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A0A5B1D-8333-4A8C-9A3D-7CACFCA9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4158-3E9B-4029-A63B-B2CC24DBB779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5A35054-2C5C-4FAD-B49D-E9442465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51442D4-912F-43FE-AAA7-974554AB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C6AF-B096-4A7B-814D-62992BB4D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17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2D5C75B-8F07-40DC-9326-7A3CEEED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8F5D855-870F-4017-A56F-86045CC65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37F839E-F86B-4280-BD41-A69C3D115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DDEAC6B-1F91-4E85-956F-FDEBA97F6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81A613B-0442-40B4-B6AD-CB1B08241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4B298CF5-B960-4F8E-BD95-1ED81D0F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4158-3E9B-4029-A63B-B2CC24DBB779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FDCA949C-7356-405E-9F98-5EA5615C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D3EF5B6F-D765-45E3-9D5A-A4DFF000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C6AF-B096-4A7B-814D-62992BB4D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4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286E8FD-AE08-4D9C-A561-B5483000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10CB29F-7443-41A3-9AAD-58CAC6A4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4158-3E9B-4029-A63B-B2CC24DBB779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B18F97C3-9190-4FDB-B35A-E41470ED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CAFCC40-73E8-4032-A157-06E95AF3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C6AF-B096-4A7B-814D-62992BB4D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35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9354916-0A22-4B9B-BD66-4657A64E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4158-3E9B-4029-A63B-B2CC24DBB779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80D385D-9E28-4399-80BD-74C06B19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987D6BF-6ED7-4B38-8771-1A19AD88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C6AF-B096-4A7B-814D-62992BB4D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88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200078-964D-48B8-B68B-C0C216A8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6BE52FD-C1C8-4665-A88E-85E177C49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86C940F-AF33-45EF-AA1A-A6B1087FE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E98A005-D87B-42BD-B1AE-BC7B6402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4158-3E9B-4029-A63B-B2CC24DBB779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B208F10-15D0-4412-B788-95C1242C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C07A503-BC5C-4B0B-89E0-DD5E5ED7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C6AF-B096-4A7B-814D-62992BB4D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3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D2A9F35-4437-4A62-96BB-499B0FAB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20A76763-0B69-4B97-B555-E8075AE9A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73FD534-9E1A-40B7-B6E7-A3DB83044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8902319-1A42-4954-B5D0-6DE5EE27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4158-3E9B-4029-A63B-B2CC24DBB779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509A6F7-2A0D-49E9-B2B5-74DF45AF8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91340A1-9623-4F78-97B1-2BF08217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C6AF-B096-4A7B-814D-62992BB4D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05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77877BDB-7C1E-4CAB-8C7A-47816B7C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484BC6C-2547-4A63-8722-CA3E2D0AA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2913399-914B-4DAB-BAF7-961066F34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04158-3E9B-4029-A63B-B2CC24DBB779}" type="datetimeFigureOut">
              <a:rPr lang="zh-CN" altLang="en-US" smtClean="0"/>
              <a:t>2017/7/9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A429253-04CA-4E71-AE6E-A0C347C51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A117E2E-9608-48B2-82EF-ABA2A1F37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C6AF-B096-4A7B-814D-62992BB4D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7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D74BB7E-7387-433A-8B37-D250BC465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搜索引擎自动竞价策略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E75598A-CD26-450B-B2D7-16E4739D8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474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DFA9FEE-B7EC-4BE0-98C2-E7BE0D86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模型输入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D3F5842D-3DBF-4787-A73E-E6B17D342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378" y="1600994"/>
            <a:ext cx="2857500" cy="3048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2E65116-0321-4C3C-BB78-EE207C05F72F}"/>
              </a:ext>
            </a:extLst>
          </p:cNvPr>
          <p:cNvSpPr txBox="1"/>
          <p:nvPr/>
        </p:nvSpPr>
        <p:spPr>
          <a:xfrm>
            <a:off x="1022350" y="2120900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</a:t>
            </a:r>
            <a:r>
              <a:rPr lang="zh-CN" altLang="en-US" dirty="0"/>
              <a:t> 是关键词的唯一标识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E75968D-F66F-4C7D-AC9D-BEE686979F9E}"/>
              </a:ext>
            </a:extLst>
          </p:cNvPr>
          <p:cNvSpPr txBox="1"/>
          <p:nvPr/>
        </p:nvSpPr>
        <p:spPr>
          <a:xfrm>
            <a:off x="1022350" y="2583378"/>
            <a:ext cx="188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 </a:t>
            </a:r>
            <a:r>
              <a:rPr lang="zh-CN" altLang="en-US" dirty="0"/>
              <a:t>是时间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58AD5C1B-3A7D-432E-A242-CAC1458F71EF}"/>
              </a:ext>
            </a:extLst>
          </p:cNvPr>
          <p:cNvSpPr txBox="1"/>
          <p:nvPr/>
        </p:nvSpPr>
        <p:spPr>
          <a:xfrm>
            <a:off x="2312397" y="36957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42E5005-CCFD-410B-B687-2596C67F9D0E}"/>
              </a:ext>
            </a:extLst>
          </p:cNvPr>
          <p:cNvSpPr txBox="1"/>
          <p:nvPr/>
        </p:nvSpPr>
        <p:spPr>
          <a:xfrm>
            <a:off x="1022350" y="3061195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 </a:t>
            </a:r>
            <a:r>
              <a:rPr lang="zh-CN" altLang="en-US" dirty="0"/>
              <a:t>广告主提交的报价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61C634E-C09B-4FF3-8A17-CECBA8BA5BDB}"/>
              </a:ext>
            </a:extLst>
          </p:cNvPr>
          <p:cNvSpPr txBox="1"/>
          <p:nvPr/>
        </p:nvSpPr>
        <p:spPr>
          <a:xfrm>
            <a:off x="1063226" y="3523673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网站每天的展示量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1E939A24-7AA6-400B-950B-DEA7C07DFC2D}"/>
              </a:ext>
            </a:extLst>
          </p:cNvPr>
          <p:cNvSpPr txBox="1"/>
          <p:nvPr/>
        </p:nvSpPr>
        <p:spPr>
          <a:xfrm>
            <a:off x="1073819" y="401213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 </a:t>
            </a:r>
            <a:r>
              <a:rPr lang="zh-CN" altLang="en-US" dirty="0"/>
              <a:t>每天的点击量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1D49DDBA-95E5-4F20-8E01-902D10155AD8}"/>
              </a:ext>
            </a:extLst>
          </p:cNvPr>
          <p:cNvSpPr txBox="1"/>
          <p:nvPr/>
        </p:nvSpPr>
        <p:spPr>
          <a:xfrm>
            <a:off x="1023347" y="4448629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avgcpc</a:t>
            </a:r>
            <a:r>
              <a:rPr lang="zh-CN" altLang="en-US" dirty="0"/>
              <a:t>平均每次点击的费用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46EA1E03-3036-4F15-A0A2-84F9B2BBE7E4}"/>
              </a:ext>
            </a:extLst>
          </p:cNvPr>
          <p:cNvSpPr txBox="1"/>
          <p:nvPr/>
        </p:nvSpPr>
        <p:spPr>
          <a:xfrm>
            <a:off x="1073819" y="4952280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avgpos</a:t>
            </a:r>
            <a:r>
              <a:rPr lang="en-US" altLang="zh-CN" dirty="0"/>
              <a:t> </a:t>
            </a:r>
            <a:r>
              <a:rPr lang="zh-CN" altLang="en-US" dirty="0"/>
              <a:t>平均排名</a:t>
            </a:r>
          </a:p>
        </p:txBody>
      </p:sp>
    </p:spTree>
    <p:extLst>
      <p:ext uri="{BB962C8B-B14F-4D97-AF65-F5344CB8AC3E}">
        <p14:creationId xmlns:p14="http://schemas.microsoft.com/office/powerpoint/2010/main" val="75661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511A914-55AF-488B-9570-44A473D0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自动报价策略的三个阶段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C94A553-415A-4CF7-ABD9-693F7FA6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前期</a:t>
            </a:r>
            <a:endParaRPr lang="en-US" altLang="zh-CN" dirty="0"/>
          </a:p>
          <a:p>
            <a:r>
              <a:rPr lang="zh-CN" altLang="en-US" dirty="0"/>
              <a:t>参数估计阶段</a:t>
            </a:r>
            <a:endParaRPr lang="en-US" altLang="zh-CN" dirty="0"/>
          </a:p>
          <a:p>
            <a:r>
              <a:rPr lang="zh-CN" altLang="en-US" dirty="0"/>
              <a:t>预测阶段</a:t>
            </a:r>
          </a:p>
        </p:txBody>
      </p:sp>
    </p:spTree>
    <p:extLst>
      <p:ext uri="{BB962C8B-B14F-4D97-AF65-F5344CB8AC3E}">
        <p14:creationId xmlns:p14="http://schemas.microsoft.com/office/powerpoint/2010/main" val="81001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4ACB01-D9B4-44D8-8F56-9821A63C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前期工作</a:t>
            </a:r>
            <a:r>
              <a:rPr lang="en-US" altLang="zh-CN" dirty="0"/>
              <a:t>(2</a:t>
            </a:r>
            <a:r>
              <a:rPr lang="zh-CN" altLang="en-US" dirty="0"/>
              <a:t>月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AF6C48D-0441-41C3-B9C5-D9D98EB9F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425"/>
            <a:ext cx="10515600" cy="4351338"/>
          </a:xfrm>
        </p:spPr>
        <p:txBody>
          <a:bodyPr/>
          <a:lstStyle/>
          <a:p>
            <a:r>
              <a:rPr lang="zh-CN" altLang="en-US" dirty="0"/>
              <a:t>记录数据用于计算统计量，主要是准备工作</a:t>
            </a:r>
            <a:r>
              <a:rPr lang="en-US" altLang="zh-CN" dirty="0"/>
              <a:t>(</a:t>
            </a:r>
            <a:r>
              <a:rPr lang="zh-CN" altLang="en-US" dirty="0"/>
              <a:t>文章中是用了两个月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D009D9A-6889-4713-BC44-328D5DD08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25" y="2427287"/>
            <a:ext cx="1352550" cy="200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9A3478A-AB52-44CD-8D31-E986CD48F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25" y="2762249"/>
            <a:ext cx="3190875" cy="1714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5456675-E52A-41DE-AC6A-0E214979B553}"/>
              </a:ext>
            </a:extLst>
          </p:cNvPr>
          <p:cNvSpPr txBox="1"/>
          <p:nvPr/>
        </p:nvSpPr>
        <p:spPr>
          <a:xfrm>
            <a:off x="1168400" y="370840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少于两个报价信息，模型是无法确定的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6CAFC7E7-AA03-41C8-B208-0E56C8D17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4859891"/>
            <a:ext cx="676275" cy="2635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C48DC3E-1078-4958-AD42-D15E69257295}"/>
              </a:ext>
            </a:extLst>
          </p:cNvPr>
          <p:cNvSpPr txBox="1"/>
          <p:nvPr/>
        </p:nvSpPr>
        <p:spPr>
          <a:xfrm>
            <a:off x="1168400" y="430482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预算是这个时期的周统计量平均值得到的</a:t>
            </a:r>
          </a:p>
        </p:txBody>
      </p:sp>
    </p:spTree>
    <p:extLst>
      <p:ext uri="{BB962C8B-B14F-4D97-AF65-F5344CB8AC3E}">
        <p14:creationId xmlns:p14="http://schemas.microsoft.com/office/powerpoint/2010/main" val="903004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588A7E-CB7A-4709-9A8F-B093AC8C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参数估计阶段（</a:t>
            </a:r>
            <a:r>
              <a:rPr lang="en-US" altLang="zh-CN" dirty="0"/>
              <a:t>1</a:t>
            </a:r>
            <a:r>
              <a:rPr lang="zh-CN" altLang="en-US" dirty="0"/>
              <a:t>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70274E0-744B-4CF4-923F-7C3703B22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剔除有特殊影响的日期</a:t>
            </a:r>
            <a:endParaRPr lang="en-US" altLang="zh-CN" dirty="0"/>
          </a:p>
          <a:p>
            <a:r>
              <a:rPr lang="zh-CN" altLang="en-US" dirty="0"/>
              <a:t>在一段报价区间内采用均匀分布进行随机报价</a:t>
            </a:r>
            <a:r>
              <a:rPr lang="en-US" altLang="zh-CN" dirty="0"/>
              <a:t>(</a:t>
            </a:r>
            <a:r>
              <a:rPr lang="zh-CN" altLang="en-US" dirty="0"/>
              <a:t>每周一次报价，一月总计</a:t>
            </a:r>
            <a:r>
              <a:rPr lang="en-US" altLang="zh-CN" dirty="0"/>
              <a:t>4</a:t>
            </a:r>
            <a:r>
              <a:rPr lang="zh-CN" altLang="en-US" dirty="0"/>
              <a:t>次报价</a:t>
            </a:r>
            <a:r>
              <a:rPr lang="en-US" altLang="zh-CN" dirty="0"/>
              <a:t>,</a:t>
            </a:r>
            <a:r>
              <a:rPr lang="zh-CN" altLang="en-US" dirty="0"/>
              <a:t>随机报价是为了消除偶然因素的影响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统计报价相关的统计分布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499E7DF-9A39-4DFE-8E72-460FFA52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4001294"/>
            <a:ext cx="838200" cy="1790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FF7F19A-7C45-491E-99A8-E4A9AF6C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3705226"/>
            <a:ext cx="3590925" cy="152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3B31EB1-0AFC-41C4-80E3-D22F3375FA83}"/>
              </a:ext>
            </a:extLst>
          </p:cNvPr>
          <p:cNvSpPr txBox="1"/>
          <p:nvPr/>
        </p:nvSpPr>
        <p:spPr>
          <a:xfrm>
            <a:off x="1003300" y="6176963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GMM</a:t>
            </a:r>
            <a:r>
              <a:rPr lang="zh-CN" altLang="en-US" dirty="0"/>
              <a:t>估计每个关键词的参数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75F2961-D40A-4018-A0E3-98978227E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198" y="6275151"/>
            <a:ext cx="7143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0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DBDEFA9-1D56-4EAE-89C2-A99F76E02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预测阶段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5CFA1DB-A6AB-405A-850E-7CDC1586D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利用模型预测进行报价</a:t>
            </a:r>
            <a:endParaRPr lang="en-US" altLang="zh-CN" dirty="0"/>
          </a:p>
          <a:p>
            <a:r>
              <a:rPr lang="zh-CN" altLang="en-US" dirty="0"/>
              <a:t>预测的时候假设模型参数是稳定的，而教育是有季节性的，这可能会带来一定的偏差</a:t>
            </a:r>
            <a:endParaRPr lang="en-US" altLang="zh-CN" dirty="0"/>
          </a:p>
          <a:p>
            <a:r>
              <a:rPr lang="zh-CN" altLang="en-US" dirty="0"/>
              <a:t>假设报价的总预算始终是常数</a:t>
            </a:r>
            <a:r>
              <a:rPr lang="en-US" altLang="zh-CN" dirty="0"/>
              <a:t>(</a:t>
            </a:r>
            <a:r>
              <a:rPr lang="zh-CN" altLang="en-US" dirty="0"/>
              <a:t>实际和业务情况是有关的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69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BA6C15F-4B96-400C-9ABB-94D49C15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B5EF70D-95D4-4DBA-AA40-544FDD51E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提供了解析的模型</a:t>
            </a:r>
            <a:endParaRPr lang="en-US" altLang="zh-CN" dirty="0"/>
          </a:p>
          <a:p>
            <a:r>
              <a:rPr lang="zh-CN" altLang="en-US" dirty="0"/>
              <a:t>需要估计的参数比较少（只要四个）</a:t>
            </a:r>
            <a:endParaRPr lang="en-US" altLang="zh-CN" dirty="0"/>
          </a:p>
          <a:p>
            <a:r>
              <a:rPr lang="zh-CN" altLang="en-US" dirty="0"/>
              <a:t>使用的优化指标是利润，而不是选择替代指标，可以直接看到对公司利润的影响</a:t>
            </a:r>
            <a:endParaRPr lang="en-US" altLang="zh-CN" dirty="0"/>
          </a:p>
          <a:p>
            <a:r>
              <a:rPr lang="zh-CN" altLang="en-US" dirty="0"/>
              <a:t>考虑了竞标关键词对没有竞标的关键词的影响</a:t>
            </a:r>
            <a:endParaRPr lang="en-US" altLang="zh-CN" dirty="0"/>
          </a:p>
          <a:p>
            <a:r>
              <a:rPr lang="zh-CN" altLang="en-US" dirty="0"/>
              <a:t>不要整体求和再优化，只需每个关键词单独取最优，不同的关键词独立求解</a:t>
            </a:r>
            <a:endParaRPr lang="en-US" altLang="zh-CN" dirty="0"/>
          </a:p>
          <a:p>
            <a:r>
              <a:rPr lang="zh-CN" altLang="en-US" dirty="0"/>
              <a:t>测试集中该方案明显提高了收益率，会考虑减少热门但是</a:t>
            </a:r>
            <a:r>
              <a:rPr lang="en-US" altLang="zh-CN" dirty="0"/>
              <a:t>ROI</a:t>
            </a:r>
            <a:r>
              <a:rPr lang="zh-CN" altLang="en-US" dirty="0"/>
              <a:t>很低的投入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3563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F6C2C98-F892-42FE-9010-A58F4142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6B0C516-8EB9-499B-91FC-A8681041D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假设的参数预测的时候就是使用固定的预测，对参数估计的准确性影响较高</a:t>
            </a:r>
            <a:endParaRPr lang="en-US" altLang="zh-CN" dirty="0"/>
          </a:p>
          <a:p>
            <a:r>
              <a:rPr lang="zh-CN" altLang="en-US" dirty="0"/>
              <a:t>竞争对手的数据往往不容易知道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90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B4C4D30-FCBF-461F-A39B-A2E3A99F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Budget Optimization in Search-Based Advertising Auctions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624AEE9-890E-463E-A215-B93500D1A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243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AD9B1D-EC4D-4A35-B12E-C4715F89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82BAAFC-F4CA-4E96-BD5A-3E412A4D6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排名越靠前，那么</a:t>
            </a:r>
            <a:r>
              <a:rPr lang="en-US" altLang="zh-CN" dirty="0"/>
              <a:t>CTR</a:t>
            </a:r>
            <a:r>
              <a:rPr lang="zh-CN" altLang="en-US" dirty="0"/>
              <a:t>越高</a:t>
            </a:r>
            <a:endParaRPr lang="en-US" altLang="zh-CN" dirty="0"/>
          </a:p>
          <a:p>
            <a:r>
              <a:rPr lang="zh-CN" altLang="en-US" dirty="0"/>
              <a:t>竞价越高支出越高</a:t>
            </a:r>
            <a:endParaRPr lang="en-US" altLang="zh-CN" dirty="0"/>
          </a:p>
          <a:p>
            <a:r>
              <a:rPr lang="zh-CN" altLang="en-US"/>
              <a:t>竞价越高点击量越高</a:t>
            </a:r>
          </a:p>
        </p:txBody>
      </p:sp>
    </p:spTree>
    <p:extLst>
      <p:ext uri="{BB962C8B-B14F-4D97-AF65-F5344CB8AC3E}">
        <p14:creationId xmlns:p14="http://schemas.microsoft.com/office/powerpoint/2010/main" val="165412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7E979CD-5D4F-4753-8D90-CEFB3CCF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搜索引擎自动竞价目标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4BB2350-9C78-40C5-B9A6-0C3A299DD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核心指标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增加公司的投资回报率</a:t>
            </a:r>
            <a:r>
              <a:rPr lang="en-US" altLang="zh-CN" dirty="0"/>
              <a:t>(ROI)</a:t>
            </a:r>
          </a:p>
        </p:txBody>
      </p:sp>
    </p:spTree>
    <p:extLst>
      <p:ext uri="{BB962C8B-B14F-4D97-AF65-F5344CB8AC3E}">
        <p14:creationId xmlns:p14="http://schemas.microsoft.com/office/powerpoint/2010/main" val="124308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C6A2117-870F-4020-8B91-442121CF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搜索引擎自动竞价的数学描述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F31ADC9-7EFE-45C4-B96E-D72763DB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Max E(V|B)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说明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V</a:t>
            </a:r>
            <a:r>
              <a:rPr lang="zh-CN" altLang="en-US" dirty="0"/>
              <a:t>是竞价广告的效益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B</a:t>
            </a:r>
            <a:r>
              <a:rPr lang="zh-CN" altLang="en-US" dirty="0"/>
              <a:t>是投入竞价广告的预算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含义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在预算范围内使收益的期望值最大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适用范围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所有的搜索引擎自动报价方法都是这个公式的展开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86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896C67-CB57-454A-8823-E2C6681C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自动竞价的整体流程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11D6D60-B123-4BB4-93BA-854E9191F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指标的选择和分布假设</a:t>
            </a:r>
            <a:r>
              <a:rPr lang="en-US" altLang="zh-CN" dirty="0"/>
              <a:t>(</a:t>
            </a:r>
            <a:r>
              <a:rPr lang="zh-CN" altLang="en-US" dirty="0"/>
              <a:t>不同方法的根本区别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指标参数的估计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指标的求解方法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 具体指标下最优的关键词组合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具体指标下关键词组合的预算分配</a:t>
            </a:r>
            <a:endParaRPr lang="en-US" altLang="zh-CN" dirty="0"/>
          </a:p>
          <a:p>
            <a:r>
              <a:rPr lang="en-US" altLang="zh-CN" dirty="0"/>
              <a:t>6 </a:t>
            </a:r>
            <a:r>
              <a:rPr lang="zh-CN" altLang="en-US" dirty="0"/>
              <a:t>根据实际情况调整指标参数的估计</a:t>
            </a:r>
          </a:p>
        </p:txBody>
      </p:sp>
    </p:spTree>
    <p:extLst>
      <p:ext uri="{BB962C8B-B14F-4D97-AF65-F5344CB8AC3E}">
        <p14:creationId xmlns:p14="http://schemas.microsoft.com/office/powerpoint/2010/main" val="246430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3CEB71-FE55-43ED-A043-59D80D72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 Bidding in Multi-item </a:t>
            </a:r>
            <a:r>
              <a:rPr lang="en-US" altLang="zh-CN" dirty="0" err="1"/>
              <a:t>Multislot</a:t>
            </a:r>
            <a:r>
              <a:rPr lang="en-US" altLang="zh-CN" dirty="0"/>
              <a:t> Sponsored Search Auction </a:t>
            </a:r>
            <a:r>
              <a:rPr lang="zh-CN" altLang="en-US" dirty="0"/>
              <a:t>分享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F898A33-BF41-4E0F-BD03-672EA66C7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影响收益的因子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广告主从用户一次点击获取价值的期望 </a:t>
            </a:r>
            <a:r>
              <a:rPr lang="en-US" altLang="zh-CN" dirty="0"/>
              <a:t>E[</a:t>
            </a:r>
            <a:r>
              <a:rPr lang="en-US" altLang="zh-CN" i="1" dirty="0" err="1"/>
              <a:t>wk</a:t>
            </a:r>
            <a:r>
              <a:rPr lang="en-US" altLang="zh-CN" dirty="0"/>
              <a:t>]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某一次搜索结果中用户点击该广告主广告的概率 </a:t>
            </a:r>
            <a:r>
              <a:rPr lang="pl-PL" altLang="zh-CN" i="1" dirty="0"/>
              <a:t>δ</a:t>
            </a:r>
            <a:r>
              <a:rPr lang="pl-PL" altLang="zh-CN" dirty="0"/>
              <a:t>(</a:t>
            </a:r>
            <a:r>
              <a:rPr lang="pl-PL" altLang="zh-CN" i="1" dirty="0"/>
              <a:t>s</a:t>
            </a:r>
            <a:r>
              <a:rPr lang="pl-PL" altLang="zh-CN" dirty="0"/>
              <a:t>)</a:t>
            </a:r>
            <a:br>
              <a:rPr lang="pl-PL" altLang="zh-CN" dirty="0"/>
            </a:br>
            <a:r>
              <a:rPr lang="pl-PL" altLang="zh-CN" i="1" dirty="0"/>
              <a:t>k </a:t>
            </a:r>
            <a:r>
              <a:rPr lang="pl-PL" altLang="zh-CN" dirty="0"/>
              <a:t>= </a:t>
            </a:r>
            <a:r>
              <a:rPr lang="pl-PL" altLang="zh-CN" i="1" dirty="0"/>
              <a:t>I </a:t>
            </a:r>
            <a:r>
              <a:rPr lang="pl-PL" altLang="zh-CN" dirty="0"/>
              <a:t>(</a:t>
            </a:r>
            <a:r>
              <a:rPr lang="pl-PL" altLang="zh-CN" i="1" dirty="0"/>
              <a:t>clickk </a:t>
            </a:r>
            <a:r>
              <a:rPr lang="pl-PL" altLang="zh-CN" dirty="0"/>
              <a:t>(</a:t>
            </a:r>
            <a:r>
              <a:rPr lang="pl-PL" altLang="zh-CN" i="1" dirty="0"/>
              <a:t>s</a:t>
            </a:r>
            <a:r>
              <a:rPr lang="pl-PL" altLang="zh-CN" dirty="0"/>
              <a:t>)) </a:t>
            </a:r>
            <a:r>
              <a:rPr lang="zh-CN" altLang="en-US" dirty="0"/>
              <a:t>，如果点击则可以得到</a:t>
            </a:r>
            <a:r>
              <a:rPr lang="en-US" altLang="zh-CN" dirty="0"/>
              <a:t>E[</a:t>
            </a:r>
            <a:r>
              <a:rPr lang="en-US" altLang="zh-CN" i="1" dirty="0" err="1"/>
              <a:t>wk</a:t>
            </a:r>
            <a:r>
              <a:rPr lang="en-US" altLang="zh-CN" dirty="0"/>
              <a:t>] </a:t>
            </a:r>
            <a:r>
              <a:rPr lang="zh-CN" altLang="en-US" dirty="0"/>
              <a:t>，否则就不得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所以某个关键词当个点击的收益为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所以所有关键词的收益为</a:t>
            </a:r>
            <a:r>
              <a:rPr lang="pl-PL" altLang="zh-CN" dirty="0"/>
              <a:t/>
            </a:r>
            <a:br>
              <a:rPr lang="pl-PL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2287FFA-9A66-4957-A4AC-6DCE2E88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637" y="3682206"/>
            <a:ext cx="1838325" cy="6381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CF2ADA3-C150-4123-8053-4A189449A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5" y="4811712"/>
            <a:ext cx="18002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8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52344D9-20F0-4083-922C-ECC4F518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影响成本的因子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659E475-3058-48CD-B28F-ADF1459BE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这篇文章假设广告是根据报价排名的，并且广告主支付排名后一名的广告主的价格。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所以，记排名在后一名的广告主报价为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sz="2800" dirty="0"/>
              <a:t>因为是点击付费，由于关键词搜索的点击概率是</a:t>
            </a:r>
            <a:endParaRPr lang="en-US" altLang="zh-CN" sz="2800" dirty="0"/>
          </a:p>
          <a:p>
            <a:pPr marL="914400" lvl="2" indent="0">
              <a:buNone/>
            </a:pPr>
            <a:endParaRPr lang="en-US" altLang="zh-CN" sz="2800" dirty="0"/>
          </a:p>
          <a:p>
            <a:pPr marL="914400" lvl="2" indent="0">
              <a:buNone/>
            </a:pPr>
            <a:endParaRPr lang="en-US" altLang="zh-CN" sz="2800" dirty="0"/>
          </a:p>
          <a:p>
            <a:pPr marL="914400" lvl="2" indent="0">
              <a:buNone/>
            </a:pPr>
            <a:r>
              <a:rPr lang="zh-CN" altLang="en-US" sz="2800" dirty="0"/>
              <a:t>所以关键词每次被搜索的成本是</a:t>
            </a:r>
            <a:endParaRPr lang="en-US" altLang="zh-CN" sz="2800" dirty="0"/>
          </a:p>
          <a:p>
            <a:pPr marL="914400" lvl="2" indent="0">
              <a:buNone/>
            </a:pPr>
            <a:endParaRPr lang="en-US" altLang="zh-CN" sz="2800" dirty="0"/>
          </a:p>
          <a:p>
            <a:pPr marL="914400" lvl="2" indent="0">
              <a:buNone/>
            </a:pPr>
            <a:r>
              <a:rPr lang="zh-CN" altLang="en-US" sz="2800" dirty="0"/>
              <a:t>所以所有关键词的所有搜索需要付出成本为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15700CF-B53D-4A18-BB20-0142146FD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600" y="3013075"/>
            <a:ext cx="533400" cy="4857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C60D753-BADD-46DD-A1F5-CFD269D4F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5" y="3962400"/>
            <a:ext cx="2447925" cy="723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4095053-3550-494C-97E7-F0F72F12B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625" y="4686300"/>
            <a:ext cx="1885950" cy="514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A586D51-745D-4FAD-B560-02869BBA8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6350" y="5264944"/>
            <a:ext cx="17907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8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0EB43C7-1BD7-4B4E-A3AE-40BB26F1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综合收益与成本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586EE8FE-3488-4267-96B3-0A4A81FC1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900" y="1686302"/>
            <a:ext cx="7867650" cy="1352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A108CB5-A472-4843-AF7D-C56083F18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562" y="3512482"/>
            <a:ext cx="6696075" cy="14954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BEE42CA-79E1-4B5A-83FB-9F386F853C45}"/>
              </a:ext>
            </a:extLst>
          </p:cNvPr>
          <p:cNvSpPr txBox="1"/>
          <p:nvPr/>
        </p:nvSpPr>
        <p:spPr>
          <a:xfrm>
            <a:off x="1524000" y="3143150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11D292E3-8BC5-405D-8505-67C80AE16337}"/>
              </a:ext>
            </a:extLst>
          </p:cNvPr>
          <p:cNvSpPr txBox="1"/>
          <p:nvPr/>
        </p:nvSpPr>
        <p:spPr>
          <a:xfrm>
            <a:off x="1524000" y="5296871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假设用户搜关键词和竞价是独立的，这个结论下页会用到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83DC7C24-6294-42A5-B979-EADF322B0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050" y="5666203"/>
            <a:ext cx="48387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2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3C595A5-DB8C-4F02-A43D-A9A360BC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几个经验分布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A1B9168A-7946-4C05-97BA-D95743B6B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395" y="1867151"/>
            <a:ext cx="3057525" cy="561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1C3096B-3126-4F25-BA58-3277749B7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395" y="3168126"/>
            <a:ext cx="1619250" cy="409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012B8B1-2825-45AD-99E6-D1A81BB84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395" y="3723021"/>
            <a:ext cx="3552825" cy="323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DAB1054-26F5-4A55-B35A-F3979D89C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194" y="2498808"/>
            <a:ext cx="3705225" cy="485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2E615622-084B-42F0-B50E-34C6A8601B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2389" y="1867151"/>
            <a:ext cx="4724400" cy="304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EEBBAED1-B1B4-4F60-A638-68E82172AA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8114" y="2306113"/>
            <a:ext cx="4552950" cy="1066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1B01846E-D25A-48E5-BC7A-19587D3D87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8114" y="3512087"/>
            <a:ext cx="3505200" cy="9715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3E60E730-0305-4792-BA72-8E3DD4BD67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9551" y="4851861"/>
            <a:ext cx="4410075" cy="6667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7C09CDB9-6C8F-46C0-A9D3-40A3BDF83B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8395" y="4192191"/>
            <a:ext cx="2333625" cy="5143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A743C481-8DBC-4549-AAAA-241316C4FE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2194" y="5254356"/>
            <a:ext cx="723900" cy="25717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BA60D794-E08E-4051-8700-512A51D94D1A}"/>
              </a:ext>
            </a:extLst>
          </p:cNvPr>
          <p:cNvSpPr txBox="1"/>
          <p:nvPr/>
        </p:nvSpPr>
        <p:spPr>
          <a:xfrm>
            <a:off x="1040235" y="485186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共有四个参数需要估计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B559E36B-7FA9-4EFF-A17F-05528D80B06A}"/>
              </a:ext>
            </a:extLst>
          </p:cNvPr>
          <p:cNvSpPr txBox="1"/>
          <p:nvPr/>
        </p:nvSpPr>
        <p:spPr>
          <a:xfrm>
            <a:off x="1028265" y="554481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估计的方法是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D400EF1F-2364-4ACD-ABE7-20C0EE8F870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39005" y="6054655"/>
            <a:ext cx="1695450" cy="2286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7EC8A2BA-3C6F-4ED1-A59F-2CBF472EE551}"/>
              </a:ext>
            </a:extLst>
          </p:cNvPr>
          <p:cNvSpPr txBox="1"/>
          <p:nvPr/>
        </p:nvSpPr>
        <p:spPr>
          <a:xfrm>
            <a:off x="5301842" y="32633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由上页的结论可得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3B15F04F-D5D8-4ECF-9000-9B198D5B1A1E}"/>
              </a:ext>
            </a:extLst>
          </p:cNvPr>
          <p:cNvSpPr txBox="1"/>
          <p:nvPr/>
        </p:nvSpPr>
        <p:spPr>
          <a:xfrm>
            <a:off x="5301842" y="455974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所以存在唯一的最优报价解的条件</a:t>
            </a:r>
          </a:p>
        </p:txBody>
      </p:sp>
    </p:spTree>
    <p:extLst>
      <p:ext uri="{BB962C8B-B14F-4D97-AF65-F5344CB8AC3E}">
        <p14:creationId xmlns:p14="http://schemas.microsoft.com/office/powerpoint/2010/main" val="99767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4D012E-A5D7-4C9B-B032-103F7227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几个重要假设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C2F3BD0-AFCF-409D-ABED-7362E8FDE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排名是按报价来决定先后的</a:t>
            </a:r>
            <a:r>
              <a:rPr lang="en-US" altLang="zh-CN" dirty="0"/>
              <a:t>(</a:t>
            </a:r>
            <a:r>
              <a:rPr lang="zh-CN" altLang="en-US" dirty="0"/>
              <a:t>实际是按报价和点击率乘积来排的，文中解释说在这两者是等价的，因为前者和归一化后的后者相当，影响多少有待进一步研究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不同关键词的搜索之间是独立同分布的</a:t>
            </a:r>
          </a:p>
        </p:txBody>
      </p:sp>
    </p:spTree>
    <p:extLst>
      <p:ext uri="{BB962C8B-B14F-4D97-AF65-F5344CB8AC3E}">
        <p14:creationId xmlns:p14="http://schemas.microsoft.com/office/powerpoint/2010/main" val="347538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546</Words>
  <Application>Microsoft Office PowerPoint</Application>
  <PresentationFormat>宽屏</PresentationFormat>
  <Paragraphs>87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搜索引擎自动竞价策略</vt:lpstr>
      <vt:lpstr>搜索引擎自动竞价目标</vt:lpstr>
      <vt:lpstr>搜索引擎自动竞价的数学描述</vt:lpstr>
      <vt:lpstr>自动竞价的整体流程</vt:lpstr>
      <vt:lpstr>Optimal Bidding in Multi-item Multislot Sponsored Search Auction 分享</vt:lpstr>
      <vt:lpstr>影响成本的因子 </vt:lpstr>
      <vt:lpstr>综合收益与成本</vt:lpstr>
      <vt:lpstr>几个经验分布</vt:lpstr>
      <vt:lpstr>几个重要假设</vt:lpstr>
      <vt:lpstr>模型输入</vt:lpstr>
      <vt:lpstr>自动报价策略的三个阶段</vt:lpstr>
      <vt:lpstr>前期工作(2月)</vt:lpstr>
      <vt:lpstr>参数估计阶段（1月）</vt:lpstr>
      <vt:lpstr>预测阶段</vt:lpstr>
      <vt:lpstr>优点</vt:lpstr>
      <vt:lpstr>缺点</vt:lpstr>
      <vt:lpstr>Budget Optimization in Search-Based Advertising Auctions</vt:lpstr>
      <vt:lpstr>假设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搜索引擎自动竞价策略</dc:title>
  <dc:creator>mark</dc:creator>
  <cp:lastModifiedBy>ZZZ</cp:lastModifiedBy>
  <cp:revision>54</cp:revision>
  <dcterms:created xsi:type="dcterms:W3CDTF">2017-07-06T08:16:48Z</dcterms:created>
  <dcterms:modified xsi:type="dcterms:W3CDTF">2017-07-09T10:16:55Z</dcterms:modified>
</cp:coreProperties>
</file>