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60" r:id="rId5"/>
    <p:sldId id="258" r:id="rId6"/>
    <p:sldId id="259" r:id="rId7"/>
    <p:sldId id="271" r:id="rId8"/>
    <p:sldId id="262" r:id="rId9"/>
    <p:sldId id="267" r:id="rId10"/>
    <p:sldId id="264" r:id="rId11"/>
    <p:sldId id="268" r:id="rId12"/>
    <p:sldId id="263" r:id="rId13"/>
    <p:sldId id="269" r:id="rId14"/>
    <p:sldId id="265" r:id="rId15"/>
    <p:sldId id="270" r:id="rId16"/>
    <p:sldId id="266" r:id="rId17"/>
    <p:sldId id="261" r:id="rId18"/>
  </p:sldIdLst>
  <p:sldSz cx="24387175" cy="13716000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50" y="84"/>
      </p:cViewPr>
      <p:guideLst>
        <p:guide orient="horz" pos="4320"/>
        <p:guide pos="76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260855"/>
            <a:ext cx="20729099" cy="29400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80702" y="549280"/>
            <a:ext cx="5487114" cy="117030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59" y="549280"/>
            <a:ext cx="16054890" cy="117030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419" y="8813803"/>
            <a:ext cx="20729099" cy="2724149"/>
          </a:xfrm>
        </p:spPr>
        <p:txBody>
          <a:bodyPr anchor="t"/>
          <a:lstStyle>
            <a:lvl1pPr algn="l">
              <a:defRPr sz="10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419" y="5813427"/>
            <a:ext cx="20729099" cy="3000373"/>
          </a:xfrm>
        </p:spPr>
        <p:txBody>
          <a:bodyPr anchor="b"/>
          <a:lstStyle>
            <a:lvl1pPr marL="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1pPr>
            <a:lvl2pPr marL="12192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52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778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77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9630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1556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3482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5408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59" y="3200403"/>
            <a:ext cx="10771002" cy="9051925"/>
          </a:xfrm>
        </p:spPr>
        <p:txBody>
          <a:bodyPr/>
          <a:lstStyle>
            <a:lvl1pPr>
              <a:defRPr sz="75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6814" y="3200403"/>
            <a:ext cx="10771002" cy="9051925"/>
          </a:xfrm>
        </p:spPr>
        <p:txBody>
          <a:bodyPr/>
          <a:lstStyle>
            <a:lvl1pPr>
              <a:defRPr sz="75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070227"/>
            <a:ext cx="10775238" cy="127952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61" indent="0">
              <a:buNone/>
              <a:defRPr sz="5300" b="1"/>
            </a:lvl2pPr>
            <a:lvl3pPr marL="2438522" indent="0">
              <a:buNone/>
              <a:defRPr sz="4800" b="1"/>
            </a:lvl3pPr>
            <a:lvl4pPr marL="3657783" indent="0">
              <a:buNone/>
              <a:defRPr sz="4300" b="1"/>
            </a:lvl4pPr>
            <a:lvl5pPr marL="4877044" indent="0">
              <a:buNone/>
              <a:defRPr sz="4300" b="1"/>
            </a:lvl5pPr>
            <a:lvl6pPr marL="6096305" indent="0">
              <a:buNone/>
              <a:defRPr sz="4300" b="1"/>
            </a:lvl6pPr>
            <a:lvl7pPr marL="7315566" indent="0">
              <a:buNone/>
              <a:defRPr sz="4300" b="1"/>
            </a:lvl7pPr>
            <a:lvl8pPr marL="8534827" indent="0">
              <a:buNone/>
              <a:defRPr sz="4300" b="1"/>
            </a:lvl8pPr>
            <a:lvl9pPr marL="9754088" indent="0">
              <a:buNone/>
              <a:defRPr sz="4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359" y="4349749"/>
            <a:ext cx="10775238" cy="7902576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8356" y="3070227"/>
            <a:ext cx="10779470" cy="127952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61" indent="0">
              <a:buNone/>
              <a:defRPr sz="5300" b="1"/>
            </a:lvl2pPr>
            <a:lvl3pPr marL="2438522" indent="0">
              <a:buNone/>
              <a:defRPr sz="4800" b="1"/>
            </a:lvl3pPr>
            <a:lvl4pPr marL="3657783" indent="0">
              <a:buNone/>
              <a:defRPr sz="4300" b="1"/>
            </a:lvl4pPr>
            <a:lvl5pPr marL="4877044" indent="0">
              <a:buNone/>
              <a:defRPr sz="4300" b="1"/>
            </a:lvl5pPr>
            <a:lvl6pPr marL="6096305" indent="0">
              <a:buNone/>
              <a:defRPr sz="4300" b="1"/>
            </a:lvl6pPr>
            <a:lvl7pPr marL="7315566" indent="0">
              <a:buNone/>
              <a:defRPr sz="4300" b="1"/>
            </a:lvl7pPr>
            <a:lvl8pPr marL="8534827" indent="0">
              <a:buNone/>
              <a:defRPr sz="4300" b="1"/>
            </a:lvl8pPr>
            <a:lvl9pPr marL="9754088" indent="0">
              <a:buNone/>
              <a:defRPr sz="4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8356" y="4349749"/>
            <a:ext cx="10779470" cy="7902576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368" y="546099"/>
            <a:ext cx="8023213" cy="2324101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4708" y="546105"/>
            <a:ext cx="13633108" cy="11706227"/>
          </a:xfrm>
        </p:spPr>
        <p:txBody>
          <a:bodyPr/>
          <a:lstStyle>
            <a:lvl1pPr>
              <a:defRPr sz="8500"/>
            </a:lvl1pPr>
            <a:lvl2pPr>
              <a:defRPr sz="7500"/>
            </a:lvl2pPr>
            <a:lvl3pPr>
              <a:defRPr sz="64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368" y="2870207"/>
            <a:ext cx="8023213" cy="9382125"/>
          </a:xfrm>
        </p:spPr>
        <p:txBody>
          <a:bodyPr/>
          <a:lstStyle>
            <a:lvl1pPr marL="0" indent="0">
              <a:buNone/>
              <a:defRPr sz="3700"/>
            </a:lvl1pPr>
            <a:lvl2pPr marL="1219261" indent="0">
              <a:buNone/>
              <a:defRPr sz="3200"/>
            </a:lvl2pPr>
            <a:lvl3pPr marL="2438522" indent="0">
              <a:buNone/>
              <a:defRPr sz="2700"/>
            </a:lvl3pPr>
            <a:lvl4pPr marL="3657783" indent="0">
              <a:buNone/>
              <a:defRPr sz="2400"/>
            </a:lvl4pPr>
            <a:lvl5pPr marL="4877044" indent="0">
              <a:buNone/>
              <a:defRPr sz="2400"/>
            </a:lvl5pPr>
            <a:lvl6pPr marL="6096305" indent="0">
              <a:buNone/>
              <a:defRPr sz="2400"/>
            </a:lvl6pPr>
            <a:lvl7pPr marL="7315566" indent="0">
              <a:buNone/>
              <a:defRPr sz="2400"/>
            </a:lvl7pPr>
            <a:lvl8pPr marL="8534827" indent="0">
              <a:buNone/>
              <a:defRPr sz="2400"/>
            </a:lvl8pPr>
            <a:lvl9pPr marL="9754088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057" y="9601203"/>
            <a:ext cx="14632305" cy="1133477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057" y="1225549"/>
            <a:ext cx="14632305" cy="8229600"/>
          </a:xfrm>
        </p:spPr>
        <p:txBody>
          <a:bodyPr/>
          <a:lstStyle>
            <a:lvl1pPr marL="0" indent="0">
              <a:buNone/>
              <a:defRPr sz="8500"/>
            </a:lvl1pPr>
            <a:lvl2pPr marL="1219261" indent="0">
              <a:buNone/>
              <a:defRPr sz="7500"/>
            </a:lvl2pPr>
            <a:lvl3pPr marL="2438522" indent="0">
              <a:buNone/>
              <a:defRPr sz="6400"/>
            </a:lvl3pPr>
            <a:lvl4pPr marL="3657783" indent="0">
              <a:buNone/>
              <a:defRPr sz="5300"/>
            </a:lvl4pPr>
            <a:lvl5pPr marL="4877044" indent="0">
              <a:buNone/>
              <a:defRPr sz="5300"/>
            </a:lvl5pPr>
            <a:lvl6pPr marL="6096305" indent="0">
              <a:buNone/>
              <a:defRPr sz="5300"/>
            </a:lvl6pPr>
            <a:lvl7pPr marL="7315566" indent="0">
              <a:buNone/>
              <a:defRPr sz="5300"/>
            </a:lvl7pPr>
            <a:lvl8pPr marL="8534827" indent="0">
              <a:buNone/>
              <a:defRPr sz="5300"/>
            </a:lvl8pPr>
            <a:lvl9pPr marL="9754088" indent="0">
              <a:buNone/>
              <a:defRPr sz="5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057" y="10734679"/>
            <a:ext cx="14632305" cy="1609725"/>
          </a:xfrm>
        </p:spPr>
        <p:txBody>
          <a:bodyPr/>
          <a:lstStyle>
            <a:lvl1pPr marL="0" indent="0">
              <a:buNone/>
              <a:defRPr sz="3700"/>
            </a:lvl1pPr>
            <a:lvl2pPr marL="1219261" indent="0">
              <a:buNone/>
              <a:defRPr sz="3200"/>
            </a:lvl2pPr>
            <a:lvl3pPr marL="2438522" indent="0">
              <a:buNone/>
              <a:defRPr sz="2700"/>
            </a:lvl3pPr>
            <a:lvl4pPr marL="3657783" indent="0">
              <a:buNone/>
              <a:defRPr sz="2400"/>
            </a:lvl4pPr>
            <a:lvl5pPr marL="4877044" indent="0">
              <a:buNone/>
              <a:defRPr sz="2400"/>
            </a:lvl5pPr>
            <a:lvl6pPr marL="6096305" indent="0">
              <a:buNone/>
              <a:defRPr sz="2400"/>
            </a:lvl6pPr>
            <a:lvl7pPr marL="7315566" indent="0">
              <a:buNone/>
              <a:defRPr sz="2400"/>
            </a:lvl7pPr>
            <a:lvl8pPr marL="8534827" indent="0">
              <a:buNone/>
              <a:defRPr sz="2400"/>
            </a:lvl8pPr>
            <a:lvl9pPr marL="9754088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7"/>
            <a:ext cx="21948458" cy="2286000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4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4"/>
            <a:ext cx="772260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4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1219261" rtl="0" eaLnBrk="1" latinLnBrk="0" hangingPunct="1">
        <a:spcBef>
          <a:spcPct val="0"/>
        </a:spcBef>
        <a:buNone/>
        <a:defRPr sz="1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46" indent="-914446" algn="l" defTabSz="121926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1981299" indent="-762038" algn="l" defTabSz="1219261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152" indent="-609630" algn="l" defTabSz="1219261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7413" indent="-609630" algn="l" defTabSz="1219261" rtl="0" eaLnBrk="1" latinLnBrk="0" hangingPunct="1">
        <a:spcBef>
          <a:spcPct val="20000"/>
        </a:spcBef>
        <a:buFont typeface="Arial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674" indent="-609630" algn="l" defTabSz="1219261" rtl="0" eaLnBrk="1" latinLnBrk="0" hangingPunct="1">
        <a:spcBef>
          <a:spcPct val="20000"/>
        </a:spcBef>
        <a:buFont typeface="Arial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935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196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457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718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61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22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83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044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305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66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827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088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34" y="-406400"/>
            <a:ext cx="25290405" cy="14224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-67744" y="3885111"/>
            <a:ext cx="25290404" cy="1507307"/>
          </a:xfrm>
          <a:prstGeom prst="rect">
            <a:avLst/>
          </a:prstGeom>
        </p:spPr>
        <p:txBody>
          <a:bodyPr vert="horz" lIns="243852" tIns="121926" rIns="243852" bIns="121926" rtlCol="0" anchor="ctr">
            <a:no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11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chemeClr val="bg1"/>
                </a:solidFill>
                <a:latin typeface="FuturaBT Book"/>
                <a:cs typeface="FuturaBT Book"/>
              </a:rPr>
              <a:t>Blood Cell Image Classification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-67744" y="5637059"/>
            <a:ext cx="25290404" cy="1116864"/>
          </a:xfrm>
          <a:prstGeom prst="rect">
            <a:avLst/>
          </a:prstGeom>
        </p:spPr>
        <p:txBody>
          <a:bodyPr vert="horz" lIns="243852" tIns="121926" rIns="243852" bIns="121926" rtlCol="0">
            <a:noAutofit/>
          </a:bodyPr>
          <a:lstStyle>
            <a:lvl1pPr marL="0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8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9261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7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438522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6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657783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877044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096305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7315566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8534827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9754088" indent="0" algn="ctr" defTabSz="1219261" rtl="0" eaLnBrk="1" latinLnBrk="0" hangingPunct="1">
              <a:spcBef>
                <a:spcPct val="20000"/>
              </a:spcBef>
              <a:buFont typeface="Arial"/>
              <a:buNone/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i="1" dirty="0">
                <a:solidFill>
                  <a:srgbClr val="FFFFFF"/>
                </a:solidFill>
                <a:latin typeface="Tisa Offc"/>
                <a:cs typeface="Tisa Offc"/>
              </a:rPr>
              <a:t>Neural Networks</a:t>
            </a:r>
          </a:p>
        </p:txBody>
      </p:sp>
      <p:pic>
        <p:nvPicPr>
          <p:cNvPr id="4" name="Picture 3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3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1114613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Use Neural Network to accurately determine blood cell types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32609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Results and Analysis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9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1114613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194205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Discussion and Future Work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9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2194908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Apply same methodology to help identify blood diseases </a:t>
            </a:r>
            <a:r>
              <a:rPr lang="en-US" sz="5400" dirty="0" err="1">
                <a:solidFill>
                  <a:schemeClr val="tx1"/>
                </a:solidFill>
                <a:latin typeface="Tisa Offc"/>
                <a:cs typeface="Tisa Offc"/>
              </a:rPr>
              <a:t>etc</a:t>
            </a: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…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Discussion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88590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6516091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Introduction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Understanding the Problem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Data and Data Processing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Machine Learning Approach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Results and Analysis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Discussion and Future Work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662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Introduction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3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5103397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A Neural Network(NN) is a machine learning technique reminiscent of biological neural networks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NNs are comprised of nodes called neurons, each with the ability to transmit signals to one another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Each NN has layers of neurons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36D432-FE1A-4B84-81DF-97A0F267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303" y="7035282"/>
            <a:ext cx="10817428" cy="4549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C83AA9-0F70-4CED-9AD6-63E58838F66C}"/>
              </a:ext>
            </a:extLst>
          </p:cNvPr>
          <p:cNvSpPr txBox="1"/>
          <p:nvPr/>
        </p:nvSpPr>
        <p:spPr>
          <a:xfrm>
            <a:off x="12272765" y="11585057"/>
            <a:ext cx="6406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sa Offc"/>
              </a:rPr>
              <a:t>Neural Network Example</a:t>
            </a:r>
          </a:p>
        </p:txBody>
      </p:sp>
    </p:spTree>
    <p:extLst>
      <p:ext uri="{BB962C8B-B14F-4D97-AF65-F5344CB8AC3E}">
        <p14:creationId xmlns:p14="http://schemas.microsoft.com/office/powerpoint/2010/main" val="45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Understanding the Problem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2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73743" y="3234400"/>
            <a:ext cx="22598045" cy="9590779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Over 250,000 clinical labs in the US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13 billion lab tests annually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7 billion clinical test annually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Estimated 251,000 deaths annually due to medical error (2016)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Third leading cause of death after heart disease and cancer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Many processes are still manual in </a:t>
            </a:r>
            <a:r>
              <a:rPr lang="en-US" sz="5400" dirty="0" err="1">
                <a:solidFill>
                  <a:schemeClr val="tx1"/>
                </a:solidFill>
                <a:latin typeface="Tisa Offc"/>
                <a:cs typeface="Tisa Offc"/>
              </a:rPr>
              <a:t>heathcare</a:t>
            </a: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Machine Learning can be used to help mitigate errors, improve workflow, and patient care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Understanding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314223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Data and Data Processing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61" y="-12860"/>
            <a:ext cx="24405336" cy="1372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001632" y="2583649"/>
            <a:ext cx="22598045" cy="4355500"/>
          </a:xfr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Data Consists of 12,910 blood images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410 original and 12,500 augmented</a:t>
            </a: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>
                <a:solidFill>
                  <a:schemeClr val="tx1"/>
                </a:solidFill>
                <a:latin typeface="Tisa Offc"/>
                <a:cs typeface="Tisa Offc"/>
              </a:rPr>
              <a:t>First need to process images to identify the red blood cells</a:t>
            </a:r>
            <a:r>
              <a:rPr lang="en-US" sz="5400" dirty="0">
                <a:solidFill>
                  <a:srgbClr val="FF0000"/>
                </a:solidFill>
                <a:latin typeface="Tisa Offc"/>
                <a:cs typeface="Tisa Offc"/>
              </a:rPr>
              <a:t> method?</a:t>
            </a: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  <a:p>
            <a:pPr marL="457200" indent="-457200" algn="just">
              <a:lnSpc>
                <a:spcPct val="110000"/>
              </a:lnSpc>
              <a:buFont typeface="Wingdings" charset="2"/>
              <a:buChar char="§"/>
            </a:pPr>
            <a:endParaRPr lang="en-US" sz="5400" dirty="0">
              <a:solidFill>
                <a:schemeClr val="tx1"/>
              </a:solidFill>
              <a:latin typeface="Tisa Offc"/>
              <a:cs typeface="Tisa Offc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1632" y="706301"/>
            <a:ext cx="20729099" cy="1133518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sz="8800" b="1" dirty="0">
                <a:solidFill>
                  <a:schemeClr val="tx1"/>
                </a:solidFill>
                <a:latin typeface="Arial"/>
                <a:cs typeface="Arial"/>
              </a:rPr>
              <a:t>Data and Data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F7A0CE-4B70-4E8D-B9F1-632C6C05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109" y="6198723"/>
            <a:ext cx="6791098" cy="5093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EAF1C4F-1938-4349-AE28-4F49B1D6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3477" y="6109042"/>
            <a:ext cx="6791097" cy="5093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AF95BA5-4283-443A-ACCD-4B94269808A5}"/>
              </a:ext>
            </a:extLst>
          </p:cNvPr>
          <p:cNvSpPr txBox="1"/>
          <p:nvPr/>
        </p:nvSpPr>
        <p:spPr>
          <a:xfrm>
            <a:off x="4516016" y="11341072"/>
            <a:ext cx="2878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sa Offc"/>
              </a:rPr>
              <a:t>Neutrophil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9C41B83-3187-4705-9BBE-1239F841BC81}"/>
              </a:ext>
            </a:extLst>
          </p:cNvPr>
          <p:cNvSpPr txBox="1"/>
          <p:nvPr/>
        </p:nvSpPr>
        <p:spPr>
          <a:xfrm>
            <a:off x="14545663" y="11341071"/>
            <a:ext cx="2760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sa Offc"/>
              </a:rPr>
              <a:t>Eosinophil</a:t>
            </a:r>
          </a:p>
        </p:txBody>
      </p:sp>
    </p:spTree>
    <p:extLst>
      <p:ext uri="{BB962C8B-B14F-4D97-AF65-F5344CB8AC3E}">
        <p14:creationId xmlns:p14="http://schemas.microsoft.com/office/powerpoint/2010/main" val="20545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ack BackPage NO1 16=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4" y="-406400"/>
            <a:ext cx="25290405" cy="142240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627845" y="4066626"/>
            <a:ext cx="17131486" cy="1508712"/>
          </a:xfrm>
          <a:prstGeom prst="rect">
            <a:avLst/>
          </a:prstGeom>
        </p:spPr>
        <p:txBody>
          <a:bodyPr/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FuturaBT Book"/>
                <a:cs typeface="FuturaBT Book"/>
              </a:rPr>
              <a:t>Machine Learning Approach</a:t>
            </a:r>
          </a:p>
        </p:txBody>
      </p:sp>
      <p:pic>
        <p:nvPicPr>
          <p:cNvPr id="8" name="Picture 7" descr="CSULA Logo Hero Horizontal Color-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772" y="10545584"/>
            <a:ext cx="9030695" cy="2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2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392</TotalTime>
  <Words>215</Words>
  <Application>Microsoft Office PowerPoint</Application>
  <PresentationFormat>Custom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FuturaBT Book</vt:lpstr>
      <vt:lpstr>Tisa Offc</vt:lpstr>
      <vt:lpstr>Arial</vt:lpstr>
      <vt:lpstr>Calibri</vt:lpstr>
      <vt:lpstr>Wingdings</vt:lpstr>
      <vt:lpstr>Office Theme</vt:lpstr>
      <vt:lpstr>PowerPoint Presentation</vt:lpstr>
      <vt:lpstr>        </vt:lpstr>
      <vt:lpstr>PowerPoint Presentation</vt:lpstr>
      <vt:lpstr>        </vt:lpstr>
      <vt:lpstr>PowerPoint Presentation</vt:lpstr>
      <vt:lpstr>        </vt:lpstr>
      <vt:lpstr>PowerPoint Presentation</vt:lpstr>
      <vt:lpstr>        </vt:lpstr>
      <vt:lpstr>PowerPoint Presentation</vt:lpstr>
      <vt:lpstr>        </vt:lpstr>
      <vt:lpstr>PowerPoint Presentation</vt:lpstr>
      <vt:lpstr>        </vt:lpstr>
      <vt:lpstr>PowerPoint Presentation</vt:lpstr>
      <vt:lpstr>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Ian</cp:lastModifiedBy>
  <cp:revision>60</cp:revision>
  <dcterms:created xsi:type="dcterms:W3CDTF">2010-04-12T23:12:02Z</dcterms:created>
  <dcterms:modified xsi:type="dcterms:W3CDTF">2018-05-08T00:34:33Z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