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60" r:id="rId5"/>
    <p:sldId id="258" r:id="rId6"/>
    <p:sldId id="259" r:id="rId7"/>
    <p:sldId id="271" r:id="rId8"/>
    <p:sldId id="262" r:id="rId9"/>
    <p:sldId id="267" r:id="rId10"/>
    <p:sldId id="264" r:id="rId11"/>
    <p:sldId id="268" r:id="rId12"/>
    <p:sldId id="263" r:id="rId13"/>
    <p:sldId id="269" r:id="rId14"/>
    <p:sldId id="265" r:id="rId15"/>
    <p:sldId id="275" r:id="rId16"/>
    <p:sldId id="270" r:id="rId17"/>
    <p:sldId id="274" r:id="rId18"/>
    <p:sldId id="273" r:id="rId19"/>
    <p:sldId id="282" r:id="rId20"/>
    <p:sldId id="272" r:id="rId21"/>
    <p:sldId id="276" r:id="rId22"/>
    <p:sldId id="280" r:id="rId23"/>
    <p:sldId id="281" r:id="rId24"/>
    <p:sldId id="278" r:id="rId25"/>
    <p:sldId id="279" r:id="rId26"/>
    <p:sldId id="266" r:id="rId27"/>
    <p:sldId id="261" r:id="rId28"/>
  </p:sldIdLst>
  <p:sldSz cx="24387175" cy="13716000"/>
  <p:notesSz cx="6858000" cy="9144000"/>
  <p:defaultTextStyle>
    <a:defPPr>
      <a:defRPr lang="en-US"/>
    </a:defPPr>
    <a:lvl1pPr marL="0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156" y="84"/>
      </p:cViewPr>
      <p:guideLst>
        <p:guide orient="horz" pos="4320"/>
        <p:guide pos="76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38" y="4260855"/>
            <a:ext cx="20729099" cy="29400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076" y="7772400"/>
            <a:ext cx="17071023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7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6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4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80702" y="549280"/>
            <a:ext cx="5487114" cy="117030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359" y="549280"/>
            <a:ext cx="16054890" cy="117030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419" y="8813803"/>
            <a:ext cx="20729099" cy="2724149"/>
          </a:xfrm>
        </p:spPr>
        <p:txBody>
          <a:bodyPr anchor="t"/>
          <a:lstStyle>
            <a:lvl1pPr algn="l">
              <a:defRPr sz="10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6419" y="5813427"/>
            <a:ext cx="20729099" cy="3000373"/>
          </a:xfrm>
        </p:spPr>
        <p:txBody>
          <a:bodyPr anchor="b"/>
          <a:lstStyle>
            <a:lvl1pPr marL="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1pPr>
            <a:lvl2pPr marL="12192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522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657783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4pPr>
            <a:lvl5pPr marL="487704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5pPr>
            <a:lvl6pPr marL="609630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6pPr>
            <a:lvl7pPr marL="731556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7pPr>
            <a:lvl8pPr marL="8534827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8pPr>
            <a:lvl9pPr marL="9754088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359" y="3200403"/>
            <a:ext cx="10771002" cy="9051925"/>
          </a:xfrm>
        </p:spPr>
        <p:txBody>
          <a:bodyPr/>
          <a:lstStyle>
            <a:lvl1pPr>
              <a:defRPr sz="7500"/>
            </a:lvl1pPr>
            <a:lvl2pPr>
              <a:defRPr sz="6400"/>
            </a:lvl2pPr>
            <a:lvl3pPr>
              <a:defRPr sz="53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6814" y="3200403"/>
            <a:ext cx="10771002" cy="9051925"/>
          </a:xfrm>
        </p:spPr>
        <p:txBody>
          <a:bodyPr/>
          <a:lstStyle>
            <a:lvl1pPr>
              <a:defRPr sz="7500"/>
            </a:lvl1pPr>
            <a:lvl2pPr>
              <a:defRPr sz="6400"/>
            </a:lvl2pPr>
            <a:lvl3pPr>
              <a:defRPr sz="53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070227"/>
            <a:ext cx="10775238" cy="1279525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61" indent="0">
              <a:buNone/>
              <a:defRPr sz="5300" b="1"/>
            </a:lvl2pPr>
            <a:lvl3pPr marL="2438522" indent="0">
              <a:buNone/>
              <a:defRPr sz="4800" b="1"/>
            </a:lvl3pPr>
            <a:lvl4pPr marL="3657783" indent="0">
              <a:buNone/>
              <a:defRPr sz="4300" b="1"/>
            </a:lvl4pPr>
            <a:lvl5pPr marL="4877044" indent="0">
              <a:buNone/>
              <a:defRPr sz="4300" b="1"/>
            </a:lvl5pPr>
            <a:lvl6pPr marL="6096305" indent="0">
              <a:buNone/>
              <a:defRPr sz="4300" b="1"/>
            </a:lvl6pPr>
            <a:lvl7pPr marL="7315566" indent="0">
              <a:buNone/>
              <a:defRPr sz="4300" b="1"/>
            </a:lvl7pPr>
            <a:lvl8pPr marL="8534827" indent="0">
              <a:buNone/>
              <a:defRPr sz="4300" b="1"/>
            </a:lvl8pPr>
            <a:lvl9pPr marL="9754088" indent="0">
              <a:buNone/>
              <a:defRPr sz="4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359" y="4349749"/>
            <a:ext cx="10775238" cy="7902576"/>
          </a:xfrm>
        </p:spPr>
        <p:txBody>
          <a:bodyPr/>
          <a:lstStyle>
            <a:lvl1pPr>
              <a:defRPr sz="6400"/>
            </a:lvl1pPr>
            <a:lvl2pPr>
              <a:defRPr sz="53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8356" y="3070227"/>
            <a:ext cx="10779470" cy="1279525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61" indent="0">
              <a:buNone/>
              <a:defRPr sz="5300" b="1"/>
            </a:lvl2pPr>
            <a:lvl3pPr marL="2438522" indent="0">
              <a:buNone/>
              <a:defRPr sz="4800" b="1"/>
            </a:lvl3pPr>
            <a:lvl4pPr marL="3657783" indent="0">
              <a:buNone/>
              <a:defRPr sz="4300" b="1"/>
            </a:lvl4pPr>
            <a:lvl5pPr marL="4877044" indent="0">
              <a:buNone/>
              <a:defRPr sz="4300" b="1"/>
            </a:lvl5pPr>
            <a:lvl6pPr marL="6096305" indent="0">
              <a:buNone/>
              <a:defRPr sz="4300" b="1"/>
            </a:lvl6pPr>
            <a:lvl7pPr marL="7315566" indent="0">
              <a:buNone/>
              <a:defRPr sz="4300" b="1"/>
            </a:lvl7pPr>
            <a:lvl8pPr marL="8534827" indent="0">
              <a:buNone/>
              <a:defRPr sz="4300" b="1"/>
            </a:lvl8pPr>
            <a:lvl9pPr marL="9754088" indent="0">
              <a:buNone/>
              <a:defRPr sz="4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8356" y="4349749"/>
            <a:ext cx="10779470" cy="7902576"/>
          </a:xfrm>
        </p:spPr>
        <p:txBody>
          <a:bodyPr/>
          <a:lstStyle>
            <a:lvl1pPr>
              <a:defRPr sz="6400"/>
            </a:lvl1pPr>
            <a:lvl2pPr>
              <a:defRPr sz="53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368" y="546099"/>
            <a:ext cx="8023213" cy="2324101"/>
          </a:xfrm>
        </p:spPr>
        <p:txBody>
          <a:bodyPr anchor="b"/>
          <a:lstStyle>
            <a:lvl1pPr algn="l">
              <a:defRPr sz="5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4708" y="546105"/>
            <a:ext cx="13633108" cy="11706227"/>
          </a:xfrm>
        </p:spPr>
        <p:txBody>
          <a:bodyPr/>
          <a:lstStyle>
            <a:lvl1pPr>
              <a:defRPr sz="8500"/>
            </a:lvl1pPr>
            <a:lvl2pPr>
              <a:defRPr sz="7500"/>
            </a:lvl2pPr>
            <a:lvl3pPr>
              <a:defRPr sz="64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368" y="2870207"/>
            <a:ext cx="8023213" cy="9382125"/>
          </a:xfrm>
        </p:spPr>
        <p:txBody>
          <a:bodyPr/>
          <a:lstStyle>
            <a:lvl1pPr marL="0" indent="0">
              <a:buNone/>
              <a:defRPr sz="3700"/>
            </a:lvl1pPr>
            <a:lvl2pPr marL="1219261" indent="0">
              <a:buNone/>
              <a:defRPr sz="3200"/>
            </a:lvl2pPr>
            <a:lvl3pPr marL="2438522" indent="0">
              <a:buNone/>
              <a:defRPr sz="2700"/>
            </a:lvl3pPr>
            <a:lvl4pPr marL="3657783" indent="0">
              <a:buNone/>
              <a:defRPr sz="2400"/>
            </a:lvl4pPr>
            <a:lvl5pPr marL="4877044" indent="0">
              <a:buNone/>
              <a:defRPr sz="2400"/>
            </a:lvl5pPr>
            <a:lvl6pPr marL="6096305" indent="0">
              <a:buNone/>
              <a:defRPr sz="2400"/>
            </a:lvl6pPr>
            <a:lvl7pPr marL="7315566" indent="0">
              <a:buNone/>
              <a:defRPr sz="2400"/>
            </a:lvl7pPr>
            <a:lvl8pPr marL="8534827" indent="0">
              <a:buNone/>
              <a:defRPr sz="2400"/>
            </a:lvl8pPr>
            <a:lvl9pPr marL="9754088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0057" y="9601203"/>
            <a:ext cx="14632305" cy="1133477"/>
          </a:xfrm>
        </p:spPr>
        <p:txBody>
          <a:bodyPr anchor="b"/>
          <a:lstStyle>
            <a:lvl1pPr algn="l">
              <a:defRPr sz="5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80057" y="1225549"/>
            <a:ext cx="14632305" cy="8229600"/>
          </a:xfrm>
        </p:spPr>
        <p:txBody>
          <a:bodyPr/>
          <a:lstStyle>
            <a:lvl1pPr marL="0" indent="0">
              <a:buNone/>
              <a:defRPr sz="8500"/>
            </a:lvl1pPr>
            <a:lvl2pPr marL="1219261" indent="0">
              <a:buNone/>
              <a:defRPr sz="7500"/>
            </a:lvl2pPr>
            <a:lvl3pPr marL="2438522" indent="0">
              <a:buNone/>
              <a:defRPr sz="6400"/>
            </a:lvl3pPr>
            <a:lvl4pPr marL="3657783" indent="0">
              <a:buNone/>
              <a:defRPr sz="5300"/>
            </a:lvl4pPr>
            <a:lvl5pPr marL="4877044" indent="0">
              <a:buNone/>
              <a:defRPr sz="5300"/>
            </a:lvl5pPr>
            <a:lvl6pPr marL="6096305" indent="0">
              <a:buNone/>
              <a:defRPr sz="5300"/>
            </a:lvl6pPr>
            <a:lvl7pPr marL="7315566" indent="0">
              <a:buNone/>
              <a:defRPr sz="5300"/>
            </a:lvl7pPr>
            <a:lvl8pPr marL="8534827" indent="0">
              <a:buNone/>
              <a:defRPr sz="5300"/>
            </a:lvl8pPr>
            <a:lvl9pPr marL="9754088" indent="0">
              <a:buNone/>
              <a:defRPr sz="5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0057" y="10734679"/>
            <a:ext cx="14632305" cy="1609725"/>
          </a:xfrm>
        </p:spPr>
        <p:txBody>
          <a:bodyPr/>
          <a:lstStyle>
            <a:lvl1pPr marL="0" indent="0">
              <a:buNone/>
              <a:defRPr sz="3700"/>
            </a:lvl1pPr>
            <a:lvl2pPr marL="1219261" indent="0">
              <a:buNone/>
              <a:defRPr sz="3200"/>
            </a:lvl2pPr>
            <a:lvl3pPr marL="2438522" indent="0">
              <a:buNone/>
              <a:defRPr sz="2700"/>
            </a:lvl3pPr>
            <a:lvl4pPr marL="3657783" indent="0">
              <a:buNone/>
              <a:defRPr sz="2400"/>
            </a:lvl4pPr>
            <a:lvl5pPr marL="4877044" indent="0">
              <a:buNone/>
              <a:defRPr sz="2400"/>
            </a:lvl5pPr>
            <a:lvl6pPr marL="6096305" indent="0">
              <a:buNone/>
              <a:defRPr sz="2400"/>
            </a:lvl6pPr>
            <a:lvl7pPr marL="7315566" indent="0">
              <a:buNone/>
              <a:defRPr sz="2400"/>
            </a:lvl7pPr>
            <a:lvl8pPr marL="8534827" indent="0">
              <a:buNone/>
              <a:defRPr sz="2400"/>
            </a:lvl8pPr>
            <a:lvl9pPr marL="9754088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49277"/>
            <a:ext cx="21948458" cy="2286000"/>
          </a:xfrm>
          <a:prstGeom prst="rect">
            <a:avLst/>
          </a:prstGeom>
        </p:spPr>
        <p:txBody>
          <a:bodyPr vert="horz" lIns="243852" tIns="121926" rIns="243852" bIns="12192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200403"/>
            <a:ext cx="21948458" cy="9051925"/>
          </a:xfrm>
          <a:prstGeom prst="rect">
            <a:avLst/>
          </a:prstGeom>
        </p:spPr>
        <p:txBody>
          <a:bodyPr vert="horz" lIns="243852" tIns="121926" rIns="243852" bIns="1219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359" y="12712704"/>
            <a:ext cx="5690341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2285" y="12712704"/>
            <a:ext cx="7722605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7475" y="12712704"/>
            <a:ext cx="5690341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1219261" rtl="0" eaLnBrk="1" latinLnBrk="0" hangingPunct="1">
        <a:spcBef>
          <a:spcPct val="0"/>
        </a:spcBef>
        <a:buNone/>
        <a:defRPr sz="1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46" indent="-914446" algn="l" defTabSz="1219261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1981299" indent="-762038" algn="l" defTabSz="1219261" rtl="0" eaLnBrk="1" latinLnBrk="0" hangingPunct="1">
        <a:spcBef>
          <a:spcPct val="20000"/>
        </a:spcBef>
        <a:buFont typeface="Arial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152" indent="-609630" algn="l" defTabSz="1219261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267413" indent="-609630" algn="l" defTabSz="1219261" rtl="0" eaLnBrk="1" latinLnBrk="0" hangingPunct="1">
        <a:spcBef>
          <a:spcPct val="20000"/>
        </a:spcBef>
        <a:buFont typeface="Arial"/>
        <a:buChar char="–"/>
        <a:defRPr sz="53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674" indent="-609630" algn="l" defTabSz="1219261" rtl="0" eaLnBrk="1" latinLnBrk="0" hangingPunct="1">
        <a:spcBef>
          <a:spcPct val="20000"/>
        </a:spcBef>
        <a:buFont typeface="Arial"/>
        <a:buChar char="»"/>
        <a:defRPr sz="53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935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7925196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457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718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61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522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783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044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305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566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827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088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ack BackPage NO1 16=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034" y="-406400"/>
            <a:ext cx="25290405" cy="14224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-67744" y="3885111"/>
            <a:ext cx="25290404" cy="1507307"/>
          </a:xfrm>
          <a:prstGeom prst="rect">
            <a:avLst/>
          </a:prstGeom>
        </p:spPr>
        <p:txBody>
          <a:bodyPr vert="horz" lIns="243852" tIns="121926" rIns="243852" bIns="121926" rtlCol="0" anchor="ctr">
            <a:noAutofit/>
          </a:bodyPr>
          <a:lstStyle>
            <a:lvl1pPr algn="ctr" defTabSz="1219261" rtl="0" eaLnBrk="1" latinLnBrk="0" hangingPunct="1">
              <a:spcBef>
                <a:spcPct val="0"/>
              </a:spcBef>
              <a:buNone/>
              <a:defRPr sz="11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chemeClr val="bg1"/>
                </a:solidFill>
                <a:latin typeface="FuturaBT Book"/>
                <a:cs typeface="FuturaBT Book"/>
              </a:rPr>
              <a:t>Blood Cell Image </a:t>
            </a:r>
            <a:r>
              <a:rPr lang="en-US" sz="9600" b="1" dirty="0" smtClean="0">
                <a:solidFill>
                  <a:schemeClr val="bg1"/>
                </a:solidFill>
                <a:latin typeface="FuturaBT Book"/>
                <a:cs typeface="FuturaBT Book"/>
              </a:rPr>
              <a:t>Classification </a:t>
            </a:r>
            <a:r>
              <a:rPr lang="en-US" sz="9600" b="1" dirty="0">
                <a:solidFill>
                  <a:schemeClr val="bg1"/>
                </a:solidFill>
                <a:latin typeface="FuturaBT Book"/>
                <a:cs typeface="FuturaBT Book"/>
              </a:rPr>
              <a:t>U</a:t>
            </a:r>
            <a:r>
              <a:rPr lang="en-US" sz="9600" b="1" dirty="0" smtClean="0">
                <a:solidFill>
                  <a:schemeClr val="bg1"/>
                </a:solidFill>
                <a:latin typeface="FuturaBT Book"/>
                <a:cs typeface="FuturaBT Book"/>
              </a:rPr>
              <a:t>sing </a:t>
            </a:r>
            <a:r>
              <a:rPr lang="en-US" sz="9600" b="1" dirty="0" smtClean="0">
                <a:solidFill>
                  <a:schemeClr val="bg1"/>
                </a:solidFill>
                <a:latin typeface="FuturaBT Book"/>
                <a:cs typeface="FuturaBT Book"/>
              </a:rPr>
              <a:t>N</a:t>
            </a:r>
            <a:r>
              <a:rPr lang="en-US" sz="9600" b="1" dirty="0" smtClean="0">
                <a:solidFill>
                  <a:schemeClr val="bg1"/>
                </a:solidFill>
                <a:latin typeface="FuturaBT Book"/>
                <a:cs typeface="FuturaBT Book"/>
              </a:rPr>
              <a:t>eural Networks</a:t>
            </a:r>
            <a:endParaRPr lang="en-US" sz="9600" b="1" dirty="0">
              <a:solidFill>
                <a:schemeClr val="bg1"/>
              </a:solidFill>
              <a:latin typeface="FuturaBT Book"/>
              <a:cs typeface="FuturaBT Book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-67744" y="6642474"/>
            <a:ext cx="25290404" cy="1116864"/>
          </a:xfrm>
          <a:prstGeom prst="rect">
            <a:avLst/>
          </a:prstGeom>
        </p:spPr>
        <p:txBody>
          <a:bodyPr vert="horz" lIns="243852" tIns="121926" rIns="243852" bIns="121926" rtlCol="0">
            <a:noAutofit/>
          </a:bodyPr>
          <a:lstStyle>
            <a:lvl1pPr marL="0" indent="0" algn="ctr" defTabSz="1219261" rtl="0" eaLnBrk="1" latinLnBrk="0" hangingPunct="1">
              <a:spcBef>
                <a:spcPct val="20000"/>
              </a:spcBef>
              <a:buFont typeface="Arial"/>
              <a:buNone/>
              <a:defRPr sz="8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19261" indent="0" algn="ctr" defTabSz="1219261" rtl="0" eaLnBrk="1" latinLnBrk="0" hangingPunct="1">
              <a:spcBef>
                <a:spcPct val="20000"/>
              </a:spcBef>
              <a:buFont typeface="Arial"/>
              <a:buNone/>
              <a:defRPr sz="7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438522" indent="0" algn="ctr" defTabSz="1219261" rtl="0" eaLnBrk="1" latinLnBrk="0" hangingPunct="1">
              <a:spcBef>
                <a:spcPct val="20000"/>
              </a:spcBef>
              <a:buFont typeface="Arial"/>
              <a:buNone/>
              <a:defRPr sz="6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657783" indent="0" algn="ctr" defTabSz="1219261" rtl="0" eaLnBrk="1" latinLnBrk="0" hangingPunct="1">
              <a:spcBef>
                <a:spcPct val="20000"/>
              </a:spcBef>
              <a:buFont typeface="Arial"/>
              <a:buNone/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877044" indent="0" algn="ctr" defTabSz="1219261" rtl="0" eaLnBrk="1" latinLnBrk="0" hangingPunct="1">
              <a:spcBef>
                <a:spcPct val="20000"/>
              </a:spcBef>
              <a:buFont typeface="Arial"/>
              <a:buNone/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6096305" indent="0" algn="ctr" defTabSz="1219261" rtl="0" eaLnBrk="1" latinLnBrk="0" hangingPunct="1">
              <a:spcBef>
                <a:spcPct val="20000"/>
              </a:spcBef>
              <a:buFont typeface="Arial"/>
              <a:buNone/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315566" indent="0" algn="ctr" defTabSz="1219261" rtl="0" eaLnBrk="1" latinLnBrk="0" hangingPunct="1">
              <a:spcBef>
                <a:spcPct val="20000"/>
              </a:spcBef>
              <a:buFont typeface="Arial"/>
              <a:buNone/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8534827" indent="0" algn="ctr" defTabSz="1219261" rtl="0" eaLnBrk="1" latinLnBrk="0" hangingPunct="1">
              <a:spcBef>
                <a:spcPct val="20000"/>
              </a:spcBef>
              <a:buFont typeface="Arial"/>
              <a:buNone/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9754088" indent="0" algn="ctr" defTabSz="1219261" rtl="0" eaLnBrk="1" latinLnBrk="0" hangingPunct="1">
              <a:spcBef>
                <a:spcPct val="20000"/>
              </a:spcBef>
              <a:buFont typeface="Arial"/>
              <a:buNone/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i="1" dirty="0" smtClean="0">
                <a:solidFill>
                  <a:srgbClr val="FFFFFF"/>
                </a:solidFill>
                <a:latin typeface="Tisa Offc"/>
                <a:cs typeface="Tisa Offc"/>
              </a:rPr>
              <a:t>Brian Martinez</a:t>
            </a:r>
          </a:p>
          <a:p>
            <a:r>
              <a:rPr lang="en-US" sz="7200" i="1" dirty="0" smtClean="0">
                <a:solidFill>
                  <a:srgbClr val="FFFFFF"/>
                </a:solidFill>
                <a:latin typeface="Tisa Offc"/>
                <a:cs typeface="Tisa Offc"/>
              </a:rPr>
              <a:t>Ian </a:t>
            </a:r>
            <a:r>
              <a:rPr lang="en-US" sz="7200" i="1" dirty="0">
                <a:solidFill>
                  <a:srgbClr val="FFFFFF"/>
                </a:solidFill>
                <a:latin typeface="Tisa Offc"/>
                <a:cs typeface="Tisa Offc"/>
              </a:rPr>
              <a:t>M</a:t>
            </a:r>
            <a:r>
              <a:rPr lang="en-US" sz="7200" i="1" dirty="0" smtClean="0">
                <a:solidFill>
                  <a:srgbClr val="FFFFFF"/>
                </a:solidFill>
                <a:latin typeface="Tisa Offc"/>
                <a:cs typeface="Tisa Offc"/>
              </a:rPr>
              <a:t>arquez</a:t>
            </a:r>
            <a:endParaRPr lang="en-US" sz="7200" i="1" dirty="0">
              <a:solidFill>
                <a:srgbClr val="FFFFFF"/>
              </a:solidFill>
              <a:latin typeface="Tisa Offc"/>
              <a:cs typeface="Tisa Offc"/>
            </a:endParaRPr>
          </a:p>
        </p:txBody>
      </p:sp>
      <p:pic>
        <p:nvPicPr>
          <p:cNvPr id="4" name="Picture 3" descr="CSULA Logo Hero Horizontal Color-Revers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772" y="10545584"/>
            <a:ext cx="9030695" cy="2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3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73743" y="3234400"/>
            <a:ext cx="22598045" cy="1114613"/>
          </a:xfr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Use Neural Network to accurately determine blood cell types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Machine Learning Approach</a:t>
            </a:r>
          </a:p>
        </p:txBody>
      </p:sp>
    </p:spTree>
    <p:extLst>
      <p:ext uri="{BB962C8B-B14F-4D97-AF65-F5344CB8AC3E}">
        <p14:creationId xmlns:p14="http://schemas.microsoft.com/office/powerpoint/2010/main" val="32609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ack BackPage NO1 16=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44" y="-406400"/>
            <a:ext cx="25290405" cy="1422400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627845" y="4066626"/>
            <a:ext cx="17131486" cy="1508712"/>
          </a:xfrm>
          <a:prstGeom prst="rect">
            <a:avLst/>
          </a:prstGeom>
        </p:spPr>
        <p:txBody>
          <a:bodyPr/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r>
              <a:rPr lang="en-US" sz="8800" dirty="0">
                <a:solidFill>
                  <a:schemeClr val="bg1"/>
                </a:solidFill>
                <a:latin typeface="FuturaBT Book"/>
                <a:cs typeface="FuturaBT Book"/>
              </a:rPr>
              <a:t>Results and Analysis</a:t>
            </a:r>
          </a:p>
        </p:txBody>
      </p:sp>
      <p:pic>
        <p:nvPicPr>
          <p:cNvPr id="8" name="Picture 7" descr="CSULA Logo Hero Horizontal Color-Revers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772" y="10545584"/>
            <a:ext cx="9030695" cy="2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9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73743" y="2320000"/>
            <a:ext cx="22598045" cy="7522071"/>
          </a:xfr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 smtClean="0">
                <a:solidFill>
                  <a:schemeClr val="tx1"/>
                </a:solidFill>
                <a:latin typeface="Tisa Offc"/>
                <a:cs typeface="Tisa Offc"/>
              </a:rPr>
              <a:t>Five models used: Base, Alpha, Beta, Epsilon, and Gamma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 smtClean="0">
                <a:solidFill>
                  <a:schemeClr val="tx1"/>
                </a:solidFill>
                <a:latin typeface="Tisa Offc"/>
                <a:cs typeface="Tisa Offc"/>
              </a:rPr>
              <a:t>Images used for each model were manipulated in one or more ways:</a:t>
            </a:r>
          </a:p>
          <a:p>
            <a:pPr marL="1676461" lvl="1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4400" dirty="0" smtClean="0">
                <a:solidFill>
                  <a:schemeClr val="tx1"/>
                </a:solidFill>
                <a:latin typeface="Tisa Offc"/>
                <a:cs typeface="Tisa Offc"/>
              </a:rPr>
              <a:t>Random Horizontal Flip</a:t>
            </a:r>
          </a:p>
          <a:p>
            <a:pPr marL="1676461" lvl="1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4400" dirty="0" smtClean="0">
                <a:solidFill>
                  <a:schemeClr val="tx1"/>
                </a:solidFill>
                <a:latin typeface="Tisa Offc"/>
                <a:cs typeface="Tisa Offc"/>
              </a:rPr>
              <a:t>Random vertical Flip</a:t>
            </a:r>
          </a:p>
          <a:p>
            <a:pPr marL="1676461" lvl="1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4400" dirty="0" smtClean="0">
                <a:solidFill>
                  <a:schemeClr val="tx1"/>
                </a:solidFill>
                <a:latin typeface="Tisa Offc"/>
                <a:cs typeface="Tisa Offc"/>
              </a:rPr>
              <a:t>Random degree of rotation from 0</a:t>
            </a:r>
            <a:r>
              <a:rPr lang="en-US" sz="4400" baseline="50000" dirty="0" smtClean="0">
                <a:solidFill>
                  <a:schemeClr val="tx1"/>
                </a:solidFill>
                <a:latin typeface="Tisa Offc"/>
                <a:cs typeface="Tisa Offc"/>
              </a:rPr>
              <a:t>o</a:t>
            </a:r>
            <a:r>
              <a:rPr lang="en-US" sz="4400" dirty="0" smtClean="0">
                <a:solidFill>
                  <a:schemeClr val="tx1"/>
                </a:solidFill>
                <a:latin typeface="Tisa Offc"/>
                <a:cs typeface="Tisa Offc"/>
              </a:rPr>
              <a:t> to 180</a:t>
            </a:r>
            <a:r>
              <a:rPr lang="en-US" sz="4400" baseline="50000" dirty="0" smtClean="0">
                <a:solidFill>
                  <a:schemeClr val="tx1"/>
                </a:solidFill>
                <a:latin typeface="Tisa Offc"/>
                <a:cs typeface="Tisa Offc"/>
              </a:rPr>
              <a:t>o</a:t>
            </a:r>
            <a:r>
              <a:rPr lang="en-US" sz="4400" dirty="0">
                <a:solidFill>
                  <a:schemeClr val="tx1"/>
                </a:solidFill>
                <a:latin typeface="Tisa Offc"/>
                <a:cs typeface="Tisa Offc"/>
              </a:rPr>
              <a:t> </a:t>
            </a:r>
            <a:endParaRPr lang="en-US" sz="4400" dirty="0" smtClean="0">
              <a:solidFill>
                <a:schemeClr val="tx1"/>
              </a:solidFill>
              <a:latin typeface="Tisa Offc"/>
              <a:cs typeface="Tisa Offc"/>
            </a:endParaRPr>
          </a:p>
          <a:p>
            <a:pPr marL="1676461" lvl="1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4400" dirty="0" smtClean="0">
                <a:solidFill>
                  <a:schemeClr val="tx1"/>
                </a:solidFill>
                <a:latin typeface="Tisa Offc"/>
                <a:cs typeface="Tisa Offc"/>
              </a:rPr>
              <a:t>Random height shift</a:t>
            </a:r>
          </a:p>
          <a:p>
            <a:pPr marL="1676461" lvl="1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4400" dirty="0" smtClean="0">
                <a:solidFill>
                  <a:schemeClr val="tx1"/>
                </a:solidFill>
                <a:latin typeface="Tisa Offc"/>
                <a:cs typeface="Tisa Offc"/>
              </a:rPr>
              <a:t>Random width shift</a:t>
            </a:r>
          </a:p>
          <a:p>
            <a:pPr marL="1676461" lvl="1" indent="-457200" algn="just">
              <a:lnSpc>
                <a:spcPct val="110000"/>
              </a:lnSpc>
              <a:buFont typeface="Wingdings" charset="2"/>
              <a:buChar char="§"/>
            </a:pPr>
            <a:endParaRPr lang="en-US" sz="4400" dirty="0" smtClean="0">
              <a:solidFill>
                <a:schemeClr val="tx1"/>
              </a:solidFill>
              <a:latin typeface="Tisa Offc"/>
              <a:cs typeface="Tisa Offc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Results and Analysis</a:t>
            </a:r>
          </a:p>
        </p:txBody>
      </p:sp>
    </p:spTree>
    <p:extLst>
      <p:ext uri="{BB962C8B-B14F-4D97-AF65-F5344CB8AC3E}">
        <p14:creationId xmlns:p14="http://schemas.microsoft.com/office/powerpoint/2010/main" val="226877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001632" y="2337585"/>
            <a:ext cx="22598045" cy="2074426"/>
          </a:xfr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 smtClean="0">
                <a:solidFill>
                  <a:schemeClr val="tx1"/>
                </a:solidFill>
                <a:latin typeface="Tisa Offc"/>
                <a:cs typeface="Tisa Offc"/>
              </a:rPr>
              <a:t>Mods used: Random horizontal flip, 10</a:t>
            </a:r>
            <a:r>
              <a:rPr lang="en-US" sz="5400" baseline="50000" dirty="0" smtClean="0">
                <a:solidFill>
                  <a:schemeClr val="tx1"/>
                </a:solidFill>
                <a:latin typeface="Tisa Offc"/>
                <a:cs typeface="Tisa Offc"/>
              </a:rPr>
              <a:t>o</a:t>
            </a:r>
            <a:r>
              <a:rPr lang="en-US" sz="5400" dirty="0" smtClean="0">
                <a:solidFill>
                  <a:schemeClr val="tx1"/>
                </a:solidFill>
                <a:latin typeface="Tisa Offc"/>
                <a:cs typeface="Tisa Offc"/>
              </a:rPr>
              <a:t> rotation, 0.1 width and height shift range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Results and </a:t>
            </a:r>
            <a:r>
              <a:rPr lang="en-US" sz="8800" b="1" dirty="0" smtClean="0">
                <a:solidFill>
                  <a:schemeClr val="tx1"/>
                </a:solidFill>
                <a:latin typeface="Arial"/>
                <a:cs typeface="Arial"/>
              </a:rPr>
              <a:t>Analysis-Base</a:t>
            </a:r>
            <a:endParaRPr lang="en-US" sz="8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553" y="4165472"/>
            <a:ext cx="13698761" cy="65329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15264" y="10793796"/>
            <a:ext cx="12245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dirty="0" smtClean="0">
                <a:latin typeface="Tisa Offc"/>
              </a:rPr>
              <a:t>Large dip in model accuracy before midpoint</a:t>
            </a:r>
          </a:p>
        </p:txBody>
      </p:sp>
    </p:spTree>
    <p:extLst>
      <p:ext uri="{BB962C8B-B14F-4D97-AF65-F5344CB8AC3E}">
        <p14:creationId xmlns:p14="http://schemas.microsoft.com/office/powerpoint/2010/main" val="1942053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436" y="125163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Results and </a:t>
            </a:r>
            <a:r>
              <a:rPr lang="en-US" sz="8800" b="1" dirty="0" smtClean="0">
                <a:solidFill>
                  <a:schemeClr val="tx1"/>
                </a:solidFill>
                <a:latin typeface="Arial"/>
                <a:cs typeface="Arial"/>
              </a:rPr>
              <a:t>Analysis-Base</a:t>
            </a:r>
            <a:endParaRPr lang="en-US" sz="8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32" y="2151575"/>
            <a:ext cx="9668186" cy="80275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333" y="2151574"/>
            <a:ext cx="9078935" cy="80275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9038" y="10551768"/>
            <a:ext cx="18733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dirty="0" smtClean="0">
                <a:latin typeface="Tisa Offc"/>
              </a:rPr>
              <a:t>364 errors or 85.36% accuracy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dirty="0" smtClean="0">
                <a:latin typeface="Tisa Offc"/>
              </a:rPr>
              <a:t>Highest accuracy with Lymphocyte detection, lowest with </a:t>
            </a:r>
            <a:r>
              <a:rPr lang="en-US" dirty="0" err="1" smtClean="0">
                <a:latin typeface="Tisa Offc"/>
              </a:rPr>
              <a:t>momocyte</a:t>
            </a:r>
            <a:endParaRPr lang="en-US" dirty="0">
              <a:latin typeface="Tisa Offc"/>
            </a:endParaRPr>
          </a:p>
        </p:txBody>
      </p:sp>
    </p:spTree>
    <p:extLst>
      <p:ext uri="{BB962C8B-B14F-4D97-AF65-F5344CB8AC3E}">
        <p14:creationId xmlns:p14="http://schemas.microsoft.com/office/powerpoint/2010/main" val="3225728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Results and </a:t>
            </a:r>
            <a:r>
              <a:rPr lang="en-US" sz="8800" b="1" dirty="0" smtClean="0">
                <a:solidFill>
                  <a:schemeClr val="tx1"/>
                </a:solidFill>
                <a:latin typeface="Arial"/>
                <a:cs typeface="Arial"/>
              </a:rPr>
              <a:t>Analysis-Alpha</a:t>
            </a:r>
            <a:endParaRPr lang="en-US" sz="8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01632" y="2337585"/>
            <a:ext cx="22598045" cy="2074426"/>
          </a:xfr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 smtClean="0">
                <a:solidFill>
                  <a:schemeClr val="tx1"/>
                </a:solidFill>
                <a:latin typeface="Tisa Offc"/>
                <a:cs typeface="Tisa Offc"/>
              </a:rPr>
              <a:t>Mods used: Random horizontal flip, random vertical flip, </a:t>
            </a: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7</a:t>
            </a:r>
            <a:r>
              <a:rPr lang="en-US" sz="5400" dirty="0" smtClean="0">
                <a:solidFill>
                  <a:schemeClr val="tx1"/>
                </a:solidFill>
                <a:latin typeface="Tisa Offc"/>
                <a:cs typeface="Tisa Offc"/>
              </a:rPr>
              <a:t>0</a:t>
            </a:r>
            <a:r>
              <a:rPr lang="en-US" sz="5400" baseline="50000" dirty="0" smtClean="0">
                <a:solidFill>
                  <a:schemeClr val="tx1"/>
                </a:solidFill>
                <a:latin typeface="Tisa Offc"/>
                <a:cs typeface="Tisa Offc"/>
              </a:rPr>
              <a:t>o</a:t>
            </a:r>
            <a:r>
              <a:rPr lang="en-US" sz="5400" dirty="0" smtClean="0">
                <a:solidFill>
                  <a:schemeClr val="tx1"/>
                </a:solidFill>
                <a:latin typeface="Tisa Offc"/>
                <a:cs typeface="Tisa Offc"/>
              </a:rPr>
              <a:t> rotation, 0.1 width and height shift range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401" y="4461903"/>
            <a:ext cx="12804957" cy="64153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9038" y="11404121"/>
            <a:ext cx="18258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dirty="0" smtClean="0">
                <a:latin typeface="Tisa Offc"/>
              </a:rPr>
              <a:t>Steady climb in accuracy, training and test data have similar results</a:t>
            </a:r>
            <a:endParaRPr lang="en-US" dirty="0">
              <a:latin typeface="Tisa Offc"/>
            </a:endParaRPr>
          </a:p>
        </p:txBody>
      </p:sp>
    </p:spTree>
    <p:extLst>
      <p:ext uri="{BB962C8B-B14F-4D97-AF65-F5344CB8AC3E}">
        <p14:creationId xmlns:p14="http://schemas.microsoft.com/office/powerpoint/2010/main" val="3323888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Results and </a:t>
            </a:r>
            <a:r>
              <a:rPr lang="en-US" sz="8800" b="1" dirty="0" smtClean="0">
                <a:solidFill>
                  <a:schemeClr val="tx1"/>
                </a:solidFill>
                <a:latin typeface="Arial"/>
                <a:cs typeface="Arial"/>
              </a:rPr>
              <a:t>Analysis-Alpha</a:t>
            </a:r>
            <a:endParaRPr lang="en-US" sz="8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037" y="2558980"/>
            <a:ext cx="9609589" cy="7855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2133" y="2666087"/>
            <a:ext cx="9084455" cy="79139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2204" y="10533941"/>
            <a:ext cx="203247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dirty="0" smtClean="0">
                <a:latin typeface="Tisa Offc"/>
              </a:rPr>
              <a:t>83.96%  testing accuracy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dirty="0" smtClean="0">
                <a:latin typeface="Tisa Offc"/>
              </a:rPr>
              <a:t>Lymphocyte has highest detection accuracy, while neutrophil and monocyte</a:t>
            </a:r>
          </a:p>
          <a:p>
            <a:r>
              <a:rPr lang="en-US" dirty="0" smtClean="0">
                <a:latin typeface="Tisa Offc"/>
              </a:rPr>
              <a:t>    detection are similarly low </a:t>
            </a:r>
            <a:endParaRPr lang="en-US" dirty="0">
              <a:latin typeface="Tisa Offc"/>
            </a:endParaRPr>
          </a:p>
        </p:txBody>
      </p:sp>
    </p:spTree>
    <p:extLst>
      <p:ext uri="{BB962C8B-B14F-4D97-AF65-F5344CB8AC3E}">
        <p14:creationId xmlns:p14="http://schemas.microsoft.com/office/powerpoint/2010/main" val="2381294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Results and </a:t>
            </a:r>
            <a:r>
              <a:rPr lang="en-US" sz="8800" b="1" dirty="0" smtClean="0">
                <a:solidFill>
                  <a:schemeClr val="tx1"/>
                </a:solidFill>
                <a:latin typeface="Arial"/>
                <a:cs typeface="Arial"/>
              </a:rPr>
              <a:t>Analysis-Beta</a:t>
            </a:r>
            <a:endParaRPr lang="en-US" sz="8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01632" y="2021577"/>
            <a:ext cx="22598045" cy="2074426"/>
          </a:xfr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 smtClean="0">
                <a:solidFill>
                  <a:schemeClr val="tx1"/>
                </a:solidFill>
                <a:latin typeface="Tisa Offc"/>
                <a:cs typeface="Tisa Offc"/>
              </a:rPr>
              <a:t>Mods used: Random horizontal flip, random vertical flip, </a:t>
            </a: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7</a:t>
            </a:r>
            <a:r>
              <a:rPr lang="en-US" sz="5400" dirty="0" smtClean="0">
                <a:solidFill>
                  <a:schemeClr val="tx1"/>
                </a:solidFill>
                <a:latin typeface="Tisa Offc"/>
                <a:cs typeface="Tisa Offc"/>
              </a:rPr>
              <a:t>0</a:t>
            </a:r>
            <a:r>
              <a:rPr lang="en-US" sz="5400" baseline="50000" dirty="0" smtClean="0">
                <a:solidFill>
                  <a:schemeClr val="tx1"/>
                </a:solidFill>
                <a:latin typeface="Tisa Offc"/>
                <a:cs typeface="Tisa Offc"/>
              </a:rPr>
              <a:t>o</a:t>
            </a:r>
            <a:r>
              <a:rPr lang="en-US" sz="5400" dirty="0" smtClean="0">
                <a:solidFill>
                  <a:schemeClr val="tx1"/>
                </a:solidFill>
                <a:latin typeface="Tisa Offc"/>
                <a:cs typeface="Tisa Offc"/>
              </a:rPr>
              <a:t> rotation, 0.5 width and height shift range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28" y="4260855"/>
            <a:ext cx="13735478" cy="65659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9038" y="11043427"/>
            <a:ext cx="11565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dirty="0" smtClean="0">
                <a:latin typeface="Tisa Offc"/>
              </a:rPr>
              <a:t>Low trial accuracy but high test accuracy</a:t>
            </a:r>
            <a:endParaRPr lang="en-US" dirty="0">
              <a:latin typeface="Tisa Offc"/>
            </a:endParaRPr>
          </a:p>
        </p:txBody>
      </p:sp>
    </p:spTree>
    <p:extLst>
      <p:ext uri="{BB962C8B-B14F-4D97-AF65-F5344CB8AC3E}">
        <p14:creationId xmlns:p14="http://schemas.microsoft.com/office/powerpoint/2010/main" val="3191094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Results and </a:t>
            </a:r>
            <a:r>
              <a:rPr lang="en-US" sz="8800" b="1" dirty="0" smtClean="0">
                <a:solidFill>
                  <a:schemeClr val="tx1"/>
                </a:solidFill>
                <a:latin typeface="Arial"/>
                <a:cs typeface="Arial"/>
              </a:rPr>
              <a:t>Analysis-Beta</a:t>
            </a:r>
            <a:endParaRPr lang="en-US" sz="8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037" y="2294627"/>
            <a:ext cx="9161016" cy="7719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7077" y="2294627"/>
            <a:ext cx="9283654" cy="75777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04513" y="10921042"/>
            <a:ext cx="197557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dirty="0" smtClean="0">
                <a:latin typeface="Tisa Offc"/>
              </a:rPr>
              <a:t>87.33% overall accuracy, all but monocyte detections reasonably accurate</a:t>
            </a:r>
            <a:endParaRPr lang="en-US" dirty="0">
              <a:latin typeface="Tisa Offc"/>
            </a:endParaRPr>
          </a:p>
        </p:txBody>
      </p:sp>
    </p:spTree>
    <p:extLst>
      <p:ext uri="{BB962C8B-B14F-4D97-AF65-F5344CB8AC3E}">
        <p14:creationId xmlns:p14="http://schemas.microsoft.com/office/powerpoint/2010/main" val="3583741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Results and </a:t>
            </a:r>
            <a:r>
              <a:rPr lang="en-US" sz="8800" b="1" dirty="0" smtClean="0">
                <a:solidFill>
                  <a:schemeClr val="tx1"/>
                </a:solidFill>
                <a:latin typeface="Arial"/>
                <a:cs typeface="Arial"/>
              </a:rPr>
              <a:t>Analysis-Gamma</a:t>
            </a:r>
            <a:endParaRPr lang="en-US" sz="8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01632" y="2021577"/>
            <a:ext cx="22598045" cy="2074426"/>
          </a:xfr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 smtClean="0">
                <a:solidFill>
                  <a:schemeClr val="tx1"/>
                </a:solidFill>
                <a:latin typeface="Tisa Offc"/>
                <a:cs typeface="Tisa Offc"/>
              </a:rPr>
              <a:t>Mods used: Random horizontal flip, random vertical flip, 180</a:t>
            </a:r>
            <a:r>
              <a:rPr lang="en-US" sz="5400" baseline="50000" dirty="0" smtClean="0">
                <a:solidFill>
                  <a:schemeClr val="tx1"/>
                </a:solidFill>
                <a:latin typeface="Tisa Offc"/>
                <a:cs typeface="Tisa Offc"/>
              </a:rPr>
              <a:t>o</a:t>
            </a:r>
            <a:r>
              <a:rPr lang="en-US" sz="5400" dirty="0" smtClean="0">
                <a:solidFill>
                  <a:schemeClr val="tx1"/>
                </a:solidFill>
                <a:latin typeface="Tisa Offc"/>
                <a:cs typeface="Tisa Offc"/>
              </a:rPr>
              <a:t> rotation, 0.1 width and height shift range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748" y="4277761"/>
            <a:ext cx="14477747" cy="692601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32317" y="11455879"/>
            <a:ext cx="12458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dirty="0" smtClean="0">
                <a:latin typeface="Tisa Offc"/>
              </a:rPr>
              <a:t>Both trial and testing have similar accuracies</a:t>
            </a:r>
            <a:endParaRPr lang="en-US" dirty="0">
              <a:latin typeface="Tisa Offc"/>
            </a:endParaRPr>
          </a:p>
        </p:txBody>
      </p:sp>
    </p:spTree>
    <p:extLst>
      <p:ext uri="{BB962C8B-B14F-4D97-AF65-F5344CB8AC3E}">
        <p14:creationId xmlns:p14="http://schemas.microsoft.com/office/powerpoint/2010/main" val="247823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73743" y="3234400"/>
            <a:ext cx="22598045" cy="6516091"/>
          </a:xfr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Introduction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Understanding the Problem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Data and Data Processing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Machine Learning Approach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Results and Analysis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Discussion and Future Work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6622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Results and </a:t>
            </a:r>
            <a:r>
              <a:rPr lang="en-US" sz="8800" b="1" dirty="0" smtClean="0">
                <a:solidFill>
                  <a:schemeClr val="tx1"/>
                </a:solidFill>
                <a:latin typeface="Arial"/>
                <a:cs typeface="Arial"/>
              </a:rPr>
              <a:t>Analysis-Gamma</a:t>
            </a:r>
            <a:endParaRPr lang="en-US" sz="8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632" y="2558980"/>
            <a:ext cx="10036652" cy="85454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322" y="2558980"/>
            <a:ext cx="9690815" cy="85494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1328" y="11408059"/>
            <a:ext cx="17881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dirty="0" smtClean="0">
                <a:latin typeface="Tisa Offc"/>
              </a:rPr>
              <a:t>85.61% accuracy overall neutrophil and monocyte </a:t>
            </a:r>
            <a:r>
              <a:rPr lang="en-US" smtClean="0">
                <a:latin typeface="Tisa Offc"/>
              </a:rPr>
              <a:t>detection lowest</a:t>
            </a:r>
            <a:endParaRPr lang="en-US" dirty="0">
              <a:latin typeface="Tisa Offc"/>
            </a:endParaRPr>
          </a:p>
        </p:txBody>
      </p:sp>
    </p:spTree>
    <p:extLst>
      <p:ext uri="{BB962C8B-B14F-4D97-AF65-F5344CB8AC3E}">
        <p14:creationId xmlns:p14="http://schemas.microsoft.com/office/powerpoint/2010/main" val="1519851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Results and </a:t>
            </a:r>
            <a:r>
              <a:rPr lang="en-US" sz="8800" b="1" dirty="0" smtClean="0">
                <a:solidFill>
                  <a:schemeClr val="tx1"/>
                </a:solidFill>
                <a:latin typeface="Arial"/>
                <a:cs typeface="Arial"/>
              </a:rPr>
              <a:t>Analysis-Epsilon</a:t>
            </a:r>
            <a:endParaRPr lang="en-US" sz="8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087" y="4284140"/>
            <a:ext cx="14064221" cy="6728190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001632" y="2021577"/>
            <a:ext cx="22598045" cy="2074426"/>
          </a:xfr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 smtClean="0">
                <a:solidFill>
                  <a:schemeClr val="tx1"/>
                </a:solidFill>
                <a:latin typeface="Tisa Offc"/>
                <a:cs typeface="Tisa Offc"/>
              </a:rPr>
              <a:t>Mods used: Random horizontal flip,180</a:t>
            </a:r>
            <a:r>
              <a:rPr lang="en-US" sz="5400" baseline="50000" dirty="0" smtClean="0">
                <a:solidFill>
                  <a:schemeClr val="tx1"/>
                </a:solidFill>
                <a:latin typeface="Tisa Offc"/>
                <a:cs typeface="Tisa Offc"/>
              </a:rPr>
              <a:t>o</a:t>
            </a:r>
            <a:r>
              <a:rPr lang="en-US" sz="5400" dirty="0" smtClean="0">
                <a:solidFill>
                  <a:schemeClr val="tx1"/>
                </a:solidFill>
                <a:latin typeface="Tisa Offc"/>
                <a:cs typeface="Tisa Offc"/>
              </a:rPr>
              <a:t> rotation, 0.1 width and height shift range</a:t>
            </a:r>
          </a:p>
        </p:txBody>
      </p:sp>
    </p:spTree>
    <p:extLst>
      <p:ext uri="{BB962C8B-B14F-4D97-AF65-F5344CB8AC3E}">
        <p14:creationId xmlns:p14="http://schemas.microsoft.com/office/powerpoint/2010/main" val="1471186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Results and </a:t>
            </a:r>
            <a:r>
              <a:rPr lang="en-US" sz="8800" b="1" dirty="0" smtClean="0">
                <a:solidFill>
                  <a:schemeClr val="tx1"/>
                </a:solidFill>
                <a:latin typeface="Arial"/>
                <a:cs typeface="Arial"/>
              </a:rPr>
              <a:t>Analysis-Epsilon</a:t>
            </a:r>
            <a:endParaRPr lang="en-US" sz="8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721" y="2053087"/>
            <a:ext cx="9291310" cy="8229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8634" y="2053087"/>
            <a:ext cx="8802097" cy="790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05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ack BackPage NO1 16=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44" y="-406400"/>
            <a:ext cx="25290405" cy="1422400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627845" y="4066626"/>
            <a:ext cx="17131486" cy="1508712"/>
          </a:xfrm>
          <a:prstGeom prst="rect">
            <a:avLst/>
          </a:prstGeom>
        </p:spPr>
        <p:txBody>
          <a:bodyPr/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r>
              <a:rPr lang="en-US" sz="8800" dirty="0">
                <a:solidFill>
                  <a:schemeClr val="bg1"/>
                </a:solidFill>
                <a:latin typeface="FuturaBT Book"/>
                <a:cs typeface="FuturaBT Book"/>
              </a:rPr>
              <a:t>Discussion and Future Work</a:t>
            </a:r>
          </a:p>
        </p:txBody>
      </p:sp>
      <p:pic>
        <p:nvPicPr>
          <p:cNvPr id="8" name="Picture 7" descr="CSULA Logo Hero Horizontal Color-Revers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772" y="10545584"/>
            <a:ext cx="9030695" cy="2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98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73743" y="3234400"/>
            <a:ext cx="22598045" cy="3209289"/>
          </a:xfr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 smtClean="0">
                <a:solidFill>
                  <a:schemeClr val="tx1"/>
                </a:solidFill>
                <a:latin typeface="Tisa Offc"/>
                <a:cs typeface="Tisa Offc"/>
              </a:rPr>
              <a:t>Determine why lymphocyte accuracy is reliably high while others are not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 smtClean="0">
                <a:solidFill>
                  <a:schemeClr val="tx1"/>
                </a:solidFill>
                <a:latin typeface="Tisa Offc"/>
                <a:cs typeface="Tisa Offc"/>
              </a:rPr>
              <a:t>Apply </a:t>
            </a: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same methodology to help identify blood diseases </a:t>
            </a:r>
            <a:r>
              <a:rPr lang="en-US" sz="5400" dirty="0" err="1">
                <a:solidFill>
                  <a:schemeClr val="tx1"/>
                </a:solidFill>
                <a:latin typeface="Tisa Offc"/>
                <a:cs typeface="Tisa Offc"/>
              </a:rPr>
              <a:t>etc</a:t>
            </a: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…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endParaRPr lang="en-US" sz="5400" dirty="0">
              <a:solidFill>
                <a:schemeClr val="tx1"/>
              </a:solidFill>
              <a:latin typeface="Tisa Offc"/>
              <a:cs typeface="Tisa Offc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Discussion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88590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ack BackPage NO1 16=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44" y="-406400"/>
            <a:ext cx="25290405" cy="1422400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627845" y="4066626"/>
            <a:ext cx="17131486" cy="1508712"/>
          </a:xfrm>
          <a:prstGeom prst="rect">
            <a:avLst/>
          </a:prstGeom>
        </p:spPr>
        <p:txBody>
          <a:bodyPr/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r>
              <a:rPr lang="en-US" sz="8800" dirty="0">
                <a:solidFill>
                  <a:schemeClr val="bg1"/>
                </a:solidFill>
                <a:latin typeface="FuturaBT Book"/>
                <a:cs typeface="FuturaBT Book"/>
              </a:rPr>
              <a:t>Introduction</a:t>
            </a:r>
          </a:p>
        </p:txBody>
      </p:sp>
      <p:pic>
        <p:nvPicPr>
          <p:cNvPr id="8" name="Picture 7" descr="CSULA Logo Hero Horizontal Color-Revers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772" y="10545584"/>
            <a:ext cx="9030695" cy="2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3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7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73743" y="3234400"/>
            <a:ext cx="22598045" cy="5103397"/>
          </a:xfr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A Neural Network(NN) is a machine learning technique reminiscent of biological neural networks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NNs are comprised of nodes called neurons, each with the ability to transmit signals to one another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Each NN has layers of neurons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636D432-FE1A-4B84-81DF-97A0F267C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3303" y="7035282"/>
            <a:ext cx="10817428" cy="4549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C83AA9-0F70-4CED-9AD6-63E58838F66C}"/>
              </a:ext>
            </a:extLst>
          </p:cNvPr>
          <p:cNvSpPr txBox="1"/>
          <p:nvPr/>
        </p:nvSpPr>
        <p:spPr>
          <a:xfrm>
            <a:off x="12272765" y="11585057"/>
            <a:ext cx="6406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sa Offc"/>
              </a:rPr>
              <a:t>Neural Network Example</a:t>
            </a:r>
          </a:p>
        </p:txBody>
      </p:sp>
    </p:spTree>
    <p:extLst>
      <p:ext uri="{BB962C8B-B14F-4D97-AF65-F5344CB8AC3E}">
        <p14:creationId xmlns:p14="http://schemas.microsoft.com/office/powerpoint/2010/main" val="452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ack BackPage NO1 16=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44" y="-406400"/>
            <a:ext cx="25290405" cy="1422400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627845" y="4066626"/>
            <a:ext cx="17131486" cy="1508712"/>
          </a:xfrm>
          <a:prstGeom prst="rect">
            <a:avLst/>
          </a:prstGeom>
        </p:spPr>
        <p:txBody>
          <a:bodyPr/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r>
              <a:rPr lang="en-US" sz="8800" dirty="0">
                <a:solidFill>
                  <a:schemeClr val="bg1"/>
                </a:solidFill>
                <a:latin typeface="FuturaBT Book"/>
                <a:cs typeface="FuturaBT Book"/>
              </a:rPr>
              <a:t>Understanding the Problem</a:t>
            </a:r>
          </a:p>
        </p:txBody>
      </p:sp>
      <p:pic>
        <p:nvPicPr>
          <p:cNvPr id="8" name="Picture 7" descr="CSULA Logo Hero Horizontal Color-Revers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772" y="10545584"/>
            <a:ext cx="9030695" cy="2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2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73743" y="3234400"/>
            <a:ext cx="22598045" cy="9590779"/>
          </a:xfr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Over 250,000 clinical labs in the US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13 billion lab tests annually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7 billion clinical test annually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Estimated 251,000 deaths annually due to medical error (2016)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Third leading cause of death after heart disease and cancer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Many processes are still manual in </a:t>
            </a:r>
            <a:r>
              <a:rPr lang="en-US" sz="5400" dirty="0" err="1">
                <a:solidFill>
                  <a:schemeClr val="tx1"/>
                </a:solidFill>
                <a:latin typeface="Tisa Offc"/>
                <a:cs typeface="Tisa Offc"/>
              </a:rPr>
              <a:t>heathcare</a:t>
            </a:r>
            <a:endParaRPr lang="en-US" sz="5400" dirty="0">
              <a:solidFill>
                <a:schemeClr val="tx1"/>
              </a:solidFill>
              <a:latin typeface="Tisa Offc"/>
              <a:cs typeface="Tisa Offc"/>
            </a:endParaRP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Machine Learning can be used to help mitigate errors, improve workflow, and patient care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endParaRPr lang="en-US" sz="5400" dirty="0">
              <a:solidFill>
                <a:schemeClr val="tx1"/>
              </a:solidFill>
              <a:latin typeface="Tisa Offc"/>
              <a:cs typeface="Tisa Offc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Understanding the Problem</a:t>
            </a:r>
          </a:p>
        </p:txBody>
      </p:sp>
    </p:spTree>
    <p:extLst>
      <p:ext uri="{BB962C8B-B14F-4D97-AF65-F5344CB8AC3E}">
        <p14:creationId xmlns:p14="http://schemas.microsoft.com/office/powerpoint/2010/main" val="314223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ack BackPage NO1 16=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44" y="-406400"/>
            <a:ext cx="25290405" cy="1422400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627845" y="4066626"/>
            <a:ext cx="17131486" cy="1508712"/>
          </a:xfrm>
          <a:prstGeom prst="rect">
            <a:avLst/>
          </a:prstGeom>
        </p:spPr>
        <p:txBody>
          <a:bodyPr/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r>
              <a:rPr lang="en-US" sz="8800" dirty="0">
                <a:solidFill>
                  <a:schemeClr val="bg1"/>
                </a:solidFill>
                <a:latin typeface="FuturaBT Book"/>
                <a:cs typeface="FuturaBT Book"/>
              </a:rPr>
              <a:t>Data and Data Processing</a:t>
            </a:r>
          </a:p>
        </p:txBody>
      </p:sp>
      <p:pic>
        <p:nvPicPr>
          <p:cNvPr id="8" name="Picture 7" descr="CSULA Logo Hero Horizontal Color-Revers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772" y="10545584"/>
            <a:ext cx="9030695" cy="2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2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001632" y="2583649"/>
            <a:ext cx="22598045" cy="4355500"/>
          </a:xfr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Data Consists of 12,910 blood images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410 original and 12,500 augmented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First need to process images to identify the red blood cells</a:t>
            </a:r>
            <a:r>
              <a:rPr lang="en-US" sz="5400" dirty="0">
                <a:solidFill>
                  <a:srgbClr val="FF0000"/>
                </a:solidFill>
                <a:latin typeface="Tisa Offc"/>
                <a:cs typeface="Tisa Offc"/>
              </a:rPr>
              <a:t> method?</a:t>
            </a:r>
            <a:endParaRPr lang="en-US" sz="5400" dirty="0">
              <a:solidFill>
                <a:schemeClr val="tx1"/>
              </a:solidFill>
              <a:latin typeface="Tisa Offc"/>
              <a:cs typeface="Tisa Offc"/>
            </a:endParaRP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endParaRPr lang="en-US" sz="5400" dirty="0">
              <a:solidFill>
                <a:schemeClr val="tx1"/>
              </a:solidFill>
              <a:latin typeface="Tisa Offc"/>
              <a:cs typeface="Tisa Offc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Data and Data 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EF7A0CE-4B70-4E8D-B9F1-632C6C052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109" y="6198723"/>
            <a:ext cx="6791098" cy="5093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EAF1C4F-1938-4349-AE28-4F49B1D6C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3477" y="6109042"/>
            <a:ext cx="6791097" cy="5093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AF95BA5-4283-443A-ACCD-4B94269808A5}"/>
              </a:ext>
            </a:extLst>
          </p:cNvPr>
          <p:cNvSpPr txBox="1"/>
          <p:nvPr/>
        </p:nvSpPr>
        <p:spPr>
          <a:xfrm>
            <a:off x="4516016" y="11341072"/>
            <a:ext cx="2878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sa Offc"/>
              </a:rPr>
              <a:t>Neutrophil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9C41B83-3187-4705-9BBE-1239F841BC81}"/>
              </a:ext>
            </a:extLst>
          </p:cNvPr>
          <p:cNvSpPr txBox="1"/>
          <p:nvPr/>
        </p:nvSpPr>
        <p:spPr>
          <a:xfrm>
            <a:off x="14545663" y="11341071"/>
            <a:ext cx="2760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sa Offc"/>
              </a:rPr>
              <a:t>Eosinophil</a:t>
            </a:r>
          </a:p>
        </p:txBody>
      </p:sp>
    </p:spTree>
    <p:extLst>
      <p:ext uri="{BB962C8B-B14F-4D97-AF65-F5344CB8AC3E}">
        <p14:creationId xmlns:p14="http://schemas.microsoft.com/office/powerpoint/2010/main" val="205454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ack BackPage NO1 16=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44" y="-406400"/>
            <a:ext cx="25290405" cy="1422400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627845" y="4066626"/>
            <a:ext cx="17131486" cy="1508712"/>
          </a:xfrm>
          <a:prstGeom prst="rect">
            <a:avLst/>
          </a:prstGeom>
        </p:spPr>
        <p:txBody>
          <a:bodyPr/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r>
              <a:rPr lang="en-US" sz="8800" dirty="0">
                <a:solidFill>
                  <a:schemeClr val="bg1"/>
                </a:solidFill>
                <a:latin typeface="FuturaBT Book"/>
                <a:cs typeface="FuturaBT Book"/>
              </a:rPr>
              <a:t>Machine Learning Approach</a:t>
            </a:r>
          </a:p>
        </p:txBody>
      </p:sp>
      <p:pic>
        <p:nvPicPr>
          <p:cNvPr id="8" name="Picture 7" descr="CSULA Logo Hero Horizontal Color-Revers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772" y="10545584"/>
            <a:ext cx="9030695" cy="2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2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476</TotalTime>
  <Words>493</Words>
  <Application>Microsoft Office PowerPoint</Application>
  <PresentationFormat>Custom</PresentationFormat>
  <Paragraphs>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FuturaBT Book</vt:lpstr>
      <vt:lpstr>Tisa Offc</vt:lpstr>
      <vt:lpstr>Arial</vt:lpstr>
      <vt:lpstr>Calibri</vt:lpstr>
      <vt:lpstr>Wingdings</vt:lpstr>
      <vt:lpstr>Office Theme</vt:lpstr>
      <vt:lpstr>PowerPoint Presentation</vt:lpstr>
      <vt:lpstr>        </vt:lpstr>
      <vt:lpstr>PowerPoint Presentation</vt:lpstr>
      <vt:lpstr>        </vt:lpstr>
      <vt:lpstr>PowerPoint Presentation</vt:lpstr>
      <vt:lpstr>        </vt:lpstr>
      <vt:lpstr>PowerPoint Presentation</vt:lpstr>
      <vt:lpstr>        </vt:lpstr>
      <vt:lpstr>PowerPoint Presentation</vt:lpstr>
      <vt:lpstr>        </vt:lpstr>
      <vt:lpstr>PowerPoint Presentation</vt:lpstr>
      <vt:lpstr>        </vt:lpstr>
      <vt:lpstr>        </vt:lpstr>
      <vt:lpstr>        </vt:lpstr>
      <vt:lpstr>        </vt:lpstr>
      <vt:lpstr>        </vt:lpstr>
      <vt:lpstr>        </vt:lpstr>
      <vt:lpstr>PowerPoint Presentation</vt:lpstr>
      <vt:lpstr>PowerPoint Presentation</vt:lpstr>
      <vt:lpstr>        </vt:lpstr>
      <vt:lpstr>        </vt:lpstr>
      <vt:lpstr>        </vt:lpstr>
      <vt:lpstr>PowerPoint Presentation</vt:lpstr>
      <vt:lpstr>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Ian</cp:lastModifiedBy>
  <cp:revision>67</cp:revision>
  <dcterms:created xsi:type="dcterms:W3CDTF">2010-04-12T23:12:02Z</dcterms:created>
  <dcterms:modified xsi:type="dcterms:W3CDTF">2018-05-08T02:43:51Z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