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0" r:id="rId5"/>
    <p:sldId id="258" r:id="rId6"/>
    <p:sldId id="259" r:id="rId7"/>
    <p:sldId id="271" r:id="rId8"/>
    <p:sldId id="262" r:id="rId9"/>
    <p:sldId id="267" r:id="rId10"/>
    <p:sldId id="264" r:id="rId11"/>
    <p:sldId id="268" r:id="rId12"/>
    <p:sldId id="263" r:id="rId13"/>
    <p:sldId id="269" r:id="rId14"/>
    <p:sldId id="265" r:id="rId15"/>
    <p:sldId id="275" r:id="rId16"/>
    <p:sldId id="270" r:id="rId17"/>
    <p:sldId id="274" r:id="rId18"/>
    <p:sldId id="273" r:id="rId19"/>
    <p:sldId id="282" r:id="rId20"/>
    <p:sldId id="272" r:id="rId21"/>
    <p:sldId id="276" r:id="rId22"/>
    <p:sldId id="280" r:id="rId23"/>
    <p:sldId id="281" r:id="rId24"/>
    <p:sldId id="278" r:id="rId25"/>
    <p:sldId id="279" r:id="rId26"/>
    <p:sldId id="266" r:id="rId27"/>
    <p:sldId id="261" r:id="rId28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6" y="84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5"/>
            <a:ext cx="20729099" cy="29400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3"/>
            <a:ext cx="20729099" cy="2724149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3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7"/>
            <a:ext cx="10775238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49"/>
            <a:ext cx="10775238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7"/>
            <a:ext cx="10779470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49"/>
            <a:ext cx="10779470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099"/>
            <a:ext cx="8023213" cy="2324101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08" y="546105"/>
            <a:ext cx="13633108" cy="11706227"/>
          </a:xfrm>
        </p:spPr>
        <p:txBody>
          <a:bodyPr/>
          <a:lstStyle>
            <a:lvl1pPr>
              <a:defRPr sz="8500"/>
            </a:lvl1pPr>
            <a:lvl2pPr>
              <a:defRPr sz="75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7"/>
            <a:ext cx="8023213" cy="93821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3"/>
            <a:ext cx="14632305" cy="1133477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49"/>
            <a:ext cx="14632305" cy="8229600"/>
          </a:xfrm>
        </p:spPr>
        <p:txBody>
          <a:bodyPr/>
          <a:lstStyle>
            <a:lvl1pPr marL="0" indent="0">
              <a:buNone/>
              <a:defRPr sz="8500"/>
            </a:lvl1pPr>
            <a:lvl2pPr marL="1219261" indent="0">
              <a:buNone/>
              <a:defRPr sz="7500"/>
            </a:lvl2pPr>
            <a:lvl3pPr marL="2438522" indent="0">
              <a:buNone/>
              <a:defRPr sz="6400"/>
            </a:lvl3pPr>
            <a:lvl4pPr marL="3657783" indent="0">
              <a:buNone/>
              <a:defRPr sz="5300"/>
            </a:lvl4pPr>
            <a:lvl5pPr marL="4877044" indent="0">
              <a:buNone/>
              <a:defRPr sz="5300"/>
            </a:lvl5pPr>
            <a:lvl6pPr marL="6096305" indent="0">
              <a:buNone/>
              <a:defRPr sz="5300"/>
            </a:lvl6pPr>
            <a:lvl7pPr marL="7315566" indent="0">
              <a:buNone/>
              <a:defRPr sz="5300"/>
            </a:lvl7pPr>
            <a:lvl8pPr marL="8534827" indent="0">
              <a:buNone/>
              <a:defRPr sz="5300"/>
            </a:lvl8pPr>
            <a:lvl9pPr marL="9754088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9"/>
            <a:ext cx="14632305" cy="16097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4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4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4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219261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46" indent="-914446" algn="l" defTabSz="121926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9" indent="-762038" algn="l" defTabSz="1219261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152" indent="-609630" algn="l" defTabSz="121926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413" indent="-609630" algn="l" defTabSz="1219261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4" indent="-609630" algn="l" defTabSz="1219261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34" y="-406400"/>
            <a:ext cx="25290405" cy="14224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-67744" y="3885111"/>
            <a:ext cx="25290404" cy="1507307"/>
          </a:xfrm>
          <a:prstGeom prst="rect">
            <a:avLst/>
          </a:prstGeom>
        </p:spPr>
        <p:txBody>
          <a:bodyPr vert="horz" lIns="243852" tIns="121926" rIns="243852" bIns="121926" rtlCol="0" anchor="ctr">
            <a:no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  <a:latin typeface="FuturaBT Book"/>
                <a:cs typeface="FuturaBT Book"/>
              </a:rPr>
              <a:t>Blood Cell Image Classification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67744" y="5637059"/>
            <a:ext cx="25290404" cy="1116864"/>
          </a:xfrm>
          <a:prstGeom prst="rect">
            <a:avLst/>
          </a:prstGeom>
        </p:spPr>
        <p:txBody>
          <a:bodyPr vert="horz" lIns="243852" tIns="121926" rIns="243852" bIns="121926" rtlCol="0">
            <a:noAutofit/>
          </a:bodyPr>
          <a:lstStyle>
            <a:lvl1pPr marL="0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8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261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7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38522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657783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877044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096305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566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827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4088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i="1" dirty="0">
                <a:solidFill>
                  <a:srgbClr val="FFFFFF"/>
                </a:solidFill>
                <a:latin typeface="Tisa Offc"/>
                <a:cs typeface="Tisa Offc"/>
              </a:rPr>
              <a:t>Neural Networks</a:t>
            </a:r>
          </a:p>
        </p:txBody>
      </p:sp>
      <p:pic>
        <p:nvPicPr>
          <p:cNvPr id="4" name="Picture 3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1114613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Use Neural Network to accurately determine blood cell types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260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Results and Analysis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2320000"/>
            <a:ext cx="22598045" cy="7522071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Five models used: Base, Alpha, Beta, Epsilon, and Gamma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Images used for each model were manipulated in one or more ways: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Horizontal Flip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vertical Flip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degree of rotation from 0</a:t>
            </a:r>
            <a:r>
              <a:rPr lang="en-US" sz="4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 to 180</a:t>
            </a:r>
            <a:r>
              <a:rPr lang="en-US" sz="4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4400" dirty="0">
                <a:solidFill>
                  <a:schemeClr val="tx1"/>
                </a:solidFill>
                <a:latin typeface="Tisa Offc"/>
                <a:cs typeface="Tisa Offc"/>
              </a:rPr>
              <a:t> </a:t>
            </a:r>
            <a:endParaRPr lang="en-US" sz="4400" dirty="0" smtClean="0">
              <a:solidFill>
                <a:schemeClr val="tx1"/>
              </a:solidFill>
              <a:latin typeface="Tisa Offc"/>
              <a:cs typeface="Tisa Offc"/>
            </a:endParaRP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height shift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4400" dirty="0" smtClean="0">
                <a:solidFill>
                  <a:schemeClr val="tx1"/>
                </a:solidFill>
                <a:latin typeface="Tisa Offc"/>
                <a:cs typeface="Tisa Offc"/>
              </a:rPr>
              <a:t>Random width shift</a:t>
            </a:r>
          </a:p>
          <a:p>
            <a:pPr marL="1676461" lvl="1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4400" dirty="0" smtClean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26877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01632" y="2337585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10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Analysis-Base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15" y="4614863"/>
            <a:ext cx="13657392" cy="65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36" y="125163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Analysis-Base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2" y="2151574"/>
            <a:ext cx="8695426" cy="860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333" y="2151574"/>
            <a:ext cx="8690781" cy="83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Analysis-Alpha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632" y="2337585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random vertical flip, 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01" y="4461903"/>
            <a:ext cx="12804957" cy="64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Analysis-Alpha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37" y="2558980"/>
            <a:ext cx="7934247" cy="7855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134" y="2666087"/>
            <a:ext cx="8204560" cy="79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Analysis-Beta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01632" y="2021577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random vertical flip, 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0.5 width and height shift range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28" y="4575683"/>
            <a:ext cx="13735478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Analysis-Beta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37" y="2294627"/>
            <a:ext cx="7797019" cy="7719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7077" y="2294627"/>
            <a:ext cx="7856045" cy="75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4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Analysis-Gamma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632" y="2021577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 random vertical flip, 180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48" y="4277761"/>
            <a:ext cx="14477747" cy="69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6516091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Introduction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Understanding the Problem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Data and Data Processing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Machine Learning Approach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Results and Analysis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Discussion and Future Work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662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Analysis-Gamma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01" y="2558980"/>
            <a:ext cx="8631560" cy="854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322" y="2576846"/>
            <a:ext cx="8863409" cy="85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Analysis-Epsilon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87" y="4284140"/>
            <a:ext cx="14064221" cy="672819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1632" y="2021577"/>
            <a:ext cx="22598045" cy="2074426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Mods used: Random horizontal flip,180</a:t>
            </a:r>
            <a:r>
              <a:rPr lang="en-US" sz="5400" baseline="50000" dirty="0" smtClean="0">
                <a:solidFill>
                  <a:schemeClr val="tx1"/>
                </a:solidFill>
                <a:latin typeface="Tisa Offc"/>
                <a:cs typeface="Tisa Offc"/>
              </a:rPr>
              <a:t>o</a:t>
            </a:r>
            <a:r>
              <a:rPr lang="en-US" sz="5400" dirty="0" smtClean="0">
                <a:solidFill>
                  <a:schemeClr val="tx1"/>
                </a:solidFill>
                <a:latin typeface="Tisa Offc"/>
                <a:cs typeface="Tisa Offc"/>
              </a:rPr>
              <a:t> rotation, 0.1 width and height shift range</a:t>
            </a:r>
          </a:p>
        </p:txBody>
      </p:sp>
    </p:spTree>
    <p:extLst>
      <p:ext uri="{BB962C8B-B14F-4D97-AF65-F5344CB8AC3E}">
        <p14:creationId xmlns:p14="http://schemas.microsoft.com/office/powerpoint/2010/main" val="147118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</a:t>
            </a:r>
            <a:r>
              <a:rPr lang="en-US" sz="8800" b="1" dirty="0" smtClean="0">
                <a:solidFill>
                  <a:schemeClr val="tx1"/>
                </a:solidFill>
                <a:latin typeface="Arial"/>
                <a:cs typeface="Arial"/>
              </a:rPr>
              <a:t>Analysis-Epsilon</a:t>
            </a:r>
            <a:endParaRPr lang="en-US" sz="8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21" y="2053087"/>
            <a:ext cx="8312608" cy="8229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34" y="2053087"/>
            <a:ext cx="8191975" cy="79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Discussion and Future Work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2194908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Apply same methodology to help identify blood diseases </a:t>
            </a:r>
            <a:r>
              <a:rPr lang="en-US" sz="5400" dirty="0" err="1">
                <a:solidFill>
                  <a:schemeClr val="tx1"/>
                </a:solidFill>
                <a:latin typeface="Tisa Offc"/>
                <a:cs typeface="Tisa Offc"/>
              </a:rPr>
              <a:t>etc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…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Discussion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88590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Introduction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5103397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A Neural Network(NN) is a machine learning technique reminiscent of biological neural networks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NNs are comprised of nodes called neurons, each with the ability to transmit signals to one another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Each NN has layers of neurons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636D432-FE1A-4B84-81DF-97A0F267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03" y="7035282"/>
            <a:ext cx="10817428" cy="454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C83AA9-0F70-4CED-9AD6-63E58838F66C}"/>
              </a:ext>
            </a:extLst>
          </p:cNvPr>
          <p:cNvSpPr txBox="1"/>
          <p:nvPr/>
        </p:nvSpPr>
        <p:spPr>
          <a:xfrm>
            <a:off x="12272765" y="11585057"/>
            <a:ext cx="6406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Neural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45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Understanding the Problem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9590779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Over 250,000 clinical labs in the US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13 billion lab tests annually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 billion clinical test annually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Estimated 251,000 deaths annually due to medical error (2016)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Third leading cause of death after heart disease and cancer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Many processes are still manual in </a:t>
            </a:r>
            <a:r>
              <a:rPr lang="en-US" sz="5400" dirty="0" err="1">
                <a:solidFill>
                  <a:schemeClr val="tx1"/>
                </a:solidFill>
                <a:latin typeface="Tisa Offc"/>
                <a:cs typeface="Tisa Offc"/>
              </a:rPr>
              <a:t>heathcare</a:t>
            </a: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Machine Learning can be used to help mitigate errors, improve workflow, and patient care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Understanding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1422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Data and Data Processing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01632" y="2583649"/>
            <a:ext cx="22598045" cy="4355500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Data Consists of 12,910 blood images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410 original and 12,500 augmented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First need to process images to identify the red blood cells</a:t>
            </a:r>
            <a:r>
              <a:rPr lang="en-US" sz="5400" dirty="0">
                <a:solidFill>
                  <a:srgbClr val="FF0000"/>
                </a:solidFill>
                <a:latin typeface="Tisa Offc"/>
                <a:cs typeface="Tisa Offc"/>
              </a:rPr>
              <a:t> method?</a:t>
            </a: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Data and Data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EF7A0CE-4B70-4E8D-B9F1-632C6C05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09" y="6198723"/>
            <a:ext cx="6791098" cy="5093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AF1C4F-1938-4349-AE28-4F49B1D6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77" y="6109042"/>
            <a:ext cx="6791097" cy="509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F95BA5-4283-443A-ACCD-4B94269808A5}"/>
              </a:ext>
            </a:extLst>
          </p:cNvPr>
          <p:cNvSpPr txBox="1"/>
          <p:nvPr/>
        </p:nvSpPr>
        <p:spPr>
          <a:xfrm>
            <a:off x="4516016" y="11341072"/>
            <a:ext cx="2878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Neutrophil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9C41B83-3187-4705-9BBE-1239F841BC81}"/>
              </a:ext>
            </a:extLst>
          </p:cNvPr>
          <p:cNvSpPr txBox="1"/>
          <p:nvPr/>
        </p:nvSpPr>
        <p:spPr>
          <a:xfrm>
            <a:off x="14545663" y="11341071"/>
            <a:ext cx="276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Eosinophil</a:t>
            </a:r>
          </a:p>
        </p:txBody>
      </p:sp>
    </p:spTree>
    <p:extLst>
      <p:ext uri="{BB962C8B-B14F-4D97-AF65-F5344CB8AC3E}">
        <p14:creationId xmlns:p14="http://schemas.microsoft.com/office/powerpoint/2010/main" val="20545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Machine Learning Approach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434</TotalTime>
  <Words>390</Words>
  <Application>Microsoft Office PowerPoint</Application>
  <PresentationFormat>Custom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FuturaBT Book</vt:lpstr>
      <vt:lpstr>Tisa Offc</vt:lpstr>
      <vt:lpstr>Arial</vt:lpstr>
      <vt:lpstr>Calibri</vt:lpstr>
      <vt:lpstr>Wingdings</vt:lpstr>
      <vt:lpstr>Office Theme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        </vt:lpstr>
      <vt:lpstr>        </vt:lpstr>
      <vt:lpstr>        </vt:lpstr>
      <vt:lpstr>        </vt:lpstr>
      <vt:lpstr>        </vt:lpstr>
      <vt:lpstr>PowerPoint Presentation</vt:lpstr>
      <vt:lpstr>PowerPoint Presentation</vt:lpstr>
      <vt:lpstr>        </vt:lpstr>
      <vt:lpstr>        </vt:lpstr>
      <vt:lpstr>        </vt:lpstr>
      <vt:lpstr>PowerPoint Presentation</vt:lpstr>
      <vt:lpstr>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Ian</cp:lastModifiedBy>
  <cp:revision>64</cp:revision>
  <dcterms:created xsi:type="dcterms:W3CDTF">2010-04-12T23:12:02Z</dcterms:created>
  <dcterms:modified xsi:type="dcterms:W3CDTF">2018-05-08T01:59:24Z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