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2"/>
  </p:notesMasterIdLst>
  <p:sldIdLst>
    <p:sldId id="256" r:id="rId2"/>
    <p:sldId id="269" r:id="rId3"/>
    <p:sldId id="257" r:id="rId4"/>
    <p:sldId id="258" r:id="rId5"/>
    <p:sldId id="262" r:id="rId6"/>
    <p:sldId id="263" r:id="rId7"/>
    <p:sldId id="260" r:id="rId8"/>
    <p:sldId id="261" r:id="rId9"/>
    <p:sldId id="265" r:id="rId10"/>
    <p:sldId id="266" r:id="rId11"/>
    <p:sldId id="267" r:id="rId12"/>
    <p:sldId id="264" r:id="rId13"/>
    <p:sldId id="270" r:id="rId14"/>
    <p:sldId id="271" r:id="rId15"/>
    <p:sldId id="272" r:id="rId16"/>
    <p:sldId id="273" r:id="rId17"/>
    <p:sldId id="274" r:id="rId18"/>
    <p:sldId id="275"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225" autoAdjust="0"/>
    <p:restoredTop sz="94660"/>
  </p:normalViewPr>
  <p:slideViewPr>
    <p:cSldViewPr>
      <p:cViewPr>
        <p:scale>
          <a:sx n="50" d="100"/>
          <a:sy n="50" d="100"/>
        </p:scale>
        <p:origin x="-1828" y="-3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A6EA86-6064-473D-B520-49779CB9F516}" type="datetimeFigureOut">
              <a:rPr lang="en-US" smtClean="0"/>
              <a:pPr/>
              <a:t>6/3/2022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561DE0-EA0F-4A9D-9DB2-C733AFB061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@ArshbirSingh</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CD3FC5E-3F07-48BE-B471-5B3956B43D9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@ArshbirSingh</a:t>
            </a:r>
            <a:endParaRPr lang="en-US"/>
          </a:p>
        </p:txBody>
      </p:sp>
      <p:sp>
        <p:nvSpPr>
          <p:cNvPr id="6" name="Slide Number Placeholder 5"/>
          <p:cNvSpPr>
            <a:spLocks noGrp="1"/>
          </p:cNvSpPr>
          <p:nvPr>
            <p:ph type="sldNum" sz="quarter" idx="12"/>
          </p:nvPr>
        </p:nvSpPr>
        <p:spPr/>
        <p:txBody>
          <a:bodyPr/>
          <a:lstStyle/>
          <a:p>
            <a:fld id="{1CD3FC5E-3F07-48BE-B471-5B3956B43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@ArshbirSingh</a:t>
            </a:r>
            <a:endParaRPr lang="en-US"/>
          </a:p>
        </p:txBody>
      </p:sp>
      <p:sp>
        <p:nvSpPr>
          <p:cNvPr id="6" name="Slide Number Placeholder 5"/>
          <p:cNvSpPr>
            <a:spLocks noGrp="1"/>
          </p:cNvSpPr>
          <p:nvPr>
            <p:ph type="sldNum" sz="quarter" idx="12"/>
          </p:nvPr>
        </p:nvSpPr>
        <p:spPr/>
        <p:txBody>
          <a:bodyPr/>
          <a:lstStyle/>
          <a:p>
            <a:fld id="{1CD3FC5E-3F07-48BE-B471-5B3956B43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lvl1pPr>
              <a:defRPr b="1"/>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285860"/>
            <a:ext cx="7467600" cy="5188092"/>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fld id="{1CD3FC5E-3F07-48BE-B471-5B3956B43D96}"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@ArshbirSingh</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@ArshbirSingh</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CD3FC5E-3F07-48BE-B471-5B3956B43D9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@ArshbirSingh</a:t>
            </a:r>
            <a:endParaRPr lang="en-US"/>
          </a:p>
        </p:txBody>
      </p:sp>
      <p:sp>
        <p:nvSpPr>
          <p:cNvPr id="7" name="Slide Number Placeholder 6"/>
          <p:cNvSpPr>
            <a:spLocks noGrp="1"/>
          </p:cNvSpPr>
          <p:nvPr>
            <p:ph type="sldNum" sz="quarter" idx="12"/>
          </p:nvPr>
        </p:nvSpPr>
        <p:spPr/>
        <p:txBody>
          <a:bodyPr/>
          <a:lstStyle/>
          <a:p>
            <a:fld id="{1CD3FC5E-3F07-48BE-B471-5B3956B43D9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@ArshbirSingh</a:t>
            </a:r>
            <a:endParaRPr lang="en-US"/>
          </a:p>
        </p:txBody>
      </p:sp>
      <p:sp>
        <p:nvSpPr>
          <p:cNvPr id="9" name="Slide Number Placeholder 8"/>
          <p:cNvSpPr>
            <a:spLocks noGrp="1"/>
          </p:cNvSpPr>
          <p:nvPr>
            <p:ph type="sldNum" sz="quarter" idx="12"/>
          </p:nvPr>
        </p:nvSpPr>
        <p:spPr/>
        <p:txBody>
          <a:bodyPr/>
          <a:lstStyle/>
          <a:p>
            <a:fld id="{1CD3FC5E-3F07-48BE-B471-5B3956B43D9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fld id="{1CD3FC5E-3F07-48BE-B471-5B3956B43D96}"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@ArshbirSingh</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@ArshbirSingh</a:t>
            </a:r>
            <a:endParaRPr lang="en-US"/>
          </a:p>
        </p:txBody>
      </p:sp>
      <p:sp>
        <p:nvSpPr>
          <p:cNvPr id="4" name="Slide Number Placeholder 3"/>
          <p:cNvSpPr>
            <a:spLocks noGrp="1"/>
          </p:cNvSpPr>
          <p:nvPr>
            <p:ph type="sldNum" sz="quarter" idx="12"/>
          </p:nvPr>
        </p:nvSpPr>
        <p:spPr/>
        <p:txBody>
          <a:bodyPr/>
          <a:lstStyle/>
          <a:p>
            <a:fld id="{1CD3FC5E-3F07-48BE-B471-5B3956B43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fld id="{1CD3FC5E-3F07-48BE-B471-5B3956B43D96}"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@ArshbirSingh</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fld id="{1CD3FC5E-3F07-48BE-B471-5B3956B43D96}"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@ArshbirSingh</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@ArshbirSingh</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CD3FC5E-3F07-48BE-B471-5B3956B43D96}" type="slidenum">
              <a:rPr lang="en-US" smtClean="0"/>
              <a:pPr/>
              <a:t>‹#›</a:t>
            </a:fld>
            <a:endParaRPr lang="en-US"/>
          </a:p>
        </p:txBody>
      </p:sp>
      <p:pic>
        <p:nvPicPr>
          <p:cNvPr id="1026" name="Picture 2"/>
          <p:cNvPicPr>
            <a:picLocks noChangeAspect="1" noChangeArrowheads="1"/>
          </p:cNvPicPr>
          <p:nvPr userDrawn="1"/>
        </p:nvPicPr>
        <p:blipFill>
          <a:blip r:embed="rId13" cstate="print"/>
          <a:srcRect/>
          <a:stretch>
            <a:fillRect/>
          </a:stretch>
        </p:blipFill>
        <p:spPr bwMode="auto">
          <a:xfrm>
            <a:off x="7779966" y="1"/>
            <a:ext cx="1364034" cy="135729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172200" cy="1090618"/>
          </a:xfrm>
        </p:spPr>
        <p:txBody>
          <a:bodyPr/>
          <a:lstStyle/>
          <a:p>
            <a:r>
              <a:rPr lang="en-GB" dirty="0" smtClean="0"/>
              <a:t>Application of Spherical Mirror</a:t>
            </a:r>
            <a:endParaRPr lang="en-US" dirty="0"/>
          </a:p>
        </p:txBody>
      </p:sp>
      <p:sp>
        <p:nvSpPr>
          <p:cNvPr id="3" name="Subtitle 2"/>
          <p:cNvSpPr>
            <a:spLocks noGrp="1"/>
          </p:cNvSpPr>
          <p:nvPr>
            <p:ph type="subTitle" idx="1"/>
          </p:nvPr>
        </p:nvSpPr>
        <p:spPr/>
        <p:txBody>
          <a:bodyPr>
            <a:normAutofit fontScale="92500" lnSpcReduction="20000"/>
          </a:bodyPr>
          <a:lstStyle/>
          <a:p>
            <a:r>
              <a:rPr lang="en-GB" sz="2000" dirty="0" smtClean="0"/>
              <a:t>by</a:t>
            </a:r>
            <a:endParaRPr lang="en-GB" dirty="0" smtClean="0"/>
          </a:p>
          <a:p>
            <a:r>
              <a:rPr lang="en-GB" dirty="0" smtClean="0"/>
              <a:t>Arshbir Singh</a:t>
            </a:r>
          </a:p>
          <a:p>
            <a:r>
              <a:rPr lang="en-GB" sz="2400" dirty="0" err="1" smtClean="0"/>
              <a:t>X</a:t>
            </a:r>
            <a:r>
              <a:rPr lang="en-GB" sz="2400" baseline="30000" dirty="0" err="1" smtClean="0"/>
              <a:t>th</a:t>
            </a:r>
            <a:r>
              <a:rPr lang="en-GB" sz="2400" dirty="0" smtClean="0"/>
              <a:t> B (Rollno.9)</a:t>
            </a:r>
          </a:p>
          <a:p>
            <a:r>
              <a:rPr lang="en-GB" sz="2200" dirty="0" smtClean="0"/>
              <a:t>DAV Public School Sector 8-c, </a:t>
            </a:r>
            <a:r>
              <a:rPr lang="en-GB" sz="2200" dirty="0" smtClean="0"/>
              <a:t>Chandigarh</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7467600" cy="631844"/>
          </a:xfrm>
        </p:spPr>
        <p:txBody>
          <a:bodyPr/>
          <a:lstStyle/>
          <a:p>
            <a:r>
              <a:rPr lang="en-GB" b="1" dirty="0" smtClean="0"/>
              <a:t>ray diagrams of concave mirror...</a:t>
            </a:r>
            <a:endParaRPr lang="en-US" b="1" dirty="0"/>
          </a:p>
        </p:txBody>
      </p:sp>
      <p:sp>
        <p:nvSpPr>
          <p:cNvPr id="3" name="Slide Number Placeholder 2"/>
          <p:cNvSpPr>
            <a:spLocks noGrp="1"/>
          </p:cNvSpPr>
          <p:nvPr>
            <p:ph type="sldNum" sz="quarter" idx="11"/>
          </p:nvPr>
        </p:nvSpPr>
        <p:spPr/>
        <p:txBody>
          <a:bodyPr/>
          <a:lstStyle/>
          <a:p>
            <a:fld id="{1CD3FC5E-3F07-48BE-B471-5B3956B43D96}" type="slidenum">
              <a:rPr lang="en-US" smtClean="0"/>
              <a:pPr/>
              <a:t>10</a:t>
            </a:fld>
            <a:endParaRPr lang="en-US"/>
          </a:p>
        </p:txBody>
      </p:sp>
      <p:sp>
        <p:nvSpPr>
          <p:cNvPr id="4" name="Footer Placeholder 3"/>
          <p:cNvSpPr>
            <a:spLocks noGrp="1"/>
          </p:cNvSpPr>
          <p:nvPr>
            <p:ph type="ftr" sz="quarter" idx="12"/>
          </p:nvPr>
        </p:nvSpPr>
        <p:spPr/>
        <p:txBody>
          <a:bodyPr/>
          <a:lstStyle/>
          <a:p>
            <a:r>
              <a:rPr lang="en-US" smtClean="0"/>
              <a:t>@ArshbirSingh</a:t>
            </a:r>
            <a:endParaRPr lang="en-US"/>
          </a:p>
        </p:txBody>
      </p:sp>
      <p:pic>
        <p:nvPicPr>
          <p:cNvPr id="50178" name="Picture 2" descr="Logical Class | Home"/>
          <p:cNvPicPr>
            <a:picLocks noChangeAspect="1" noChangeArrowheads="1"/>
          </p:cNvPicPr>
          <p:nvPr/>
        </p:nvPicPr>
        <p:blipFill>
          <a:blip r:embed="rId2"/>
          <a:srcRect l="68934" b="55224"/>
          <a:stretch>
            <a:fillRect/>
          </a:stretch>
        </p:blipFill>
        <p:spPr bwMode="auto">
          <a:xfrm>
            <a:off x="4000496" y="1357298"/>
            <a:ext cx="4129062" cy="2443286"/>
          </a:xfrm>
          <a:prstGeom prst="rect">
            <a:avLst/>
          </a:prstGeom>
          <a:noFill/>
        </p:spPr>
      </p:pic>
      <p:pic>
        <p:nvPicPr>
          <p:cNvPr id="6" name="Picture 2" descr="Logical Class | Home"/>
          <p:cNvPicPr>
            <a:picLocks noChangeAspect="1" noChangeArrowheads="1"/>
          </p:cNvPicPr>
          <p:nvPr/>
        </p:nvPicPr>
        <p:blipFill>
          <a:blip r:embed="rId2"/>
          <a:srcRect t="51493" r="65073"/>
          <a:stretch>
            <a:fillRect/>
          </a:stretch>
        </p:blipFill>
        <p:spPr bwMode="auto">
          <a:xfrm>
            <a:off x="190063" y="4286256"/>
            <a:ext cx="3884083" cy="2214578"/>
          </a:xfrm>
          <a:prstGeom prst="rect">
            <a:avLst/>
          </a:prstGeom>
          <a:noFill/>
        </p:spPr>
      </p:pic>
      <p:sp>
        <p:nvSpPr>
          <p:cNvPr id="8" name="TextBox 7"/>
          <p:cNvSpPr txBox="1"/>
          <p:nvPr/>
        </p:nvSpPr>
        <p:spPr>
          <a:xfrm>
            <a:off x="4071934" y="3995678"/>
            <a:ext cx="3857652" cy="2862322"/>
          </a:xfrm>
          <a:prstGeom prst="rect">
            <a:avLst/>
          </a:prstGeom>
          <a:noFill/>
        </p:spPr>
        <p:txBody>
          <a:bodyPr wrap="square" rtlCol="0">
            <a:spAutoFit/>
          </a:bodyPr>
          <a:lstStyle/>
          <a:p>
            <a:pPr marL="342900" indent="-342900"/>
            <a:r>
              <a:rPr lang="en-GB" dirty="0" smtClean="0"/>
              <a:t>4</a:t>
            </a:r>
            <a:r>
              <a:rPr lang="en-GB" sz="2000" dirty="0" smtClean="0"/>
              <a:t>.   If the object is </a:t>
            </a:r>
            <a:r>
              <a:rPr lang="en-GB" sz="2000" dirty="0" err="1" smtClean="0"/>
              <a:t>beweent</a:t>
            </a:r>
            <a:r>
              <a:rPr lang="en-GB" sz="2000" dirty="0" smtClean="0"/>
              <a:t> centre of curvature and focus </a:t>
            </a:r>
          </a:p>
          <a:p>
            <a:pPr marL="342900" indent="-342900"/>
            <a:r>
              <a:rPr lang="en-GB" sz="2000" dirty="0" smtClean="0"/>
              <a:t>      </a:t>
            </a:r>
            <a:r>
              <a:rPr lang="en-GB" sz="2000" b="1" dirty="0" smtClean="0"/>
              <a:t>Image will be formed </a:t>
            </a:r>
          </a:p>
          <a:p>
            <a:pPr marL="342900" indent="-342900">
              <a:buFont typeface="Wingdings" pitchFamily="2" charset="2"/>
              <a:buChar char="Ø"/>
            </a:pPr>
            <a:r>
              <a:rPr lang="en-GB" sz="2000" dirty="0" smtClean="0"/>
              <a:t>Beyond centre of curvature(c)</a:t>
            </a:r>
          </a:p>
          <a:p>
            <a:pPr marL="342900" indent="-342900">
              <a:buFont typeface="Wingdings" pitchFamily="2" charset="2"/>
              <a:buChar char="Ø"/>
            </a:pPr>
            <a:r>
              <a:rPr lang="en-GB" sz="2000" dirty="0" smtClean="0"/>
              <a:t>Enlarged </a:t>
            </a:r>
          </a:p>
          <a:p>
            <a:pPr marL="342900" indent="-342900">
              <a:buFont typeface="Wingdings" pitchFamily="2" charset="2"/>
              <a:buChar char="Ø"/>
            </a:pPr>
            <a:r>
              <a:rPr lang="en-GB" sz="2000" dirty="0" smtClean="0"/>
              <a:t>Real image</a:t>
            </a:r>
          </a:p>
          <a:p>
            <a:pPr marL="342900" indent="-342900">
              <a:buFont typeface="Wingdings" pitchFamily="2" charset="2"/>
              <a:buChar char="Ø"/>
            </a:pPr>
            <a:r>
              <a:rPr lang="en-GB" sz="2000" dirty="0" smtClean="0"/>
              <a:t>Inverted  </a:t>
            </a:r>
            <a:endParaRPr lang="en-US" sz="2000" dirty="0"/>
          </a:p>
        </p:txBody>
      </p:sp>
      <p:sp>
        <p:nvSpPr>
          <p:cNvPr id="9" name="TextBox 8"/>
          <p:cNvSpPr txBox="1"/>
          <p:nvPr/>
        </p:nvSpPr>
        <p:spPr>
          <a:xfrm>
            <a:off x="428596" y="1428736"/>
            <a:ext cx="3857652" cy="2800767"/>
          </a:xfrm>
          <a:prstGeom prst="rect">
            <a:avLst/>
          </a:prstGeom>
          <a:noFill/>
        </p:spPr>
        <p:txBody>
          <a:bodyPr wrap="square" rtlCol="0">
            <a:spAutoFit/>
          </a:bodyPr>
          <a:lstStyle/>
          <a:p>
            <a:pPr marL="342900" indent="-342900"/>
            <a:r>
              <a:rPr lang="en-GB" dirty="0" smtClean="0"/>
              <a:t>3.   </a:t>
            </a:r>
            <a:r>
              <a:rPr lang="en-GB" sz="2200" dirty="0" smtClean="0"/>
              <a:t>If the object at centre of curvature</a:t>
            </a:r>
          </a:p>
          <a:p>
            <a:pPr marL="342900" indent="-342900"/>
            <a:r>
              <a:rPr lang="en-GB" sz="2200" dirty="0" smtClean="0"/>
              <a:t>     </a:t>
            </a:r>
            <a:r>
              <a:rPr lang="en-GB" sz="2200" b="1" dirty="0" smtClean="0"/>
              <a:t>Image will be formed </a:t>
            </a:r>
          </a:p>
          <a:p>
            <a:pPr marL="342900" indent="-342900">
              <a:buFont typeface="Wingdings" pitchFamily="2" charset="2"/>
              <a:buChar char="Ø"/>
            </a:pPr>
            <a:r>
              <a:rPr lang="en-GB" sz="2200" dirty="0" smtClean="0"/>
              <a:t>At centre of curvature and focus</a:t>
            </a:r>
          </a:p>
          <a:p>
            <a:pPr marL="342900" indent="-342900">
              <a:buFont typeface="Wingdings" pitchFamily="2" charset="2"/>
              <a:buChar char="Ø"/>
            </a:pPr>
            <a:r>
              <a:rPr lang="en-GB" sz="2200" dirty="0" smtClean="0"/>
              <a:t>Same size </a:t>
            </a:r>
          </a:p>
          <a:p>
            <a:pPr marL="342900" indent="-342900">
              <a:buFont typeface="Wingdings" pitchFamily="2" charset="2"/>
              <a:buChar char="Ø"/>
            </a:pPr>
            <a:r>
              <a:rPr lang="en-GB" sz="2200" dirty="0" smtClean="0"/>
              <a:t>Real image</a:t>
            </a:r>
          </a:p>
          <a:p>
            <a:pPr marL="342900" indent="-342900">
              <a:buFont typeface="Wingdings" pitchFamily="2" charset="2"/>
              <a:buChar char="Ø"/>
            </a:pPr>
            <a:r>
              <a:rPr lang="en-GB" sz="2200" dirty="0" smtClean="0"/>
              <a:t>Inverted  </a:t>
            </a:r>
            <a:endParaRPr lang="en-US"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Logical Class | Home"/>
          <p:cNvPicPr>
            <a:picLocks noChangeAspect="1" noChangeArrowheads="1"/>
          </p:cNvPicPr>
          <p:nvPr/>
        </p:nvPicPr>
        <p:blipFill>
          <a:blip r:embed="rId2"/>
          <a:srcRect l="68015" t="51493" b="8208"/>
          <a:stretch>
            <a:fillRect/>
          </a:stretch>
        </p:blipFill>
        <p:spPr bwMode="auto">
          <a:xfrm>
            <a:off x="4214810" y="4286256"/>
            <a:ext cx="3867142" cy="2000264"/>
          </a:xfrm>
          <a:prstGeom prst="rect">
            <a:avLst/>
          </a:prstGeom>
          <a:noFill/>
        </p:spPr>
      </p:pic>
      <p:sp>
        <p:nvSpPr>
          <p:cNvPr id="2" name="Title 1"/>
          <p:cNvSpPr>
            <a:spLocks noGrp="1"/>
          </p:cNvSpPr>
          <p:nvPr>
            <p:ph type="title"/>
          </p:nvPr>
        </p:nvSpPr>
        <p:spPr>
          <a:xfrm>
            <a:off x="457200" y="274638"/>
            <a:ext cx="7467600" cy="582594"/>
          </a:xfrm>
        </p:spPr>
        <p:txBody>
          <a:bodyPr/>
          <a:lstStyle/>
          <a:p>
            <a:r>
              <a:rPr lang="en-GB" b="1" dirty="0" smtClean="0"/>
              <a:t>Ray diagrams of concave mirror...</a:t>
            </a:r>
            <a:endParaRPr lang="en-US" b="1" dirty="0"/>
          </a:p>
        </p:txBody>
      </p:sp>
      <p:sp>
        <p:nvSpPr>
          <p:cNvPr id="3" name="Slide Number Placeholder 2"/>
          <p:cNvSpPr>
            <a:spLocks noGrp="1"/>
          </p:cNvSpPr>
          <p:nvPr>
            <p:ph type="sldNum" sz="quarter" idx="11"/>
          </p:nvPr>
        </p:nvSpPr>
        <p:spPr/>
        <p:txBody>
          <a:bodyPr/>
          <a:lstStyle/>
          <a:p>
            <a:fld id="{1CD3FC5E-3F07-48BE-B471-5B3956B43D96}" type="slidenum">
              <a:rPr lang="en-US" smtClean="0"/>
              <a:pPr/>
              <a:t>11</a:t>
            </a:fld>
            <a:endParaRPr lang="en-US"/>
          </a:p>
        </p:txBody>
      </p:sp>
      <p:sp>
        <p:nvSpPr>
          <p:cNvPr id="4" name="Footer Placeholder 3"/>
          <p:cNvSpPr>
            <a:spLocks noGrp="1"/>
          </p:cNvSpPr>
          <p:nvPr>
            <p:ph type="ftr" sz="quarter" idx="12"/>
          </p:nvPr>
        </p:nvSpPr>
        <p:spPr/>
        <p:txBody>
          <a:bodyPr/>
          <a:lstStyle/>
          <a:p>
            <a:r>
              <a:rPr lang="en-US" smtClean="0"/>
              <a:t>@ArshbirSingh</a:t>
            </a:r>
            <a:endParaRPr lang="en-US"/>
          </a:p>
        </p:txBody>
      </p:sp>
      <p:pic>
        <p:nvPicPr>
          <p:cNvPr id="49154" name="Picture 2" descr="Logical Class | Home"/>
          <p:cNvPicPr>
            <a:picLocks noChangeAspect="1" noChangeArrowheads="1"/>
          </p:cNvPicPr>
          <p:nvPr/>
        </p:nvPicPr>
        <p:blipFill>
          <a:blip r:embed="rId2"/>
          <a:srcRect l="34008" t="53732" r="32904" b="3731"/>
          <a:stretch>
            <a:fillRect/>
          </a:stretch>
        </p:blipFill>
        <p:spPr bwMode="auto">
          <a:xfrm>
            <a:off x="571472" y="1142984"/>
            <a:ext cx="3519261" cy="1857388"/>
          </a:xfrm>
          <a:prstGeom prst="rect">
            <a:avLst/>
          </a:prstGeom>
          <a:noFill/>
        </p:spPr>
      </p:pic>
      <p:sp>
        <p:nvSpPr>
          <p:cNvPr id="6" name="TextBox 5"/>
          <p:cNvSpPr txBox="1"/>
          <p:nvPr/>
        </p:nvSpPr>
        <p:spPr>
          <a:xfrm>
            <a:off x="714348" y="4143380"/>
            <a:ext cx="3857652" cy="2739211"/>
          </a:xfrm>
          <a:prstGeom prst="rect">
            <a:avLst/>
          </a:prstGeom>
          <a:noFill/>
        </p:spPr>
        <p:txBody>
          <a:bodyPr wrap="square" rtlCol="0">
            <a:spAutoFit/>
          </a:bodyPr>
          <a:lstStyle/>
          <a:p>
            <a:pPr marL="342900" indent="-342900"/>
            <a:r>
              <a:rPr lang="en-GB" sz="2200" dirty="0" smtClean="0"/>
              <a:t>6.  If the object between ‘</a:t>
            </a:r>
            <a:r>
              <a:rPr lang="en-GB" sz="2200" b="1" dirty="0" smtClean="0"/>
              <a:t>f</a:t>
            </a:r>
            <a:r>
              <a:rPr lang="en-GB" sz="2200" dirty="0" smtClean="0"/>
              <a:t>’ and pole</a:t>
            </a:r>
          </a:p>
          <a:p>
            <a:pPr marL="342900" indent="-342900"/>
            <a:r>
              <a:rPr lang="en-GB" sz="2200" dirty="0" smtClean="0"/>
              <a:t>     </a:t>
            </a:r>
            <a:r>
              <a:rPr lang="en-GB" sz="2200" b="1" dirty="0" smtClean="0"/>
              <a:t>Image will be formed </a:t>
            </a:r>
          </a:p>
          <a:p>
            <a:pPr marL="342900" indent="-342900">
              <a:buFont typeface="Wingdings" pitchFamily="2" charset="2"/>
              <a:buChar char="Ø"/>
            </a:pPr>
            <a:r>
              <a:rPr lang="en-GB" sz="2200" dirty="0" smtClean="0"/>
              <a:t>Beyond the mirror</a:t>
            </a:r>
          </a:p>
          <a:p>
            <a:pPr marL="342900" indent="-342900">
              <a:buFont typeface="Wingdings" pitchFamily="2" charset="2"/>
              <a:buChar char="Ø"/>
            </a:pPr>
            <a:r>
              <a:rPr lang="en-GB" sz="2200" dirty="0" smtClean="0"/>
              <a:t>Enlarged </a:t>
            </a:r>
          </a:p>
          <a:p>
            <a:pPr marL="342900" indent="-342900">
              <a:buFont typeface="Wingdings" pitchFamily="2" charset="2"/>
              <a:buChar char="Ø"/>
            </a:pPr>
            <a:r>
              <a:rPr lang="en-GB" sz="2200" dirty="0" smtClean="0"/>
              <a:t>Real image</a:t>
            </a:r>
          </a:p>
          <a:p>
            <a:pPr marL="342900" indent="-342900">
              <a:buFont typeface="Wingdings" pitchFamily="2" charset="2"/>
              <a:buChar char="Ø"/>
            </a:pPr>
            <a:r>
              <a:rPr lang="en-GB" sz="2200" dirty="0" smtClean="0"/>
              <a:t>Erect </a:t>
            </a:r>
          </a:p>
          <a:p>
            <a:pPr marL="342900" indent="-342900">
              <a:buFont typeface="Wingdings" pitchFamily="2" charset="2"/>
              <a:buChar char="Ø"/>
            </a:pPr>
            <a:endParaRPr lang="en-US" dirty="0"/>
          </a:p>
        </p:txBody>
      </p:sp>
      <p:sp>
        <p:nvSpPr>
          <p:cNvPr id="7" name="TextBox 6"/>
          <p:cNvSpPr txBox="1"/>
          <p:nvPr/>
        </p:nvSpPr>
        <p:spPr>
          <a:xfrm>
            <a:off x="4214810" y="1714488"/>
            <a:ext cx="3857652" cy="2154436"/>
          </a:xfrm>
          <a:prstGeom prst="rect">
            <a:avLst/>
          </a:prstGeom>
          <a:noFill/>
        </p:spPr>
        <p:txBody>
          <a:bodyPr wrap="square" rtlCol="0">
            <a:spAutoFit/>
          </a:bodyPr>
          <a:lstStyle/>
          <a:p>
            <a:pPr marL="342900" indent="-342900"/>
            <a:r>
              <a:rPr lang="en-GB" sz="2400" dirty="0" smtClean="0"/>
              <a:t>5.  </a:t>
            </a:r>
            <a:r>
              <a:rPr lang="en-GB" sz="2200" dirty="0" smtClean="0"/>
              <a:t>If the object at focus</a:t>
            </a:r>
          </a:p>
          <a:p>
            <a:pPr marL="342900" indent="-342900"/>
            <a:r>
              <a:rPr lang="en-GB" sz="2200" dirty="0" smtClean="0"/>
              <a:t>     </a:t>
            </a:r>
            <a:r>
              <a:rPr lang="en-GB" sz="2200" b="1" dirty="0" smtClean="0"/>
              <a:t>Image will be formed </a:t>
            </a:r>
          </a:p>
          <a:p>
            <a:pPr marL="342900" indent="-342900">
              <a:buFont typeface="Wingdings" pitchFamily="2" charset="2"/>
              <a:buChar char="Ø"/>
            </a:pPr>
            <a:r>
              <a:rPr lang="en-GB" sz="2200" dirty="0" smtClean="0"/>
              <a:t>At infinity</a:t>
            </a:r>
          </a:p>
          <a:p>
            <a:pPr marL="342900" indent="-342900">
              <a:buFont typeface="Wingdings" pitchFamily="2" charset="2"/>
              <a:buChar char="Ø"/>
            </a:pPr>
            <a:r>
              <a:rPr lang="en-GB" sz="2200" dirty="0" smtClean="0"/>
              <a:t>Highly enlarged </a:t>
            </a:r>
          </a:p>
          <a:p>
            <a:pPr marL="342900" indent="-342900">
              <a:buFont typeface="Wingdings" pitchFamily="2" charset="2"/>
              <a:buChar char="Ø"/>
            </a:pPr>
            <a:r>
              <a:rPr lang="en-GB" sz="2200" dirty="0" smtClean="0"/>
              <a:t>Real image</a:t>
            </a:r>
          </a:p>
          <a:p>
            <a:pPr marL="342900" indent="-342900">
              <a:buFont typeface="Wingdings" pitchFamily="2" charset="2"/>
              <a:buChar char="Ø"/>
            </a:pPr>
            <a:r>
              <a:rPr lang="en-GB" sz="2200" dirty="0" smtClean="0"/>
              <a:t>Inverted  </a:t>
            </a:r>
            <a:endParaRPr 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Uses of concave mirror</a:t>
            </a:r>
            <a:endParaRPr lang="en-US" dirty="0"/>
          </a:p>
        </p:txBody>
      </p:sp>
      <p:sp>
        <p:nvSpPr>
          <p:cNvPr id="4" name="Slide Number Placeholder 3"/>
          <p:cNvSpPr>
            <a:spLocks noGrp="1"/>
          </p:cNvSpPr>
          <p:nvPr>
            <p:ph type="sldNum" sz="quarter" idx="15"/>
          </p:nvPr>
        </p:nvSpPr>
        <p:spPr/>
        <p:txBody>
          <a:bodyPr/>
          <a:lstStyle/>
          <a:p>
            <a:fld id="{1CD3FC5E-3F07-48BE-B471-5B3956B43D96}" type="slidenum">
              <a:rPr lang="en-US" smtClean="0"/>
              <a:pPr/>
              <a:t>12</a:t>
            </a:fld>
            <a:endParaRPr lang="en-US"/>
          </a:p>
        </p:txBody>
      </p:sp>
      <p:sp>
        <p:nvSpPr>
          <p:cNvPr id="5" name="Footer Placeholder 4"/>
          <p:cNvSpPr>
            <a:spLocks noGrp="1"/>
          </p:cNvSpPr>
          <p:nvPr>
            <p:ph type="ftr" sz="quarter" idx="16"/>
          </p:nvPr>
        </p:nvSpPr>
        <p:spPr/>
        <p:txBody>
          <a:bodyPr/>
          <a:lstStyle/>
          <a:p>
            <a:r>
              <a:rPr lang="en-US" smtClean="0"/>
              <a:t>@ArshbirSingh</a:t>
            </a:r>
            <a:endParaRPr lang="en-US"/>
          </a:p>
        </p:txBody>
      </p:sp>
      <p:pic>
        <p:nvPicPr>
          <p:cNvPr id="48130" name="Picture 2" descr="Concave Mirror- Principal Focus, Image Formation, Uses - Kunduz"/>
          <p:cNvPicPr>
            <a:picLocks noChangeAspect="1" noChangeArrowheads="1"/>
          </p:cNvPicPr>
          <p:nvPr/>
        </p:nvPicPr>
        <p:blipFill>
          <a:blip r:embed="rId2"/>
          <a:srcRect/>
          <a:stretch>
            <a:fillRect/>
          </a:stretch>
        </p:blipFill>
        <p:spPr bwMode="auto">
          <a:xfrm>
            <a:off x="571472" y="1571612"/>
            <a:ext cx="3182960" cy="1790415"/>
          </a:xfrm>
          <a:prstGeom prst="rect">
            <a:avLst/>
          </a:prstGeom>
          <a:noFill/>
        </p:spPr>
      </p:pic>
      <p:sp>
        <p:nvSpPr>
          <p:cNvPr id="48132" name="AutoShape 4" descr="To use a concave mirror as a dentist's mirror, what should be the position  of the teeth? - Qu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134" name="AutoShape 6" descr="To use a concave mirror as a dentist's mirror, what should be the position  of the teeth? - Qu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8136" name="Picture 8" descr="The 20 things that most Brits put off until they have to - how many do you  need to deal with? - Mirror Online"/>
          <p:cNvPicPr>
            <a:picLocks noChangeAspect="1" noChangeArrowheads="1"/>
          </p:cNvPicPr>
          <p:nvPr/>
        </p:nvPicPr>
        <p:blipFill>
          <a:blip r:embed="rId3" cstate="print"/>
          <a:srcRect/>
          <a:stretch>
            <a:fillRect/>
          </a:stretch>
        </p:blipFill>
        <p:spPr bwMode="auto">
          <a:xfrm>
            <a:off x="5286379" y="4572008"/>
            <a:ext cx="2476517" cy="1857388"/>
          </a:xfrm>
          <a:prstGeom prst="rect">
            <a:avLst/>
          </a:prstGeom>
          <a:noFill/>
        </p:spPr>
      </p:pic>
      <p:pic>
        <p:nvPicPr>
          <p:cNvPr id="48138" name="Picture 10" descr="Why a Concave Mirror is Used for Makeup or Shaving - Mirror Hacks"/>
          <p:cNvPicPr>
            <a:picLocks noChangeAspect="1" noChangeArrowheads="1"/>
          </p:cNvPicPr>
          <p:nvPr/>
        </p:nvPicPr>
        <p:blipFill>
          <a:blip r:embed="rId4" cstate="print"/>
          <a:srcRect/>
          <a:stretch>
            <a:fillRect/>
          </a:stretch>
        </p:blipFill>
        <p:spPr bwMode="auto">
          <a:xfrm>
            <a:off x="5500694" y="1714488"/>
            <a:ext cx="2677586" cy="1785950"/>
          </a:xfrm>
          <a:prstGeom prst="rect">
            <a:avLst/>
          </a:prstGeom>
          <a:noFill/>
        </p:spPr>
      </p:pic>
      <p:pic>
        <p:nvPicPr>
          <p:cNvPr id="48140" name="Picture 12" descr="Samsung signs deal with Dish for 5G radios, phones | Reuters"/>
          <p:cNvPicPr>
            <a:picLocks noChangeAspect="1" noChangeArrowheads="1"/>
          </p:cNvPicPr>
          <p:nvPr/>
        </p:nvPicPr>
        <p:blipFill>
          <a:blip r:embed="rId5" cstate="print"/>
          <a:srcRect/>
          <a:stretch>
            <a:fillRect/>
          </a:stretch>
        </p:blipFill>
        <p:spPr bwMode="auto">
          <a:xfrm>
            <a:off x="571472" y="4572008"/>
            <a:ext cx="2822070" cy="1880951"/>
          </a:xfrm>
          <a:prstGeom prst="rect">
            <a:avLst/>
          </a:prstGeom>
          <a:noFill/>
        </p:spPr>
      </p:pic>
      <p:sp>
        <p:nvSpPr>
          <p:cNvPr id="12" name="TextBox 11"/>
          <p:cNvSpPr txBox="1"/>
          <p:nvPr/>
        </p:nvSpPr>
        <p:spPr>
          <a:xfrm>
            <a:off x="857224" y="1142984"/>
            <a:ext cx="2357454" cy="369332"/>
          </a:xfrm>
          <a:prstGeom prst="rect">
            <a:avLst/>
          </a:prstGeom>
          <a:noFill/>
        </p:spPr>
        <p:txBody>
          <a:bodyPr wrap="square" rtlCol="0">
            <a:spAutoFit/>
          </a:bodyPr>
          <a:lstStyle/>
          <a:p>
            <a:pPr>
              <a:buFont typeface="Wingdings" pitchFamily="2" charset="2"/>
              <a:buChar char="Ø"/>
            </a:pPr>
            <a:r>
              <a:rPr lang="en-GB" dirty="0" smtClean="0"/>
              <a:t>Headlights of car</a:t>
            </a:r>
            <a:endParaRPr lang="en-US" dirty="0"/>
          </a:p>
        </p:txBody>
      </p:sp>
      <p:sp>
        <p:nvSpPr>
          <p:cNvPr id="13" name="TextBox 12"/>
          <p:cNvSpPr txBox="1"/>
          <p:nvPr/>
        </p:nvSpPr>
        <p:spPr>
          <a:xfrm>
            <a:off x="5214942" y="1357298"/>
            <a:ext cx="2357454" cy="369332"/>
          </a:xfrm>
          <a:prstGeom prst="rect">
            <a:avLst/>
          </a:prstGeom>
          <a:noFill/>
        </p:spPr>
        <p:txBody>
          <a:bodyPr wrap="square" rtlCol="0">
            <a:spAutoFit/>
          </a:bodyPr>
          <a:lstStyle/>
          <a:p>
            <a:pPr>
              <a:buFont typeface="Wingdings" pitchFamily="2" charset="2"/>
              <a:buChar char="Ø"/>
            </a:pPr>
            <a:r>
              <a:rPr lang="en-GB" dirty="0" smtClean="0"/>
              <a:t>Make-up mirror</a:t>
            </a:r>
            <a:endParaRPr lang="en-US" dirty="0"/>
          </a:p>
        </p:txBody>
      </p:sp>
      <p:sp>
        <p:nvSpPr>
          <p:cNvPr id="14" name="TextBox 13"/>
          <p:cNvSpPr txBox="1"/>
          <p:nvPr/>
        </p:nvSpPr>
        <p:spPr>
          <a:xfrm>
            <a:off x="5357818" y="4143380"/>
            <a:ext cx="2357454" cy="369332"/>
          </a:xfrm>
          <a:prstGeom prst="rect">
            <a:avLst/>
          </a:prstGeom>
          <a:noFill/>
        </p:spPr>
        <p:txBody>
          <a:bodyPr wrap="square" rtlCol="0">
            <a:spAutoFit/>
          </a:bodyPr>
          <a:lstStyle/>
          <a:p>
            <a:pPr>
              <a:buFont typeface="Wingdings" pitchFamily="2" charset="2"/>
              <a:buChar char="Ø"/>
            </a:pPr>
            <a:r>
              <a:rPr lang="en-GB" dirty="0" smtClean="0"/>
              <a:t>Dentist mirror</a:t>
            </a:r>
            <a:endParaRPr lang="en-US" dirty="0"/>
          </a:p>
        </p:txBody>
      </p:sp>
      <p:sp>
        <p:nvSpPr>
          <p:cNvPr id="15" name="TextBox 14"/>
          <p:cNvSpPr txBox="1"/>
          <p:nvPr/>
        </p:nvSpPr>
        <p:spPr>
          <a:xfrm>
            <a:off x="785786" y="4143380"/>
            <a:ext cx="2714644" cy="369332"/>
          </a:xfrm>
          <a:prstGeom prst="rect">
            <a:avLst/>
          </a:prstGeom>
          <a:noFill/>
        </p:spPr>
        <p:txBody>
          <a:bodyPr wrap="square" rtlCol="0">
            <a:spAutoFit/>
          </a:bodyPr>
          <a:lstStyle/>
          <a:p>
            <a:pPr>
              <a:buFont typeface="Wingdings" pitchFamily="2" charset="2"/>
              <a:buChar char="Ø"/>
            </a:pPr>
            <a:r>
              <a:rPr lang="en-GB" dirty="0" smtClean="0"/>
              <a:t>Antennas /satellites</a:t>
            </a:r>
            <a:r>
              <a:rPr lang="en-US" b="1" i="1"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Convex mirror — Science Learning Hub"/>
          <p:cNvPicPr>
            <a:picLocks noChangeAspect="1" noChangeArrowheads="1"/>
          </p:cNvPicPr>
          <p:nvPr/>
        </p:nvPicPr>
        <p:blipFill>
          <a:blip r:embed="rId2"/>
          <a:srcRect t="10194" b="8761"/>
          <a:stretch>
            <a:fillRect/>
          </a:stretch>
        </p:blipFill>
        <p:spPr bwMode="auto">
          <a:xfrm>
            <a:off x="1142976" y="3286124"/>
            <a:ext cx="5929354" cy="3427908"/>
          </a:xfrm>
          <a:prstGeom prst="rect">
            <a:avLst/>
          </a:prstGeom>
          <a:noFill/>
        </p:spPr>
      </p:pic>
      <p:sp>
        <p:nvSpPr>
          <p:cNvPr id="2" name="Title 1"/>
          <p:cNvSpPr>
            <a:spLocks noGrp="1"/>
          </p:cNvSpPr>
          <p:nvPr>
            <p:ph type="title"/>
          </p:nvPr>
        </p:nvSpPr>
        <p:spPr/>
        <p:txBody>
          <a:bodyPr/>
          <a:lstStyle/>
          <a:p>
            <a:r>
              <a:rPr lang="en-GB" dirty="0" smtClean="0"/>
              <a:t>Convex mirror</a:t>
            </a:r>
            <a:endParaRPr lang="en-US" dirty="0"/>
          </a:p>
        </p:txBody>
      </p:sp>
      <p:sp>
        <p:nvSpPr>
          <p:cNvPr id="3" name="Content Placeholder 2"/>
          <p:cNvSpPr>
            <a:spLocks noGrp="1"/>
          </p:cNvSpPr>
          <p:nvPr>
            <p:ph sz="quarter" idx="1"/>
          </p:nvPr>
        </p:nvSpPr>
        <p:spPr>
          <a:xfrm>
            <a:off x="457200" y="1285860"/>
            <a:ext cx="7467600" cy="2571768"/>
          </a:xfrm>
        </p:spPr>
        <p:txBody>
          <a:bodyPr>
            <a:normAutofit lnSpcReduction="10000"/>
          </a:bodyPr>
          <a:lstStyle/>
          <a:p>
            <a:r>
              <a:rPr lang="en-GB" dirty="0" smtClean="0"/>
              <a:t>A convex mirror is </a:t>
            </a:r>
            <a:r>
              <a:rPr lang="en-GB" b="1" dirty="0" smtClean="0"/>
              <a:t>a diverging mirror in which the reflective surface bulges towards the light source</a:t>
            </a:r>
            <a:r>
              <a:rPr lang="en-GB" dirty="0" smtClean="0"/>
              <a:t>. They are not used to focus light as they reflect light outwards. The image formed by convex mirrors are smaller than the object but gets larger as they approach the mirror.</a:t>
            </a:r>
            <a:endParaRPr lang="en-US" dirty="0"/>
          </a:p>
        </p:txBody>
      </p:sp>
      <p:sp>
        <p:nvSpPr>
          <p:cNvPr id="4" name="Slide Number Placeholder 3"/>
          <p:cNvSpPr>
            <a:spLocks noGrp="1"/>
          </p:cNvSpPr>
          <p:nvPr>
            <p:ph type="sldNum" sz="quarter" idx="15"/>
          </p:nvPr>
        </p:nvSpPr>
        <p:spPr/>
        <p:txBody>
          <a:bodyPr/>
          <a:lstStyle/>
          <a:p>
            <a:fld id="{1CD3FC5E-3F07-48BE-B471-5B3956B43D96}" type="slidenum">
              <a:rPr lang="en-US" smtClean="0"/>
              <a:pPr/>
              <a:t>13</a:t>
            </a:fld>
            <a:endParaRPr lang="en-US"/>
          </a:p>
        </p:txBody>
      </p:sp>
      <p:sp>
        <p:nvSpPr>
          <p:cNvPr id="5" name="Footer Placeholder 4"/>
          <p:cNvSpPr>
            <a:spLocks noGrp="1"/>
          </p:cNvSpPr>
          <p:nvPr>
            <p:ph type="ftr" sz="quarter" idx="16"/>
          </p:nvPr>
        </p:nvSpPr>
        <p:spPr/>
        <p:txBody>
          <a:bodyPr/>
          <a:lstStyle/>
          <a:p>
            <a:r>
              <a:rPr lang="en-US" smtClean="0"/>
              <a:t>@ArshbirSingh</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Ray diagram of convex mirror </a:t>
            </a:r>
            <a:endParaRPr lang="en-US" dirty="0"/>
          </a:p>
        </p:txBody>
      </p:sp>
      <p:sp>
        <p:nvSpPr>
          <p:cNvPr id="4" name="Slide Number Placeholder 3"/>
          <p:cNvSpPr>
            <a:spLocks noGrp="1"/>
          </p:cNvSpPr>
          <p:nvPr>
            <p:ph type="sldNum" sz="quarter" idx="15"/>
          </p:nvPr>
        </p:nvSpPr>
        <p:spPr/>
        <p:txBody>
          <a:bodyPr/>
          <a:lstStyle/>
          <a:p>
            <a:fld id="{1CD3FC5E-3F07-48BE-B471-5B3956B43D96}" type="slidenum">
              <a:rPr lang="en-US" smtClean="0"/>
              <a:pPr/>
              <a:t>14</a:t>
            </a:fld>
            <a:endParaRPr lang="en-US"/>
          </a:p>
        </p:txBody>
      </p:sp>
      <p:sp>
        <p:nvSpPr>
          <p:cNvPr id="5" name="Footer Placeholder 4"/>
          <p:cNvSpPr>
            <a:spLocks noGrp="1"/>
          </p:cNvSpPr>
          <p:nvPr>
            <p:ph type="ftr" sz="quarter" idx="16"/>
          </p:nvPr>
        </p:nvSpPr>
        <p:spPr/>
        <p:txBody>
          <a:bodyPr/>
          <a:lstStyle/>
          <a:p>
            <a:r>
              <a:rPr lang="en-US" smtClean="0"/>
              <a:t>@ArshbirSingh</a:t>
            </a:r>
            <a:endParaRPr lang="en-US"/>
          </a:p>
        </p:txBody>
      </p:sp>
      <p:pic>
        <p:nvPicPr>
          <p:cNvPr id="59394" name="Picture 2" descr="Convex Mirror - Ray diagram, Images Formed - with Steps - Teachoo"/>
          <p:cNvPicPr>
            <a:picLocks noChangeAspect="1" noChangeArrowheads="1"/>
          </p:cNvPicPr>
          <p:nvPr/>
        </p:nvPicPr>
        <p:blipFill>
          <a:blip r:embed="rId2" cstate="print"/>
          <a:srcRect/>
          <a:stretch>
            <a:fillRect/>
          </a:stretch>
        </p:blipFill>
        <p:spPr bwMode="auto">
          <a:xfrm>
            <a:off x="500034" y="1357298"/>
            <a:ext cx="2428892" cy="2373511"/>
          </a:xfrm>
          <a:prstGeom prst="rect">
            <a:avLst/>
          </a:prstGeom>
          <a:noFill/>
        </p:spPr>
      </p:pic>
      <p:sp>
        <p:nvSpPr>
          <p:cNvPr id="8" name="TextBox 7"/>
          <p:cNvSpPr txBox="1"/>
          <p:nvPr/>
        </p:nvSpPr>
        <p:spPr>
          <a:xfrm>
            <a:off x="3214679" y="1714488"/>
            <a:ext cx="4071966" cy="1446550"/>
          </a:xfrm>
          <a:prstGeom prst="rect">
            <a:avLst/>
          </a:prstGeom>
          <a:noFill/>
        </p:spPr>
        <p:txBody>
          <a:bodyPr wrap="square" rtlCol="0">
            <a:spAutoFit/>
          </a:bodyPr>
          <a:lstStyle/>
          <a:p>
            <a:pPr marL="342900" indent="-342900">
              <a:buAutoNum type="arabicPeriod"/>
            </a:pPr>
            <a:r>
              <a:rPr lang="en-GB" sz="2200" dirty="0" smtClean="0"/>
              <a:t>If the object is at infinity</a:t>
            </a:r>
          </a:p>
          <a:p>
            <a:pPr marL="342900" indent="-342900"/>
            <a:r>
              <a:rPr lang="en-GB" dirty="0" smtClean="0"/>
              <a:t>     </a:t>
            </a:r>
            <a:r>
              <a:rPr lang="en-GB" b="1" dirty="0" smtClean="0"/>
              <a:t> </a:t>
            </a:r>
            <a:r>
              <a:rPr lang="en-GB" sz="2200" b="1" dirty="0" smtClean="0"/>
              <a:t>Image will be formed at focus, on the opposite side of mirror.</a:t>
            </a:r>
            <a:endParaRPr lang="en-US" sz="2200" b="1" dirty="0"/>
          </a:p>
        </p:txBody>
      </p:sp>
      <p:pic>
        <p:nvPicPr>
          <p:cNvPr id="59396" name="Picture 4" descr="Convex Mirror - Ray diagram, Images Formed - with Steps - Teachoo"/>
          <p:cNvPicPr>
            <a:picLocks noChangeAspect="1" noChangeArrowheads="1"/>
          </p:cNvPicPr>
          <p:nvPr/>
        </p:nvPicPr>
        <p:blipFill>
          <a:blip r:embed="rId3" cstate="print"/>
          <a:srcRect/>
          <a:stretch>
            <a:fillRect/>
          </a:stretch>
        </p:blipFill>
        <p:spPr bwMode="auto">
          <a:xfrm>
            <a:off x="4143372" y="3214686"/>
            <a:ext cx="3429024" cy="3259851"/>
          </a:xfrm>
          <a:prstGeom prst="rect">
            <a:avLst/>
          </a:prstGeom>
          <a:noFill/>
        </p:spPr>
      </p:pic>
      <p:sp>
        <p:nvSpPr>
          <p:cNvPr id="10" name="TextBox 9"/>
          <p:cNvSpPr txBox="1"/>
          <p:nvPr/>
        </p:nvSpPr>
        <p:spPr>
          <a:xfrm>
            <a:off x="214282" y="4143380"/>
            <a:ext cx="4071966" cy="2123658"/>
          </a:xfrm>
          <a:prstGeom prst="rect">
            <a:avLst/>
          </a:prstGeom>
          <a:noFill/>
        </p:spPr>
        <p:txBody>
          <a:bodyPr wrap="square" rtlCol="0">
            <a:spAutoFit/>
          </a:bodyPr>
          <a:lstStyle/>
          <a:p>
            <a:pPr marL="342900" indent="-342900"/>
            <a:r>
              <a:rPr lang="en-GB" sz="2200" dirty="0" smtClean="0"/>
              <a:t>2.  If the object is between infinity and pole </a:t>
            </a:r>
          </a:p>
          <a:p>
            <a:pPr marL="342900" indent="-342900"/>
            <a:r>
              <a:rPr lang="en-GB" dirty="0" smtClean="0"/>
              <a:t>     </a:t>
            </a:r>
            <a:r>
              <a:rPr lang="en-GB" b="1" dirty="0" smtClean="0"/>
              <a:t> </a:t>
            </a:r>
            <a:r>
              <a:rPr lang="en-GB" sz="2200" b="1" dirty="0" smtClean="0"/>
              <a:t>Image will be formed between focus and pole, on the opposite side of mirror.</a:t>
            </a:r>
            <a:endParaRPr lang="en-US" sz="22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Uses of convex mirror</a:t>
            </a:r>
            <a:endParaRPr lang="en-US" dirty="0"/>
          </a:p>
        </p:txBody>
      </p:sp>
      <p:sp>
        <p:nvSpPr>
          <p:cNvPr id="4" name="Slide Number Placeholder 3"/>
          <p:cNvSpPr>
            <a:spLocks noGrp="1"/>
          </p:cNvSpPr>
          <p:nvPr>
            <p:ph type="sldNum" sz="quarter" idx="15"/>
          </p:nvPr>
        </p:nvSpPr>
        <p:spPr/>
        <p:txBody>
          <a:bodyPr/>
          <a:lstStyle/>
          <a:p>
            <a:fld id="{1CD3FC5E-3F07-48BE-B471-5B3956B43D96}" type="slidenum">
              <a:rPr lang="en-US" smtClean="0"/>
              <a:pPr/>
              <a:t>15</a:t>
            </a:fld>
            <a:endParaRPr lang="en-US"/>
          </a:p>
        </p:txBody>
      </p:sp>
      <p:sp>
        <p:nvSpPr>
          <p:cNvPr id="5" name="Footer Placeholder 4"/>
          <p:cNvSpPr>
            <a:spLocks noGrp="1"/>
          </p:cNvSpPr>
          <p:nvPr>
            <p:ph type="ftr" sz="quarter" idx="16"/>
          </p:nvPr>
        </p:nvSpPr>
        <p:spPr/>
        <p:txBody>
          <a:bodyPr/>
          <a:lstStyle/>
          <a:p>
            <a:r>
              <a:rPr lang="en-US" smtClean="0"/>
              <a:t>@ArshbirSingh</a:t>
            </a:r>
            <a:endParaRPr lang="en-US"/>
          </a:p>
        </p:txBody>
      </p:sp>
      <p:pic>
        <p:nvPicPr>
          <p:cNvPr id="58370" name="Picture 2" descr="Applications and Uses of Concave and Convex Mirrors - Teachoo"/>
          <p:cNvPicPr>
            <a:picLocks noChangeAspect="1" noChangeArrowheads="1"/>
          </p:cNvPicPr>
          <p:nvPr/>
        </p:nvPicPr>
        <p:blipFill>
          <a:blip r:embed="rId2"/>
          <a:srcRect t="28371" r="42564"/>
          <a:stretch>
            <a:fillRect/>
          </a:stretch>
        </p:blipFill>
        <p:spPr bwMode="auto">
          <a:xfrm>
            <a:off x="357158" y="2571744"/>
            <a:ext cx="3643338" cy="2344708"/>
          </a:xfrm>
          <a:prstGeom prst="rect">
            <a:avLst/>
          </a:prstGeom>
          <a:noFill/>
        </p:spPr>
      </p:pic>
      <p:pic>
        <p:nvPicPr>
          <p:cNvPr id="7" name="Picture 2" descr="Applications and Uses of Concave and Convex Mirrors - Teachoo"/>
          <p:cNvPicPr>
            <a:picLocks noChangeAspect="1" noChangeArrowheads="1"/>
          </p:cNvPicPr>
          <p:nvPr/>
        </p:nvPicPr>
        <p:blipFill>
          <a:blip r:embed="rId2"/>
          <a:srcRect l="66446" t="19641"/>
          <a:stretch>
            <a:fillRect/>
          </a:stretch>
        </p:blipFill>
        <p:spPr bwMode="auto">
          <a:xfrm>
            <a:off x="4714876" y="1785926"/>
            <a:ext cx="2643206" cy="3266649"/>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Mirror formula</a:t>
            </a:r>
            <a:endParaRPr lang="en-US" dirty="0"/>
          </a:p>
        </p:txBody>
      </p:sp>
      <p:sp>
        <p:nvSpPr>
          <p:cNvPr id="4" name="Slide Number Placeholder 3"/>
          <p:cNvSpPr>
            <a:spLocks noGrp="1"/>
          </p:cNvSpPr>
          <p:nvPr>
            <p:ph type="sldNum" sz="quarter" idx="15"/>
          </p:nvPr>
        </p:nvSpPr>
        <p:spPr/>
        <p:txBody>
          <a:bodyPr/>
          <a:lstStyle/>
          <a:p>
            <a:fld id="{1CD3FC5E-3F07-48BE-B471-5B3956B43D96}" type="slidenum">
              <a:rPr lang="en-US" smtClean="0"/>
              <a:pPr/>
              <a:t>16</a:t>
            </a:fld>
            <a:endParaRPr lang="en-US"/>
          </a:p>
        </p:txBody>
      </p:sp>
      <p:sp>
        <p:nvSpPr>
          <p:cNvPr id="5" name="Footer Placeholder 4"/>
          <p:cNvSpPr>
            <a:spLocks noGrp="1"/>
          </p:cNvSpPr>
          <p:nvPr>
            <p:ph type="ftr" sz="quarter" idx="16"/>
          </p:nvPr>
        </p:nvSpPr>
        <p:spPr/>
        <p:txBody>
          <a:bodyPr/>
          <a:lstStyle/>
          <a:p>
            <a:r>
              <a:rPr lang="en-US" smtClean="0"/>
              <a:t>@ArshbirSingh</a:t>
            </a:r>
            <a:endParaRPr lang="en-US"/>
          </a:p>
        </p:txBody>
      </p:sp>
      <p:sp>
        <p:nvSpPr>
          <p:cNvPr id="60418" name="AutoShape 2" descr="Spherical Mirror Formula - Characteristics, Table, FAQ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0420" name="AutoShape 4" descr="Spherical Mirror Formula - Characteristics, Table, FAQ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0422" name="AutoShape 6" descr="Spherical Mirror Formula - Characteristics, Table, FAQ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0424" name="AutoShape 8" descr="Spherical Mirror Formula - Characteristics, Table, FAQ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0426" name="AutoShape 10" descr="Spherical Mirror Formula - Characteristics, Table, FAQ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0428" name="AutoShape 12" descr="Spherical Mirror Formula - Characteristics, Table, FAQ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0430" name="Picture 14" descr="Mirror Formula and some important facts while solving the numerical on  mirror formula - YouTube"/>
          <p:cNvPicPr>
            <a:picLocks noChangeAspect="1" noChangeArrowheads="1"/>
          </p:cNvPicPr>
          <p:nvPr/>
        </p:nvPicPr>
        <p:blipFill>
          <a:blip r:embed="rId2"/>
          <a:srcRect l="4650" t="30482" r="7006" b="26335"/>
          <a:stretch>
            <a:fillRect/>
          </a:stretch>
        </p:blipFill>
        <p:spPr bwMode="auto">
          <a:xfrm>
            <a:off x="285720" y="1428736"/>
            <a:ext cx="2714644" cy="1214446"/>
          </a:xfrm>
          <a:prstGeom prst="rect">
            <a:avLst/>
          </a:prstGeom>
          <a:noFill/>
        </p:spPr>
      </p:pic>
      <p:sp>
        <p:nvSpPr>
          <p:cNvPr id="13" name="Content Placeholder 2"/>
          <p:cNvSpPr>
            <a:spLocks noGrp="1"/>
          </p:cNvSpPr>
          <p:nvPr>
            <p:ph sz="quarter" idx="1"/>
          </p:nvPr>
        </p:nvSpPr>
        <p:spPr>
          <a:xfrm>
            <a:off x="428596" y="2643182"/>
            <a:ext cx="7929618" cy="3740145"/>
          </a:xfrm>
        </p:spPr>
        <p:txBody>
          <a:bodyPr>
            <a:normAutofit/>
          </a:bodyPr>
          <a:lstStyle/>
          <a:p>
            <a:pPr>
              <a:buFont typeface="Wingdings" pitchFamily="2" charset="2"/>
              <a:buChar char="Ø"/>
            </a:pPr>
            <a:r>
              <a:rPr lang="en-GB" b="1" dirty="0" smtClean="0">
                <a:solidFill>
                  <a:schemeClr val="accent2">
                    <a:lumMod val="50000"/>
                  </a:schemeClr>
                </a:solidFill>
              </a:rPr>
              <a:t>f</a:t>
            </a:r>
            <a:r>
              <a:rPr lang="en-GB" b="1" dirty="0" smtClean="0"/>
              <a:t>: The focal length</a:t>
            </a:r>
          </a:p>
          <a:p>
            <a:pPr>
              <a:buFont typeface="Wingdings" pitchFamily="2" charset="2"/>
              <a:buChar char="Ø"/>
            </a:pPr>
            <a:r>
              <a:rPr lang="en-GB" b="1" dirty="0" smtClean="0">
                <a:solidFill>
                  <a:schemeClr val="accent1">
                    <a:lumMod val="75000"/>
                  </a:schemeClr>
                </a:solidFill>
              </a:rPr>
              <a:t>v</a:t>
            </a:r>
            <a:r>
              <a:rPr lang="en-GB" b="1" dirty="0" smtClean="0"/>
              <a:t> :Distance of image away from mirror</a:t>
            </a:r>
          </a:p>
          <a:p>
            <a:pPr>
              <a:buFont typeface="Wingdings" pitchFamily="2" charset="2"/>
              <a:buChar char="Ø"/>
            </a:pPr>
            <a:r>
              <a:rPr lang="en-GB" b="1" dirty="0" smtClean="0">
                <a:solidFill>
                  <a:srgbClr val="7030A0"/>
                </a:solidFill>
              </a:rPr>
              <a:t>u</a:t>
            </a:r>
            <a:r>
              <a:rPr lang="en-GB" b="1" dirty="0" smtClean="0"/>
              <a:t>:The object distance from mirror</a:t>
            </a:r>
          </a:p>
          <a:p>
            <a:pPr>
              <a:buFont typeface="Wingdings" pitchFamily="2" charset="2"/>
              <a:buChar char="Ø"/>
            </a:pPr>
            <a:r>
              <a:rPr lang="en-GB" b="1" dirty="0" smtClean="0"/>
              <a:t>h’: Height of image</a:t>
            </a:r>
            <a:endParaRPr lang="en-US" b="1" dirty="0" smtClean="0"/>
          </a:p>
          <a:p>
            <a:pPr>
              <a:buFont typeface="Wingdings" pitchFamily="2" charset="2"/>
              <a:buChar char="Ø"/>
            </a:pPr>
            <a:r>
              <a:rPr lang="en-GB" b="1" dirty="0" smtClean="0"/>
              <a:t>h: Height of object</a:t>
            </a:r>
            <a:endParaRPr lang="en-US" b="1" dirty="0" smtClean="0"/>
          </a:p>
        </p:txBody>
      </p:sp>
      <p:pic>
        <p:nvPicPr>
          <p:cNvPr id="60432" name="Picture 16" descr="Formula for linear magnification.? | EduRev Class 10 Question"/>
          <p:cNvPicPr>
            <a:picLocks noChangeAspect="1" noChangeArrowheads="1"/>
          </p:cNvPicPr>
          <p:nvPr/>
        </p:nvPicPr>
        <p:blipFill>
          <a:blip r:embed="rId3"/>
          <a:srcRect l="14232" t="13463" r="8642" b="36057"/>
          <a:stretch>
            <a:fillRect/>
          </a:stretch>
        </p:blipFill>
        <p:spPr bwMode="auto">
          <a:xfrm>
            <a:off x="3857620" y="4286256"/>
            <a:ext cx="4381531" cy="2000264"/>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numerical</a:t>
            </a:r>
            <a:endParaRPr lang="en-US" dirty="0"/>
          </a:p>
        </p:txBody>
      </p:sp>
      <p:sp>
        <p:nvSpPr>
          <p:cNvPr id="3" name="Content Placeholder 2"/>
          <p:cNvSpPr>
            <a:spLocks noGrp="1"/>
          </p:cNvSpPr>
          <p:nvPr>
            <p:ph sz="quarter" idx="1"/>
          </p:nvPr>
        </p:nvSpPr>
        <p:spPr>
          <a:xfrm>
            <a:off x="500034" y="1357298"/>
            <a:ext cx="471462" cy="428628"/>
          </a:xfrm>
        </p:spPr>
        <p:txBody>
          <a:bodyPr>
            <a:normAutofit lnSpcReduction="10000"/>
          </a:bodyPr>
          <a:lstStyle/>
          <a:p>
            <a:pPr>
              <a:buNone/>
            </a:pPr>
            <a:r>
              <a:rPr lang="en-GB" sz="1800" dirty="0" smtClean="0"/>
              <a:t>1</a:t>
            </a:r>
            <a:r>
              <a:rPr lang="en-GB" dirty="0" smtClean="0"/>
              <a:t>.</a:t>
            </a:r>
            <a:endParaRPr lang="en-US" dirty="0"/>
          </a:p>
        </p:txBody>
      </p:sp>
      <p:sp>
        <p:nvSpPr>
          <p:cNvPr id="4" name="Slide Number Placeholder 3"/>
          <p:cNvSpPr>
            <a:spLocks noGrp="1"/>
          </p:cNvSpPr>
          <p:nvPr>
            <p:ph type="sldNum" sz="quarter" idx="15"/>
          </p:nvPr>
        </p:nvSpPr>
        <p:spPr/>
        <p:txBody>
          <a:bodyPr/>
          <a:lstStyle/>
          <a:p>
            <a:fld id="{1CD3FC5E-3F07-48BE-B471-5B3956B43D96}" type="slidenum">
              <a:rPr lang="en-US" smtClean="0"/>
              <a:pPr/>
              <a:t>17</a:t>
            </a:fld>
            <a:endParaRPr lang="en-US"/>
          </a:p>
        </p:txBody>
      </p:sp>
      <p:sp>
        <p:nvSpPr>
          <p:cNvPr id="5" name="Footer Placeholder 4"/>
          <p:cNvSpPr>
            <a:spLocks noGrp="1"/>
          </p:cNvSpPr>
          <p:nvPr>
            <p:ph type="ftr" sz="quarter" idx="16"/>
          </p:nvPr>
        </p:nvSpPr>
        <p:spPr/>
        <p:txBody>
          <a:bodyPr/>
          <a:lstStyle/>
          <a:p>
            <a:r>
              <a:rPr lang="en-US" smtClean="0"/>
              <a:t>@ArshbirSingh</a:t>
            </a:r>
            <a:endParaRPr lang="en-US"/>
          </a:p>
        </p:txBody>
      </p:sp>
      <p:pic>
        <p:nvPicPr>
          <p:cNvPr id="61442" name="Picture 2" descr="Example 10.1 - A convex mirror used for rear-view on an automobile has"/>
          <p:cNvPicPr>
            <a:picLocks noChangeAspect="1" noChangeArrowheads="1"/>
          </p:cNvPicPr>
          <p:nvPr/>
        </p:nvPicPr>
        <p:blipFill>
          <a:blip r:embed="rId2"/>
          <a:srcRect t="11072" r="1917" b="70619"/>
          <a:stretch>
            <a:fillRect/>
          </a:stretch>
        </p:blipFill>
        <p:spPr bwMode="auto">
          <a:xfrm>
            <a:off x="857224" y="1428736"/>
            <a:ext cx="7500990" cy="1451805"/>
          </a:xfrm>
          <a:prstGeom prst="rect">
            <a:avLst/>
          </a:prstGeom>
          <a:noFill/>
        </p:spPr>
      </p:pic>
      <p:sp>
        <p:nvSpPr>
          <p:cNvPr id="7" name="TextBox 6"/>
          <p:cNvSpPr txBox="1"/>
          <p:nvPr/>
        </p:nvSpPr>
        <p:spPr>
          <a:xfrm>
            <a:off x="642910" y="3429000"/>
            <a:ext cx="857256" cy="369332"/>
          </a:xfrm>
          <a:prstGeom prst="rect">
            <a:avLst/>
          </a:prstGeom>
          <a:noFill/>
        </p:spPr>
        <p:txBody>
          <a:bodyPr wrap="square" rtlCol="0">
            <a:spAutoFit/>
          </a:bodyPr>
          <a:lstStyle/>
          <a:p>
            <a:r>
              <a:rPr lang="en-GB" dirty="0" smtClean="0"/>
              <a:t>2.</a:t>
            </a:r>
            <a:endParaRPr lang="en-US" dirty="0"/>
          </a:p>
        </p:txBody>
      </p:sp>
      <p:pic>
        <p:nvPicPr>
          <p:cNvPr id="61444" name="Picture 4" descr="Mirror Formula - with Solved Numericals - Class 10 - Teachoo"/>
          <p:cNvPicPr>
            <a:picLocks noChangeAspect="1" noChangeArrowheads="1"/>
          </p:cNvPicPr>
          <p:nvPr/>
        </p:nvPicPr>
        <p:blipFill>
          <a:blip r:embed="rId3"/>
          <a:srcRect t="10000" r="-1" b="75714"/>
          <a:stretch>
            <a:fillRect/>
          </a:stretch>
        </p:blipFill>
        <p:spPr bwMode="auto">
          <a:xfrm>
            <a:off x="928662" y="3357562"/>
            <a:ext cx="7500990" cy="107157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solutions</a:t>
            </a:r>
            <a:endParaRPr lang="en-US" dirty="0"/>
          </a:p>
        </p:txBody>
      </p:sp>
      <p:sp>
        <p:nvSpPr>
          <p:cNvPr id="3" name="Content Placeholder 2"/>
          <p:cNvSpPr>
            <a:spLocks noGrp="1"/>
          </p:cNvSpPr>
          <p:nvPr>
            <p:ph sz="quarter" idx="1"/>
          </p:nvPr>
        </p:nvSpPr>
        <p:spPr/>
        <p:txBody>
          <a:bodyPr/>
          <a:lstStyle/>
          <a:p>
            <a:pPr>
              <a:buNone/>
            </a:pPr>
            <a:r>
              <a:rPr lang="en-GB" dirty="0" smtClean="0"/>
              <a:t>1.</a:t>
            </a:r>
            <a:endParaRPr lang="en-US" dirty="0"/>
          </a:p>
        </p:txBody>
      </p:sp>
      <p:sp>
        <p:nvSpPr>
          <p:cNvPr id="4" name="Slide Number Placeholder 3"/>
          <p:cNvSpPr>
            <a:spLocks noGrp="1"/>
          </p:cNvSpPr>
          <p:nvPr>
            <p:ph type="sldNum" sz="quarter" idx="15"/>
          </p:nvPr>
        </p:nvSpPr>
        <p:spPr/>
        <p:txBody>
          <a:bodyPr/>
          <a:lstStyle/>
          <a:p>
            <a:fld id="{1CD3FC5E-3F07-48BE-B471-5B3956B43D96}" type="slidenum">
              <a:rPr lang="en-US" smtClean="0"/>
              <a:pPr/>
              <a:t>18</a:t>
            </a:fld>
            <a:endParaRPr lang="en-US"/>
          </a:p>
        </p:txBody>
      </p:sp>
      <p:sp>
        <p:nvSpPr>
          <p:cNvPr id="5" name="Footer Placeholder 4"/>
          <p:cNvSpPr>
            <a:spLocks noGrp="1"/>
          </p:cNvSpPr>
          <p:nvPr>
            <p:ph type="ftr" sz="quarter" idx="16"/>
          </p:nvPr>
        </p:nvSpPr>
        <p:spPr/>
        <p:txBody>
          <a:bodyPr/>
          <a:lstStyle/>
          <a:p>
            <a:r>
              <a:rPr lang="en-US" smtClean="0"/>
              <a:t>@ArshbirSingh</a:t>
            </a:r>
            <a:endParaRPr lang="en-US"/>
          </a:p>
        </p:txBody>
      </p:sp>
      <p:pic>
        <p:nvPicPr>
          <p:cNvPr id="6" name="Picture 2" descr="Example 10.1 - A convex mirror used for rear-view on an automobile has"/>
          <p:cNvPicPr>
            <a:picLocks noChangeAspect="1" noChangeArrowheads="1"/>
          </p:cNvPicPr>
          <p:nvPr/>
        </p:nvPicPr>
        <p:blipFill>
          <a:blip r:embed="rId2"/>
          <a:srcRect t="31387" r="18918"/>
          <a:stretch>
            <a:fillRect/>
          </a:stretch>
        </p:blipFill>
        <p:spPr bwMode="auto">
          <a:xfrm>
            <a:off x="857224" y="928670"/>
            <a:ext cx="5857916" cy="495711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Solutions...</a:t>
            </a:r>
            <a:endParaRPr lang="en-US" dirty="0"/>
          </a:p>
        </p:txBody>
      </p:sp>
      <p:sp>
        <p:nvSpPr>
          <p:cNvPr id="4" name="Slide Number Placeholder 3"/>
          <p:cNvSpPr>
            <a:spLocks noGrp="1"/>
          </p:cNvSpPr>
          <p:nvPr>
            <p:ph type="sldNum" sz="quarter" idx="15"/>
          </p:nvPr>
        </p:nvSpPr>
        <p:spPr/>
        <p:txBody>
          <a:bodyPr/>
          <a:lstStyle/>
          <a:p>
            <a:fld id="{1CD3FC5E-3F07-48BE-B471-5B3956B43D96}" type="slidenum">
              <a:rPr lang="en-US" smtClean="0"/>
              <a:pPr/>
              <a:t>19</a:t>
            </a:fld>
            <a:endParaRPr lang="en-US"/>
          </a:p>
        </p:txBody>
      </p:sp>
      <p:sp>
        <p:nvSpPr>
          <p:cNvPr id="5" name="Footer Placeholder 4"/>
          <p:cNvSpPr>
            <a:spLocks noGrp="1"/>
          </p:cNvSpPr>
          <p:nvPr>
            <p:ph type="ftr" sz="quarter" idx="16"/>
          </p:nvPr>
        </p:nvSpPr>
        <p:spPr>
          <a:xfrm rot="5400000">
            <a:off x="6940894" y="3846188"/>
            <a:ext cx="3200400" cy="365760"/>
          </a:xfrm>
        </p:spPr>
        <p:txBody>
          <a:bodyPr/>
          <a:lstStyle/>
          <a:p>
            <a:r>
              <a:rPr lang="en-US" smtClean="0"/>
              <a:t>@ArshbirSingh</a:t>
            </a:r>
            <a:endParaRPr lang="en-US"/>
          </a:p>
        </p:txBody>
      </p:sp>
      <p:pic>
        <p:nvPicPr>
          <p:cNvPr id="6" name="Picture 2" descr="Mirror Formula - with Solved Numericals - Class 10 - Teachoo"/>
          <p:cNvPicPr>
            <a:picLocks noGrp="1" noChangeAspect="1" noChangeArrowheads="1"/>
          </p:cNvPicPr>
          <p:nvPr>
            <p:ph sz="quarter" idx="1"/>
          </p:nvPr>
        </p:nvPicPr>
        <p:blipFill>
          <a:blip r:embed="rId2"/>
          <a:srcRect t="23409"/>
          <a:stretch>
            <a:fillRect/>
          </a:stretch>
        </p:blipFill>
        <p:spPr bwMode="auto">
          <a:xfrm>
            <a:off x="928662" y="1357298"/>
            <a:ext cx="7143801" cy="4714908"/>
          </a:xfrm>
          <a:prstGeom prst="rect">
            <a:avLst/>
          </a:prstGeom>
          <a:noFill/>
        </p:spPr>
      </p:pic>
      <p:sp>
        <p:nvSpPr>
          <p:cNvPr id="7" name="TextBox 6"/>
          <p:cNvSpPr txBox="1"/>
          <p:nvPr/>
        </p:nvSpPr>
        <p:spPr>
          <a:xfrm>
            <a:off x="571472" y="1571612"/>
            <a:ext cx="785818" cy="369332"/>
          </a:xfrm>
          <a:prstGeom prst="rect">
            <a:avLst/>
          </a:prstGeom>
          <a:noFill/>
        </p:spPr>
        <p:txBody>
          <a:bodyPr wrap="square" rtlCol="0">
            <a:spAutoFit/>
          </a:bodyPr>
          <a:lstStyle/>
          <a:p>
            <a:r>
              <a:rPr lang="en-GB" dirty="0" smtClean="0"/>
              <a:t>2.</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refrerences</a:t>
            </a:r>
            <a:endParaRPr lang="en-US" dirty="0"/>
          </a:p>
        </p:txBody>
      </p:sp>
      <p:sp>
        <p:nvSpPr>
          <p:cNvPr id="3" name="Content Placeholder 2"/>
          <p:cNvSpPr>
            <a:spLocks noGrp="1"/>
          </p:cNvSpPr>
          <p:nvPr>
            <p:ph sz="quarter" idx="1"/>
          </p:nvPr>
        </p:nvSpPr>
        <p:spPr/>
        <p:txBody>
          <a:bodyPr/>
          <a:lstStyle/>
          <a:p>
            <a:r>
              <a:rPr lang="en-GB" dirty="0" smtClean="0"/>
              <a:t>Class X , NCERT book</a:t>
            </a:r>
          </a:p>
          <a:p>
            <a:r>
              <a:rPr lang="en-GB" dirty="0" smtClean="0"/>
              <a:t>Website : Google.com, slideshare.com, teachoo.com</a:t>
            </a:r>
            <a:endParaRPr lang="en-US" dirty="0"/>
          </a:p>
        </p:txBody>
      </p:sp>
      <p:sp>
        <p:nvSpPr>
          <p:cNvPr id="4" name="Slide Number Placeholder 3"/>
          <p:cNvSpPr>
            <a:spLocks noGrp="1"/>
          </p:cNvSpPr>
          <p:nvPr>
            <p:ph type="sldNum" sz="quarter" idx="15"/>
          </p:nvPr>
        </p:nvSpPr>
        <p:spPr/>
        <p:txBody>
          <a:bodyPr/>
          <a:lstStyle/>
          <a:p>
            <a:fld id="{1CD3FC5E-3F07-48BE-B471-5B3956B43D96}" type="slidenum">
              <a:rPr lang="en-US" smtClean="0"/>
              <a:pPr/>
              <a:t>2</a:t>
            </a:fld>
            <a:endParaRPr lang="en-US"/>
          </a:p>
        </p:txBody>
      </p:sp>
      <p:sp>
        <p:nvSpPr>
          <p:cNvPr id="5" name="Footer Placeholder 4"/>
          <p:cNvSpPr>
            <a:spLocks noGrp="1"/>
          </p:cNvSpPr>
          <p:nvPr>
            <p:ph type="ftr" sz="quarter" idx="16"/>
          </p:nvPr>
        </p:nvSpPr>
        <p:spPr/>
        <p:txBody>
          <a:bodyPr/>
          <a:lstStyle/>
          <a:p>
            <a:r>
              <a:rPr lang="en-US" smtClean="0"/>
              <a:t>@ArshbirSingh</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714348" y="6000768"/>
            <a:ext cx="7210452" cy="473184"/>
          </a:xfrm>
        </p:spPr>
        <p:txBody>
          <a:bodyPr/>
          <a:lstStyle/>
          <a:p>
            <a:r>
              <a:rPr lang="en-GB" dirty="0" smtClean="0"/>
              <a:t>Any query refer to:- </a:t>
            </a:r>
            <a:r>
              <a:rPr lang="en-GB" dirty="0" smtClean="0"/>
              <a:t>imarshbir@gmail.com</a:t>
            </a:r>
            <a:endParaRPr lang="en-GB" dirty="0" smtClean="0"/>
          </a:p>
        </p:txBody>
      </p:sp>
      <p:sp>
        <p:nvSpPr>
          <p:cNvPr id="4" name="Slide Number Placeholder 3"/>
          <p:cNvSpPr>
            <a:spLocks noGrp="1"/>
          </p:cNvSpPr>
          <p:nvPr>
            <p:ph type="sldNum" sz="quarter" idx="15"/>
          </p:nvPr>
        </p:nvSpPr>
        <p:spPr/>
        <p:txBody>
          <a:bodyPr/>
          <a:lstStyle/>
          <a:p>
            <a:fld id="{1CD3FC5E-3F07-48BE-B471-5B3956B43D96}" type="slidenum">
              <a:rPr lang="en-US" smtClean="0"/>
              <a:pPr/>
              <a:t>20</a:t>
            </a:fld>
            <a:endParaRPr lang="en-US"/>
          </a:p>
        </p:txBody>
      </p:sp>
      <p:sp>
        <p:nvSpPr>
          <p:cNvPr id="5" name="Footer Placeholder 4"/>
          <p:cNvSpPr>
            <a:spLocks noGrp="1"/>
          </p:cNvSpPr>
          <p:nvPr>
            <p:ph type="ftr" sz="quarter" idx="16"/>
          </p:nvPr>
        </p:nvSpPr>
        <p:spPr/>
        <p:txBody>
          <a:bodyPr/>
          <a:lstStyle/>
          <a:p>
            <a:r>
              <a:rPr lang="en-US" smtClean="0"/>
              <a:t>@ArshbirSingh</a:t>
            </a:r>
            <a:endParaRPr lang="en-US"/>
          </a:p>
        </p:txBody>
      </p:sp>
      <p:pic>
        <p:nvPicPr>
          <p:cNvPr id="1026" name="Picture 2" descr="Thank You Slide 24 PowerPoint Template | SlideUpLift"/>
          <p:cNvPicPr>
            <a:picLocks noChangeAspect="1" noChangeArrowheads="1"/>
          </p:cNvPicPr>
          <p:nvPr/>
        </p:nvPicPr>
        <p:blipFill>
          <a:blip r:embed="rId2"/>
          <a:srcRect t="20834" b="24999"/>
          <a:stretch>
            <a:fillRect/>
          </a:stretch>
        </p:blipFill>
        <p:spPr bwMode="auto">
          <a:xfrm>
            <a:off x="571472" y="2571744"/>
            <a:ext cx="7643866" cy="3105342"/>
          </a:xfrm>
          <a:prstGeom prst="rect">
            <a:avLst/>
          </a:prstGeom>
          <a:noFill/>
        </p:spPr>
      </p:pic>
      <p:pic>
        <p:nvPicPr>
          <p:cNvPr id="1028" name="Picture 4" descr="Sine Wave GIFs | Tenor"/>
          <p:cNvPicPr>
            <a:picLocks noChangeAspect="1" noChangeArrowheads="1" noCrop="1"/>
          </p:cNvPicPr>
          <p:nvPr/>
        </p:nvPicPr>
        <p:blipFill>
          <a:blip r:embed="rId3"/>
          <a:srcRect/>
          <a:stretch>
            <a:fillRect/>
          </a:stretch>
        </p:blipFill>
        <p:spPr bwMode="auto">
          <a:xfrm>
            <a:off x="785786" y="785794"/>
            <a:ext cx="2643206" cy="1581677"/>
          </a:xfrm>
          <a:prstGeom prst="rect">
            <a:avLst/>
          </a:prstGeom>
          <a:noFill/>
        </p:spPr>
      </p:pic>
      <p:pic>
        <p:nvPicPr>
          <p:cNvPr id="1030" name="Picture 6" descr="File:Sinusoid-Amplitude.gif - Wikimedia Commons"/>
          <p:cNvPicPr>
            <a:picLocks noChangeAspect="1" noChangeArrowheads="1" noCrop="1"/>
          </p:cNvPicPr>
          <p:nvPr/>
        </p:nvPicPr>
        <p:blipFill>
          <a:blip r:embed="rId4"/>
          <a:srcRect/>
          <a:stretch>
            <a:fillRect/>
          </a:stretch>
        </p:blipFill>
        <p:spPr bwMode="auto">
          <a:xfrm>
            <a:off x="5000628" y="857232"/>
            <a:ext cx="2636461" cy="161067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Optical Device</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GB" dirty="0" smtClean="0"/>
              <a:t>A </a:t>
            </a:r>
            <a:r>
              <a:rPr lang="en-GB" dirty="0"/>
              <a:t>lens is an optical device that is used to bend light in a specific way. </a:t>
            </a:r>
            <a:endParaRPr lang="en-GB" dirty="0" smtClean="0"/>
          </a:p>
          <a:p>
            <a:pPr>
              <a:buFont typeface="Wingdings" pitchFamily="2" charset="2"/>
              <a:buChar char="Ø"/>
            </a:pPr>
            <a:r>
              <a:rPr lang="en-GB" dirty="0" smtClean="0"/>
              <a:t>A </a:t>
            </a:r>
            <a:r>
              <a:rPr lang="en-GB" dirty="0"/>
              <a:t>converging lens bends light so that the light rays come together to a point. </a:t>
            </a:r>
            <a:endParaRPr lang="en-GB" dirty="0" smtClean="0"/>
          </a:p>
          <a:p>
            <a:pPr>
              <a:buFont typeface="Wingdings" pitchFamily="2" charset="2"/>
              <a:buChar char="Ø"/>
            </a:pPr>
            <a:r>
              <a:rPr lang="en-GB" dirty="0" smtClean="0"/>
              <a:t>A </a:t>
            </a:r>
            <a:r>
              <a:rPr lang="en-GB" dirty="0"/>
              <a:t>diverging lens bends light so it spreads light apart instead of coming together. </a:t>
            </a:r>
            <a:endParaRPr lang="en-GB" dirty="0" smtClean="0"/>
          </a:p>
          <a:p>
            <a:pPr>
              <a:buFont typeface="Wingdings" pitchFamily="2" charset="2"/>
              <a:buChar char="Ø"/>
            </a:pPr>
            <a:r>
              <a:rPr lang="en-GB" dirty="0" smtClean="0"/>
              <a:t>Mirrors </a:t>
            </a:r>
            <a:r>
              <a:rPr lang="en-GB" dirty="0"/>
              <a:t>reflect light and allow us to see ourselves. </a:t>
            </a:r>
          </a:p>
          <a:p>
            <a:pPr>
              <a:buFont typeface="Wingdings" pitchFamily="2" charset="2"/>
              <a:buChar char="Ø"/>
            </a:pPr>
            <a:r>
              <a:rPr lang="en-GB" dirty="0" smtClean="0"/>
              <a:t>A </a:t>
            </a:r>
            <a:r>
              <a:rPr lang="en-GB" dirty="0"/>
              <a:t>prism is another optical device that can cause light to change directions. </a:t>
            </a:r>
            <a:endParaRPr lang="en-GB" dirty="0" smtClean="0"/>
          </a:p>
          <a:p>
            <a:pPr>
              <a:buFont typeface="Wingdings" pitchFamily="2" charset="2"/>
              <a:buChar char="Ø"/>
            </a:pPr>
            <a:r>
              <a:rPr lang="en-GB" dirty="0" smtClean="0"/>
              <a:t>A </a:t>
            </a:r>
            <a:r>
              <a:rPr lang="en-GB" dirty="0"/>
              <a:t>prism is a solid piece of glass with flat polished surfaces.</a:t>
            </a:r>
            <a:endParaRPr lang="en-US" dirty="0"/>
          </a:p>
        </p:txBody>
      </p:sp>
      <p:sp>
        <p:nvSpPr>
          <p:cNvPr id="4" name="Slide Number Placeholder 3"/>
          <p:cNvSpPr>
            <a:spLocks noGrp="1"/>
          </p:cNvSpPr>
          <p:nvPr>
            <p:ph type="sldNum" sz="quarter" idx="15"/>
          </p:nvPr>
        </p:nvSpPr>
        <p:spPr/>
        <p:txBody>
          <a:bodyPr/>
          <a:lstStyle/>
          <a:p>
            <a:fld id="{1CD3FC5E-3F07-48BE-B471-5B3956B43D96}" type="slidenum">
              <a:rPr lang="en-US" smtClean="0"/>
              <a:pPr/>
              <a:t>3</a:t>
            </a:fld>
            <a:endParaRPr lang="en-US"/>
          </a:p>
        </p:txBody>
      </p:sp>
      <p:sp>
        <p:nvSpPr>
          <p:cNvPr id="5" name="Footer Placeholder 4"/>
          <p:cNvSpPr>
            <a:spLocks noGrp="1"/>
          </p:cNvSpPr>
          <p:nvPr>
            <p:ph type="ftr" sz="quarter" idx="16"/>
          </p:nvPr>
        </p:nvSpPr>
        <p:spPr/>
        <p:txBody>
          <a:bodyPr/>
          <a:lstStyle/>
          <a:p>
            <a:r>
              <a:rPr lang="en-US" smtClean="0"/>
              <a:t>@ArshbirSingh</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Spherical Mirrors </a:t>
            </a:r>
            <a:endParaRPr lang="en-US" dirty="0"/>
          </a:p>
        </p:txBody>
      </p:sp>
      <p:sp>
        <p:nvSpPr>
          <p:cNvPr id="3" name="Content Placeholder 2"/>
          <p:cNvSpPr>
            <a:spLocks noGrp="1"/>
          </p:cNvSpPr>
          <p:nvPr>
            <p:ph sz="quarter" idx="1"/>
          </p:nvPr>
        </p:nvSpPr>
        <p:spPr>
          <a:xfrm>
            <a:off x="428596" y="1214422"/>
            <a:ext cx="6643734" cy="4525963"/>
          </a:xfrm>
        </p:spPr>
        <p:txBody>
          <a:bodyPr>
            <a:normAutofit/>
          </a:bodyPr>
          <a:lstStyle/>
          <a:p>
            <a:pPr>
              <a:buFont typeface="Wingdings" pitchFamily="2" charset="2"/>
              <a:buChar char="Ø"/>
            </a:pPr>
            <a:r>
              <a:rPr lang="en-GB" dirty="0" smtClean="0"/>
              <a:t>Spherical </a:t>
            </a:r>
            <a:r>
              <a:rPr lang="en-GB" dirty="0"/>
              <a:t>Mirror : A curved mirror formed by a part of a hollow glass sphere with a reflecting surface. Two types of spherical mirrors: </a:t>
            </a:r>
          </a:p>
          <a:p>
            <a:pPr marL="514350" indent="-514350">
              <a:buFont typeface="+mj-lt"/>
              <a:buAutoNum type="arabicParenR"/>
            </a:pPr>
            <a:r>
              <a:rPr lang="en-GB" dirty="0" smtClean="0"/>
              <a:t>Concave </a:t>
            </a:r>
            <a:r>
              <a:rPr lang="en-GB" dirty="0"/>
              <a:t>mirror: A concave mirror is a curved mirror with the reflecting surface on the hollow side. </a:t>
            </a:r>
          </a:p>
          <a:p>
            <a:pPr marL="514350" indent="-514350">
              <a:buFont typeface="+mj-lt"/>
              <a:buAutoNum type="arabicParenR"/>
            </a:pPr>
            <a:r>
              <a:rPr lang="en-GB" dirty="0" smtClean="0"/>
              <a:t>Convex </a:t>
            </a:r>
            <a:r>
              <a:rPr lang="en-GB" dirty="0"/>
              <a:t>Mirror : A convex mirror is a curved mirror with the reflecting surface on the outer </a:t>
            </a:r>
            <a:r>
              <a:rPr lang="en-GB" dirty="0" smtClean="0"/>
              <a:t>side</a:t>
            </a:r>
            <a:endParaRPr lang="en-US" dirty="0"/>
          </a:p>
        </p:txBody>
      </p:sp>
      <p:sp>
        <p:nvSpPr>
          <p:cNvPr id="4" name="Slide Number Placeholder 3"/>
          <p:cNvSpPr>
            <a:spLocks noGrp="1"/>
          </p:cNvSpPr>
          <p:nvPr>
            <p:ph type="sldNum" sz="quarter" idx="15"/>
          </p:nvPr>
        </p:nvSpPr>
        <p:spPr/>
        <p:txBody>
          <a:bodyPr/>
          <a:lstStyle/>
          <a:p>
            <a:fld id="{1CD3FC5E-3F07-48BE-B471-5B3956B43D96}" type="slidenum">
              <a:rPr lang="en-US" smtClean="0"/>
              <a:pPr/>
              <a:t>4</a:t>
            </a:fld>
            <a:endParaRPr lang="en-US"/>
          </a:p>
        </p:txBody>
      </p:sp>
      <p:sp>
        <p:nvSpPr>
          <p:cNvPr id="5" name="Footer Placeholder 4"/>
          <p:cNvSpPr>
            <a:spLocks noGrp="1"/>
          </p:cNvSpPr>
          <p:nvPr>
            <p:ph type="ftr" sz="quarter" idx="16"/>
          </p:nvPr>
        </p:nvSpPr>
        <p:spPr/>
        <p:txBody>
          <a:bodyPr/>
          <a:lstStyle/>
          <a:p>
            <a:r>
              <a:rPr lang="en-US" smtClean="0"/>
              <a:t>@ArshbirSingh</a:t>
            </a:r>
            <a:endParaRPr lang="en-US"/>
          </a:p>
        </p:txBody>
      </p:sp>
      <p:pic>
        <p:nvPicPr>
          <p:cNvPr id="17410" name="Picture 2" descr="a) Define the following terms in the context of spherical mirrors: (i) Pole  - CBSE Class 10 Science - Learn CBSE Forum"/>
          <p:cNvPicPr>
            <a:picLocks noChangeAspect="1" noChangeArrowheads="1"/>
          </p:cNvPicPr>
          <p:nvPr/>
        </p:nvPicPr>
        <p:blipFill>
          <a:blip r:embed="rId2"/>
          <a:srcRect/>
          <a:stretch>
            <a:fillRect/>
          </a:stretch>
        </p:blipFill>
        <p:spPr bwMode="auto">
          <a:xfrm>
            <a:off x="4286248" y="4786322"/>
            <a:ext cx="3643338" cy="1798214"/>
          </a:xfrm>
          <a:prstGeom prst="rect">
            <a:avLst/>
          </a:prstGeom>
          <a:noFill/>
        </p:spPr>
      </p:pic>
      <p:pic>
        <p:nvPicPr>
          <p:cNvPr id="17416" name="Picture 8" descr="Mirrors and images: Physclips - Light"/>
          <p:cNvPicPr>
            <a:picLocks noChangeAspect="1" noChangeArrowheads="1"/>
          </p:cNvPicPr>
          <p:nvPr/>
        </p:nvPicPr>
        <p:blipFill>
          <a:blip r:embed="rId3" cstate="print"/>
          <a:srcRect/>
          <a:stretch>
            <a:fillRect/>
          </a:stretch>
        </p:blipFill>
        <p:spPr bwMode="auto">
          <a:xfrm>
            <a:off x="1571604" y="5357825"/>
            <a:ext cx="2176809" cy="11093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Spherical Mirrors... </a:t>
            </a:r>
            <a:endParaRPr lang="en-US" dirty="0"/>
          </a:p>
        </p:txBody>
      </p:sp>
      <p:sp>
        <p:nvSpPr>
          <p:cNvPr id="3" name="Content Placeholder 2"/>
          <p:cNvSpPr>
            <a:spLocks noGrp="1"/>
          </p:cNvSpPr>
          <p:nvPr>
            <p:ph sz="quarter" idx="1"/>
          </p:nvPr>
        </p:nvSpPr>
        <p:spPr>
          <a:xfrm>
            <a:off x="428596" y="1214422"/>
            <a:ext cx="7929618" cy="4525963"/>
          </a:xfrm>
        </p:spPr>
        <p:txBody>
          <a:bodyPr>
            <a:normAutofit/>
          </a:bodyPr>
          <a:lstStyle/>
          <a:p>
            <a:pPr>
              <a:buFont typeface="Wingdings" pitchFamily="2" charset="2"/>
              <a:buChar char="Ø"/>
            </a:pPr>
            <a:r>
              <a:rPr lang="en-GB" b="1" dirty="0" smtClean="0">
                <a:solidFill>
                  <a:srgbClr val="7030A0"/>
                </a:solidFill>
              </a:rPr>
              <a:t>Centre of Curvature </a:t>
            </a:r>
            <a:r>
              <a:rPr lang="en-GB" dirty="0" smtClean="0"/>
              <a:t>: The centre of curvature of a curved mirror is defined as the </a:t>
            </a:r>
            <a:r>
              <a:rPr lang="en-GB" dirty="0" err="1" smtClean="0"/>
              <a:t>center</a:t>
            </a:r>
            <a:r>
              <a:rPr lang="en-GB" dirty="0" smtClean="0"/>
              <a:t> of the hollow glass sphere of which the curved mirror was (previously) a part. </a:t>
            </a:r>
          </a:p>
          <a:p>
            <a:pPr>
              <a:buFont typeface="Wingdings" pitchFamily="2" charset="2"/>
              <a:buChar char="Ø"/>
            </a:pPr>
            <a:r>
              <a:rPr lang="en-GB" b="1" dirty="0" smtClean="0">
                <a:solidFill>
                  <a:srgbClr val="FF0000"/>
                </a:solidFill>
              </a:rPr>
              <a:t>Radius of curvature</a:t>
            </a:r>
            <a:r>
              <a:rPr lang="en-GB" dirty="0" smtClean="0"/>
              <a:t>: The radius of the hollow glass sphere of which the spherical mirror was a part. </a:t>
            </a:r>
          </a:p>
          <a:p>
            <a:pPr>
              <a:buFont typeface="Wingdings" pitchFamily="2" charset="2"/>
              <a:buChar char="Ø"/>
            </a:pPr>
            <a:endParaRPr lang="en-US" dirty="0"/>
          </a:p>
        </p:txBody>
      </p:sp>
      <p:sp>
        <p:nvSpPr>
          <p:cNvPr id="4" name="Slide Number Placeholder 3"/>
          <p:cNvSpPr>
            <a:spLocks noGrp="1"/>
          </p:cNvSpPr>
          <p:nvPr>
            <p:ph type="sldNum" sz="quarter" idx="15"/>
          </p:nvPr>
        </p:nvSpPr>
        <p:spPr/>
        <p:txBody>
          <a:bodyPr/>
          <a:lstStyle/>
          <a:p>
            <a:fld id="{1CD3FC5E-3F07-48BE-B471-5B3956B43D96}" type="slidenum">
              <a:rPr lang="en-US" smtClean="0"/>
              <a:pPr/>
              <a:t>5</a:t>
            </a:fld>
            <a:endParaRPr lang="en-US"/>
          </a:p>
        </p:txBody>
      </p:sp>
      <p:sp>
        <p:nvSpPr>
          <p:cNvPr id="5" name="Footer Placeholder 4"/>
          <p:cNvSpPr>
            <a:spLocks noGrp="1"/>
          </p:cNvSpPr>
          <p:nvPr>
            <p:ph type="ftr" sz="quarter" idx="16"/>
          </p:nvPr>
        </p:nvSpPr>
        <p:spPr/>
        <p:txBody>
          <a:bodyPr/>
          <a:lstStyle/>
          <a:p>
            <a:r>
              <a:rPr lang="en-US" dirty="0" smtClean="0"/>
              <a:t>@</a:t>
            </a:r>
            <a:r>
              <a:rPr lang="en-US" dirty="0" err="1" smtClean="0"/>
              <a:t>ArshbirSingh</a:t>
            </a:r>
            <a:endParaRPr lang="en-US" dirty="0"/>
          </a:p>
        </p:txBody>
      </p:sp>
      <p:pic>
        <p:nvPicPr>
          <p:cNvPr id="2050" name="Picture 2" descr="Difference between radius of curvature and princip - Tutorix"/>
          <p:cNvPicPr>
            <a:picLocks noChangeAspect="1" noChangeArrowheads="1"/>
          </p:cNvPicPr>
          <p:nvPr/>
        </p:nvPicPr>
        <p:blipFill>
          <a:blip r:embed="rId2"/>
          <a:srcRect/>
          <a:stretch>
            <a:fillRect/>
          </a:stretch>
        </p:blipFill>
        <p:spPr bwMode="auto">
          <a:xfrm>
            <a:off x="3643306" y="3500438"/>
            <a:ext cx="4429125" cy="31051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Spherical Mirrors... </a:t>
            </a:r>
            <a:endParaRPr lang="en-US" dirty="0"/>
          </a:p>
        </p:txBody>
      </p:sp>
      <p:sp>
        <p:nvSpPr>
          <p:cNvPr id="3" name="Content Placeholder 2"/>
          <p:cNvSpPr>
            <a:spLocks noGrp="1"/>
          </p:cNvSpPr>
          <p:nvPr>
            <p:ph sz="quarter" idx="1"/>
          </p:nvPr>
        </p:nvSpPr>
        <p:spPr>
          <a:xfrm>
            <a:off x="428596" y="1214422"/>
            <a:ext cx="7929618" cy="4525963"/>
          </a:xfrm>
        </p:spPr>
        <p:txBody>
          <a:bodyPr>
            <a:normAutofit/>
          </a:bodyPr>
          <a:lstStyle/>
          <a:p>
            <a:pPr>
              <a:buFont typeface="Wingdings" pitchFamily="2" charset="2"/>
              <a:buChar char="Ø"/>
            </a:pPr>
            <a:r>
              <a:rPr lang="en-GB" b="1" dirty="0" smtClean="0">
                <a:solidFill>
                  <a:schemeClr val="accent2">
                    <a:lumMod val="50000"/>
                  </a:schemeClr>
                </a:solidFill>
              </a:rPr>
              <a:t>Principal Axis </a:t>
            </a:r>
            <a:r>
              <a:rPr lang="en-GB" dirty="0" smtClean="0"/>
              <a:t>: The imaginary line passing through its pole P and </a:t>
            </a:r>
            <a:r>
              <a:rPr lang="en-GB" dirty="0" err="1" smtClean="0"/>
              <a:t>center</a:t>
            </a:r>
            <a:r>
              <a:rPr lang="en-GB" dirty="0" smtClean="0"/>
              <a:t> of curvature C. </a:t>
            </a:r>
          </a:p>
          <a:p>
            <a:pPr>
              <a:buFont typeface="Wingdings" pitchFamily="2" charset="2"/>
              <a:buChar char="Ø"/>
            </a:pPr>
            <a:r>
              <a:rPr lang="en-GB" b="1" dirty="0" smtClean="0"/>
              <a:t>Pole</a:t>
            </a:r>
            <a:r>
              <a:rPr lang="en-GB" dirty="0" smtClean="0"/>
              <a:t> : The pole is defined as the geometric centre of the curved mirror. </a:t>
            </a:r>
          </a:p>
          <a:p>
            <a:pPr>
              <a:buFont typeface="Wingdings" pitchFamily="2" charset="2"/>
              <a:buChar char="Ø"/>
            </a:pPr>
            <a:r>
              <a:rPr lang="en-GB" b="1" dirty="0" smtClean="0">
                <a:solidFill>
                  <a:schemeClr val="accent1">
                    <a:lumMod val="75000"/>
                  </a:schemeClr>
                </a:solidFill>
              </a:rPr>
              <a:t>Focus(F)</a:t>
            </a:r>
            <a:r>
              <a:rPr lang="en-GB" dirty="0" smtClean="0"/>
              <a:t> :The principal focus is defined as the point on The principal axis where the light rays travelling parallel to the principal axis after reflection actually meet.</a:t>
            </a:r>
            <a:endParaRPr lang="en-US" dirty="0" smtClean="0"/>
          </a:p>
          <a:p>
            <a:pPr>
              <a:buNone/>
            </a:pPr>
            <a:endParaRPr lang="en-US" dirty="0"/>
          </a:p>
        </p:txBody>
      </p:sp>
      <p:sp>
        <p:nvSpPr>
          <p:cNvPr id="4" name="Slide Number Placeholder 3"/>
          <p:cNvSpPr>
            <a:spLocks noGrp="1"/>
          </p:cNvSpPr>
          <p:nvPr>
            <p:ph type="sldNum" sz="quarter" idx="15"/>
          </p:nvPr>
        </p:nvSpPr>
        <p:spPr/>
        <p:txBody>
          <a:bodyPr/>
          <a:lstStyle/>
          <a:p>
            <a:fld id="{1CD3FC5E-3F07-48BE-B471-5B3956B43D96}" type="slidenum">
              <a:rPr lang="en-US" smtClean="0"/>
              <a:pPr/>
              <a:t>6</a:t>
            </a:fld>
            <a:endParaRPr lang="en-US"/>
          </a:p>
        </p:txBody>
      </p:sp>
      <p:sp>
        <p:nvSpPr>
          <p:cNvPr id="5" name="Footer Placeholder 4"/>
          <p:cNvSpPr>
            <a:spLocks noGrp="1"/>
          </p:cNvSpPr>
          <p:nvPr>
            <p:ph type="ftr" sz="quarter" idx="16"/>
          </p:nvPr>
        </p:nvSpPr>
        <p:spPr/>
        <p:txBody>
          <a:bodyPr/>
          <a:lstStyle/>
          <a:p>
            <a:r>
              <a:rPr lang="en-US" dirty="0" smtClean="0"/>
              <a:t>@</a:t>
            </a:r>
            <a:r>
              <a:rPr lang="en-US" dirty="0" err="1" smtClean="0"/>
              <a:t>ArshbirSingh</a:t>
            </a:r>
            <a:endParaRPr lang="en-US" dirty="0"/>
          </a:p>
        </p:txBody>
      </p:sp>
      <p:pic>
        <p:nvPicPr>
          <p:cNvPr id="2050" name="Picture 2" descr="Difference between radius of curvature and princip - Tutorix"/>
          <p:cNvPicPr>
            <a:picLocks noChangeAspect="1" noChangeArrowheads="1"/>
          </p:cNvPicPr>
          <p:nvPr/>
        </p:nvPicPr>
        <p:blipFill>
          <a:blip r:embed="rId2"/>
          <a:srcRect/>
          <a:stretch>
            <a:fillRect/>
          </a:stretch>
        </p:blipFill>
        <p:spPr bwMode="auto">
          <a:xfrm>
            <a:off x="3929058" y="3953184"/>
            <a:ext cx="4143373" cy="290481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Focal Length</a:t>
            </a:r>
            <a:endParaRPr lang="en-US" dirty="0"/>
          </a:p>
        </p:txBody>
      </p:sp>
      <p:sp>
        <p:nvSpPr>
          <p:cNvPr id="3" name="Content Placeholder 2"/>
          <p:cNvSpPr>
            <a:spLocks noGrp="1"/>
          </p:cNvSpPr>
          <p:nvPr>
            <p:ph sz="quarter" idx="1"/>
          </p:nvPr>
        </p:nvSpPr>
        <p:spPr>
          <a:xfrm>
            <a:off x="500034" y="1428736"/>
            <a:ext cx="8186766" cy="2686055"/>
          </a:xfrm>
        </p:spPr>
        <p:txBody>
          <a:bodyPr>
            <a:normAutofit/>
          </a:bodyPr>
          <a:lstStyle/>
          <a:p>
            <a:pPr>
              <a:buFont typeface="Wingdings" pitchFamily="2" charset="2"/>
              <a:buChar char="Ø"/>
            </a:pPr>
            <a:r>
              <a:rPr lang="en-GB" dirty="0"/>
              <a:t>The focal length is the distance between the pole P and the Principal focus F of a curved mirror. </a:t>
            </a:r>
          </a:p>
          <a:p>
            <a:pPr>
              <a:buFont typeface="Wingdings" pitchFamily="2" charset="2"/>
              <a:buChar char="Ø"/>
            </a:pPr>
            <a:r>
              <a:rPr lang="en-GB" dirty="0" smtClean="0"/>
              <a:t>The </a:t>
            </a:r>
            <a:r>
              <a:rPr lang="en-GB" dirty="0"/>
              <a:t>focal length is half the radius of curvature. Focal Length = Radius of Curvature/2 Focal length</a:t>
            </a:r>
            <a:endParaRPr lang="en-US" dirty="0"/>
          </a:p>
        </p:txBody>
      </p:sp>
      <p:sp>
        <p:nvSpPr>
          <p:cNvPr id="8" name="Slide Number Placeholder 7"/>
          <p:cNvSpPr>
            <a:spLocks noGrp="1"/>
          </p:cNvSpPr>
          <p:nvPr>
            <p:ph type="sldNum" sz="quarter" idx="15"/>
          </p:nvPr>
        </p:nvSpPr>
        <p:spPr/>
        <p:txBody>
          <a:bodyPr/>
          <a:lstStyle/>
          <a:p>
            <a:fld id="{1CD3FC5E-3F07-48BE-B471-5B3956B43D96}" type="slidenum">
              <a:rPr lang="en-US" smtClean="0"/>
              <a:pPr/>
              <a:t>7</a:t>
            </a:fld>
            <a:endParaRPr lang="en-US"/>
          </a:p>
        </p:txBody>
      </p:sp>
      <p:sp>
        <p:nvSpPr>
          <p:cNvPr id="9" name="Footer Placeholder 8"/>
          <p:cNvSpPr>
            <a:spLocks noGrp="1"/>
          </p:cNvSpPr>
          <p:nvPr>
            <p:ph type="ftr" sz="quarter" idx="16"/>
          </p:nvPr>
        </p:nvSpPr>
        <p:spPr/>
        <p:txBody>
          <a:bodyPr/>
          <a:lstStyle/>
          <a:p>
            <a:r>
              <a:rPr lang="en-US" smtClean="0"/>
              <a:t>@ArshbirSingh</a:t>
            </a:r>
            <a:endParaRPr lang="en-US"/>
          </a:p>
        </p:txBody>
      </p:sp>
      <p:sp>
        <p:nvSpPr>
          <p:cNvPr id="11266" name="AutoShape 2" descr="Focal Length of Spherical Mirrors - Learn CB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Focal Length of Spherical Mirrors - Learn CB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0" name="AutoShape 6" descr="Focal Length of Spherical Mirrors - Learn CB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72" name="Picture 8" descr="Fill in the blanks:The focal length of concave mirror is ___ and that of convex  mirror is___. | Snapsolve"/>
          <p:cNvPicPr>
            <a:picLocks noChangeAspect="1" noChangeArrowheads="1"/>
          </p:cNvPicPr>
          <p:nvPr/>
        </p:nvPicPr>
        <p:blipFill>
          <a:blip r:embed="rId2"/>
          <a:srcRect/>
          <a:stretch>
            <a:fillRect/>
          </a:stretch>
        </p:blipFill>
        <p:spPr bwMode="auto">
          <a:xfrm>
            <a:off x="1214413" y="3429000"/>
            <a:ext cx="6825077" cy="300039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Concave Mirror</a:t>
            </a:r>
            <a:endParaRPr lang="en-US" dirty="0"/>
          </a:p>
        </p:txBody>
      </p:sp>
      <p:sp>
        <p:nvSpPr>
          <p:cNvPr id="3" name="Content Placeholder 2"/>
          <p:cNvSpPr>
            <a:spLocks noGrp="1"/>
          </p:cNvSpPr>
          <p:nvPr>
            <p:ph sz="quarter" idx="1"/>
          </p:nvPr>
        </p:nvSpPr>
        <p:spPr/>
        <p:txBody>
          <a:bodyPr/>
          <a:lstStyle/>
          <a:p>
            <a:r>
              <a:rPr lang="en-GB" dirty="0" smtClean="0"/>
              <a:t>A mirror is a curved mirror with the reflecting surface on the hollow side.</a:t>
            </a:r>
          </a:p>
          <a:p>
            <a:r>
              <a:rPr lang="en-GB" dirty="0" smtClean="0"/>
              <a:t>Also known as ‘converging mirror’.</a:t>
            </a:r>
            <a:endParaRPr lang="en-US" dirty="0"/>
          </a:p>
        </p:txBody>
      </p:sp>
      <p:sp>
        <p:nvSpPr>
          <p:cNvPr id="4" name="Slide Number Placeholder 3"/>
          <p:cNvSpPr>
            <a:spLocks noGrp="1"/>
          </p:cNvSpPr>
          <p:nvPr>
            <p:ph type="sldNum" sz="quarter" idx="15"/>
          </p:nvPr>
        </p:nvSpPr>
        <p:spPr/>
        <p:txBody>
          <a:bodyPr/>
          <a:lstStyle/>
          <a:p>
            <a:fld id="{1CD3FC5E-3F07-48BE-B471-5B3956B43D96}" type="slidenum">
              <a:rPr lang="en-US" smtClean="0"/>
              <a:pPr/>
              <a:t>8</a:t>
            </a:fld>
            <a:endParaRPr lang="en-US"/>
          </a:p>
        </p:txBody>
      </p:sp>
      <p:sp>
        <p:nvSpPr>
          <p:cNvPr id="5" name="Footer Placeholder 4"/>
          <p:cNvSpPr>
            <a:spLocks noGrp="1"/>
          </p:cNvSpPr>
          <p:nvPr>
            <p:ph type="ftr" sz="quarter" idx="16"/>
          </p:nvPr>
        </p:nvSpPr>
        <p:spPr/>
        <p:txBody>
          <a:bodyPr/>
          <a:lstStyle/>
          <a:p>
            <a:r>
              <a:rPr lang="en-US" smtClean="0"/>
              <a:t>@ArshbirSingh</a:t>
            </a:r>
            <a:endParaRPr lang="en-US"/>
          </a:p>
        </p:txBody>
      </p:sp>
      <p:sp>
        <p:nvSpPr>
          <p:cNvPr id="27652" name="AutoShape 4" descr="Concave and Convex Mirrors – MyRa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4" name="AutoShape 6" descr="Concave and Convex Mirrors – MyRa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6" name="AutoShape 8" descr="Concave and Convex Mirrors – MyRa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8" name="AutoShape 10" descr="Concave and Convex Mirrors – MyRa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60" name="AutoShape 12" descr="Concave and Convex Mirrors – MyRan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7662" name="Picture 14" descr="Difference Between Concave And Convex Mirrors | Aiye Samjhein"/>
          <p:cNvPicPr>
            <a:picLocks noChangeAspect="1" noChangeArrowheads="1"/>
          </p:cNvPicPr>
          <p:nvPr/>
        </p:nvPicPr>
        <p:blipFill>
          <a:blip r:embed="rId2"/>
          <a:srcRect r="53846"/>
          <a:stretch>
            <a:fillRect/>
          </a:stretch>
        </p:blipFill>
        <p:spPr bwMode="auto">
          <a:xfrm>
            <a:off x="5715008" y="2643182"/>
            <a:ext cx="2286016" cy="2428707"/>
          </a:xfrm>
          <a:prstGeom prst="rect">
            <a:avLst/>
          </a:prstGeom>
          <a:noFill/>
        </p:spPr>
      </p:pic>
      <p:pic>
        <p:nvPicPr>
          <p:cNvPr id="27664" name="Picture 16" descr="Concave Mirror - Scoilnet"/>
          <p:cNvPicPr>
            <a:picLocks noChangeAspect="1" noChangeArrowheads="1"/>
          </p:cNvPicPr>
          <p:nvPr/>
        </p:nvPicPr>
        <p:blipFill>
          <a:blip r:embed="rId3"/>
          <a:srcRect/>
          <a:stretch>
            <a:fillRect/>
          </a:stretch>
        </p:blipFill>
        <p:spPr bwMode="auto">
          <a:xfrm>
            <a:off x="1714480" y="3214686"/>
            <a:ext cx="3810000" cy="3352801"/>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467600" cy="725470"/>
          </a:xfrm>
        </p:spPr>
        <p:txBody>
          <a:bodyPr/>
          <a:lstStyle/>
          <a:p>
            <a:r>
              <a:rPr lang="en-GB" dirty="0" smtClean="0"/>
              <a:t>Ray diagrams of concave mirror</a:t>
            </a:r>
            <a:endParaRPr lang="en-US" dirty="0"/>
          </a:p>
        </p:txBody>
      </p:sp>
      <p:sp>
        <p:nvSpPr>
          <p:cNvPr id="4" name="Slide Number Placeholder 3"/>
          <p:cNvSpPr>
            <a:spLocks noGrp="1"/>
          </p:cNvSpPr>
          <p:nvPr>
            <p:ph type="sldNum" sz="quarter" idx="15"/>
          </p:nvPr>
        </p:nvSpPr>
        <p:spPr/>
        <p:txBody>
          <a:bodyPr/>
          <a:lstStyle/>
          <a:p>
            <a:fld id="{1CD3FC5E-3F07-48BE-B471-5B3956B43D96}" type="slidenum">
              <a:rPr lang="en-US" smtClean="0"/>
              <a:pPr/>
              <a:t>9</a:t>
            </a:fld>
            <a:endParaRPr lang="en-US"/>
          </a:p>
        </p:txBody>
      </p:sp>
      <p:sp>
        <p:nvSpPr>
          <p:cNvPr id="5" name="Footer Placeholder 4"/>
          <p:cNvSpPr>
            <a:spLocks noGrp="1"/>
          </p:cNvSpPr>
          <p:nvPr>
            <p:ph type="ftr" sz="quarter" idx="16"/>
          </p:nvPr>
        </p:nvSpPr>
        <p:spPr/>
        <p:txBody>
          <a:bodyPr/>
          <a:lstStyle/>
          <a:p>
            <a:r>
              <a:rPr lang="en-US" dirty="0" smtClean="0"/>
              <a:t>@</a:t>
            </a:r>
            <a:r>
              <a:rPr lang="en-US" dirty="0" err="1" smtClean="0"/>
              <a:t>ArshbirSingh</a:t>
            </a:r>
            <a:endParaRPr lang="en-US" dirty="0"/>
          </a:p>
        </p:txBody>
      </p:sp>
      <p:pic>
        <p:nvPicPr>
          <p:cNvPr id="47106" name="Picture 2" descr="Logical Class | Home"/>
          <p:cNvPicPr>
            <a:picLocks noChangeAspect="1" noChangeArrowheads="1"/>
          </p:cNvPicPr>
          <p:nvPr/>
        </p:nvPicPr>
        <p:blipFill>
          <a:blip r:embed="rId2"/>
          <a:srcRect r="65073" b="50746"/>
          <a:stretch>
            <a:fillRect/>
          </a:stretch>
        </p:blipFill>
        <p:spPr bwMode="auto">
          <a:xfrm>
            <a:off x="214282" y="1428736"/>
            <a:ext cx="4318752" cy="2500330"/>
          </a:xfrm>
          <a:prstGeom prst="rect">
            <a:avLst/>
          </a:prstGeom>
          <a:noFill/>
        </p:spPr>
      </p:pic>
      <p:pic>
        <p:nvPicPr>
          <p:cNvPr id="7" name="Picture 2" descr="Logical Class | Home"/>
          <p:cNvPicPr>
            <a:picLocks noChangeAspect="1" noChangeArrowheads="1"/>
          </p:cNvPicPr>
          <p:nvPr/>
        </p:nvPicPr>
        <p:blipFill>
          <a:blip r:embed="rId2"/>
          <a:srcRect l="34927" r="36764" b="58133"/>
          <a:stretch>
            <a:fillRect/>
          </a:stretch>
        </p:blipFill>
        <p:spPr bwMode="auto">
          <a:xfrm>
            <a:off x="4500561" y="4000480"/>
            <a:ext cx="4353469" cy="2643230"/>
          </a:xfrm>
          <a:prstGeom prst="rect">
            <a:avLst/>
          </a:prstGeom>
          <a:noFill/>
        </p:spPr>
      </p:pic>
      <p:sp>
        <p:nvSpPr>
          <p:cNvPr id="8" name="TextBox 7"/>
          <p:cNvSpPr txBox="1"/>
          <p:nvPr/>
        </p:nvSpPr>
        <p:spPr>
          <a:xfrm>
            <a:off x="4572000" y="1500174"/>
            <a:ext cx="4143404" cy="2123658"/>
          </a:xfrm>
          <a:prstGeom prst="rect">
            <a:avLst/>
          </a:prstGeom>
          <a:noFill/>
        </p:spPr>
        <p:txBody>
          <a:bodyPr wrap="square" rtlCol="0">
            <a:spAutoFit/>
          </a:bodyPr>
          <a:lstStyle/>
          <a:p>
            <a:pPr marL="342900" indent="-342900">
              <a:buFont typeface="+mj-lt"/>
              <a:buAutoNum type="arabicPeriod"/>
            </a:pPr>
            <a:r>
              <a:rPr lang="en-GB" sz="2200" dirty="0" smtClean="0"/>
              <a:t>If the object is at infinity</a:t>
            </a:r>
          </a:p>
          <a:p>
            <a:pPr marL="342900" indent="-342900"/>
            <a:r>
              <a:rPr lang="en-GB" sz="2200" b="1" dirty="0" smtClean="0"/>
              <a:t>      Image will be formed at</a:t>
            </a:r>
          </a:p>
          <a:p>
            <a:pPr marL="800100" lvl="1" indent="-342900">
              <a:buFont typeface="Wingdings" pitchFamily="2" charset="2"/>
              <a:buChar char="Ø"/>
            </a:pPr>
            <a:r>
              <a:rPr lang="en-GB" sz="2200" dirty="0" smtClean="0"/>
              <a:t>Focus</a:t>
            </a:r>
          </a:p>
          <a:p>
            <a:pPr marL="800100" lvl="1" indent="-342900">
              <a:buFont typeface="Wingdings" pitchFamily="2" charset="2"/>
              <a:buChar char="Ø"/>
            </a:pPr>
            <a:r>
              <a:rPr lang="en-GB" sz="2200" dirty="0" smtClean="0"/>
              <a:t>Highly diminished (dot like)</a:t>
            </a:r>
          </a:p>
          <a:p>
            <a:pPr marL="800100" lvl="1" indent="-342900">
              <a:buFont typeface="Wingdings" pitchFamily="2" charset="2"/>
              <a:buChar char="Ø"/>
            </a:pPr>
            <a:r>
              <a:rPr lang="en-GB" sz="2200" dirty="0" smtClean="0"/>
              <a:t>Real image </a:t>
            </a:r>
            <a:endParaRPr lang="en-US" sz="2200" dirty="0"/>
          </a:p>
        </p:txBody>
      </p:sp>
      <p:sp>
        <p:nvSpPr>
          <p:cNvPr id="9" name="TextBox 8"/>
          <p:cNvSpPr txBox="1"/>
          <p:nvPr/>
        </p:nvSpPr>
        <p:spPr>
          <a:xfrm>
            <a:off x="357158" y="4143380"/>
            <a:ext cx="4429156" cy="2800767"/>
          </a:xfrm>
          <a:prstGeom prst="rect">
            <a:avLst/>
          </a:prstGeom>
          <a:noFill/>
        </p:spPr>
        <p:txBody>
          <a:bodyPr wrap="square" rtlCol="0">
            <a:spAutoFit/>
          </a:bodyPr>
          <a:lstStyle/>
          <a:p>
            <a:pPr marL="342900" indent="-342900"/>
            <a:r>
              <a:rPr lang="en-GB" sz="2200" dirty="0" smtClean="0"/>
              <a:t>2.   If the object is beyond centre of curvature </a:t>
            </a:r>
            <a:r>
              <a:rPr lang="en-GB" sz="2200" b="1" dirty="0" smtClean="0"/>
              <a:t>Image will be formed </a:t>
            </a:r>
          </a:p>
          <a:p>
            <a:pPr marL="800100" lvl="1" indent="-342900">
              <a:buFont typeface="Wingdings" pitchFamily="2" charset="2"/>
              <a:buChar char="Ø"/>
            </a:pPr>
            <a:r>
              <a:rPr lang="en-GB" sz="2200" dirty="0" smtClean="0"/>
              <a:t>Between centre of curvature and focus</a:t>
            </a:r>
          </a:p>
          <a:p>
            <a:pPr marL="800100" lvl="1" indent="-342900">
              <a:buFont typeface="Wingdings" pitchFamily="2" charset="2"/>
              <a:buChar char="Ø"/>
            </a:pPr>
            <a:r>
              <a:rPr lang="en-GB" sz="2200" dirty="0" smtClean="0"/>
              <a:t>Diminished  </a:t>
            </a:r>
          </a:p>
          <a:p>
            <a:pPr marL="800100" lvl="1" indent="-342900">
              <a:buFont typeface="Wingdings" pitchFamily="2" charset="2"/>
              <a:buChar char="Ø"/>
            </a:pPr>
            <a:r>
              <a:rPr lang="en-GB" sz="2200" dirty="0" smtClean="0"/>
              <a:t>Real image</a:t>
            </a:r>
          </a:p>
          <a:p>
            <a:pPr marL="800100" lvl="1" indent="-342900">
              <a:buFont typeface="Wingdings" pitchFamily="2" charset="2"/>
              <a:buChar char="Ø"/>
            </a:pPr>
            <a:r>
              <a:rPr lang="en-GB" sz="2200" dirty="0" smtClean="0"/>
              <a:t>Inverted  </a:t>
            </a:r>
            <a:endParaRPr lang="en-US" sz="2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214</TotalTime>
  <Words>699</Words>
  <Application>Microsoft Office PowerPoint</Application>
  <PresentationFormat>On-screen Show (4:3)</PresentationFormat>
  <Paragraphs>134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Application of Spherical Mirror</vt:lpstr>
      <vt:lpstr>refrerences</vt:lpstr>
      <vt:lpstr>Optical Device</vt:lpstr>
      <vt:lpstr> Spherical Mirrors </vt:lpstr>
      <vt:lpstr> Spherical Mirrors... </vt:lpstr>
      <vt:lpstr> Spherical Mirrors... </vt:lpstr>
      <vt:lpstr>Focal Length</vt:lpstr>
      <vt:lpstr>Concave Mirror</vt:lpstr>
      <vt:lpstr>Ray diagrams of concave mirror</vt:lpstr>
      <vt:lpstr>ray diagrams of concave mirror...</vt:lpstr>
      <vt:lpstr>Ray diagrams of concave mirror...</vt:lpstr>
      <vt:lpstr>Uses of concave mirror</vt:lpstr>
      <vt:lpstr>Convex mirror</vt:lpstr>
      <vt:lpstr>Ray diagram of convex mirror </vt:lpstr>
      <vt:lpstr>Uses of convex mirror</vt:lpstr>
      <vt:lpstr>Mirror formula</vt:lpstr>
      <vt:lpstr>numerical</vt:lpstr>
      <vt:lpstr>solutions</vt:lpstr>
      <vt:lpstr>Solutions...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33</cp:revision>
  <dcterms:created xsi:type="dcterms:W3CDTF">2022-05-27T14:39:58Z</dcterms:created>
  <dcterms:modified xsi:type="dcterms:W3CDTF">2022-06-03T12:57:01Z</dcterms:modified>
</cp:coreProperties>
</file>