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86" r:id="rId3"/>
    <p:sldId id="269" r:id="rId4"/>
    <p:sldId id="304" r:id="rId5"/>
    <p:sldId id="279" r:id="rId6"/>
    <p:sldId id="305" r:id="rId7"/>
    <p:sldId id="270" r:id="rId8"/>
    <p:sldId id="287" r:id="rId9"/>
    <p:sldId id="306" r:id="rId10"/>
    <p:sldId id="288" r:id="rId11"/>
    <p:sldId id="296" r:id="rId12"/>
    <p:sldId id="292" r:id="rId13"/>
    <p:sldId id="265"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7117" autoAdjust="0"/>
  </p:normalViewPr>
  <p:slideViewPr>
    <p:cSldViewPr>
      <p:cViewPr>
        <p:scale>
          <a:sx n="70" d="100"/>
          <a:sy n="70" d="100"/>
        </p:scale>
        <p:origin x="-3600" y="-1016"/>
      </p:cViewPr>
      <p:guideLst>
        <p:guide orient="horz" pos="2160"/>
        <p:guide pos="2880"/>
      </p:guideLst>
    </p:cSldViewPr>
  </p:slideViewPr>
  <p:outlineViewPr>
    <p:cViewPr>
      <p:scale>
        <a:sx n="33" d="100"/>
        <a:sy n="33" d="100"/>
      </p:scale>
      <p:origin x="0" y="598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06F9E-0466-43C6-AB59-D05D1D60D192}" type="datetimeFigureOut">
              <a:rPr kumimoji="1" lang="ja-JP" altLang="en-US" smtClean="0"/>
              <a:t>15/05/01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4FD0E9-EC3C-4D0A-8F10-D8579BB49602}" type="slidenum">
              <a:rPr kumimoji="1" lang="ja-JP" altLang="en-US" smtClean="0"/>
              <a:t>‹#›</a:t>
            </a:fld>
            <a:endParaRPr kumimoji="1" lang="ja-JP" altLang="en-US"/>
          </a:p>
        </p:txBody>
      </p:sp>
    </p:spTree>
    <p:extLst>
      <p:ext uri="{BB962C8B-B14F-4D97-AF65-F5344CB8AC3E}">
        <p14:creationId xmlns:p14="http://schemas.microsoft.com/office/powerpoint/2010/main" val="22958462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もっと簡潔に</a:t>
            </a:r>
            <a:endParaRPr kumimoji="1" lang="en-US" altLang="ja-JP" dirty="0" smtClean="0"/>
          </a:p>
          <a:p>
            <a:r>
              <a:rPr kumimoji="1" lang="en-US" altLang="ja-JP" dirty="0" smtClean="0"/>
              <a:t>2</a:t>
            </a:r>
            <a:r>
              <a:rPr kumimoji="1" lang="ja-JP" altLang="en-US" dirty="0" smtClean="0"/>
              <a:t>つの実験・デイスウレイと環境の違い</a:t>
            </a:r>
            <a:endParaRPr kumimoji="1" lang="en-US" altLang="ja-JP" dirty="0" smtClean="0"/>
          </a:p>
          <a:p>
            <a:r>
              <a:rPr kumimoji="1" lang="ja-JP" altLang="en-US" dirty="0" smtClean="0"/>
              <a:t>結果を交えて話す</a:t>
            </a:r>
            <a:endParaRPr kumimoji="1" lang="en-US" altLang="ja-JP" dirty="0" smtClean="0"/>
          </a:p>
          <a:p>
            <a:r>
              <a:rPr kumimoji="1" lang="ja-JP" altLang="en-US" smtClean="0"/>
              <a:t>再利用しない</a:t>
            </a:r>
            <a:endParaRPr kumimoji="1" lang="ja-JP" altLang="en-US"/>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1</a:t>
            </a:fld>
            <a:endParaRPr kumimoji="1" lang="ja-JP" altLang="en-US"/>
          </a:p>
        </p:txBody>
      </p:sp>
    </p:spTree>
    <p:extLst>
      <p:ext uri="{BB962C8B-B14F-4D97-AF65-F5344CB8AC3E}">
        <p14:creationId xmlns:p14="http://schemas.microsoft.com/office/powerpoint/2010/main" val="289146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続いて、結果です。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初めに、映画を見る環境の違いについての結果を示します。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左のグラフが</a:t>
            </a:r>
            <a:r>
              <a:rPr kumimoji="1" lang="en-US" altLang="ja-JP" dirty="0" smtClean="0"/>
              <a:t>2D</a:t>
            </a:r>
            <a:r>
              <a:rPr kumimoji="1" lang="ja-JP" altLang="en-US" dirty="0" err="1" smtClean="0"/>
              <a:t>、</a:t>
            </a:r>
            <a:r>
              <a:rPr kumimoji="1" lang="ja-JP" altLang="en-US" dirty="0" smtClean="0"/>
              <a:t>右のグラフが</a:t>
            </a:r>
            <a:r>
              <a:rPr kumimoji="1" lang="en-US" altLang="ja-JP" dirty="0" smtClean="0"/>
              <a:t>3D</a:t>
            </a:r>
            <a:r>
              <a:rPr kumimoji="1" lang="ja-JP" altLang="en-US" dirty="0" err="1" smtClean="0"/>
              <a:t>での</a:t>
            </a:r>
            <a:r>
              <a:rPr kumimoji="1" lang="ja-JP" altLang="en-US" dirty="0" smtClean="0"/>
              <a:t>実験結果です。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グラフは、縦軸が実験参加者の臨場感評価値を表しており、上に行くほど臨場感を強く感じたということになります。横軸が特徴的場面の内容を示してあります。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実験</a:t>
            </a:r>
            <a:r>
              <a:rPr kumimoji="1" lang="en-US" altLang="ja-JP" sz="1200" dirty="0" smtClean="0"/>
              <a:t>1</a:t>
            </a:r>
            <a:r>
              <a:rPr kumimoji="1" lang="ja-JP" altLang="en-US" sz="1200" dirty="0" smtClean="0"/>
              <a:t>の結果、</a:t>
            </a:r>
            <a:r>
              <a:rPr kumimoji="1" lang="en-US" altLang="ja-JP" sz="1200" dirty="0" smtClean="0"/>
              <a:t>2D</a:t>
            </a:r>
            <a:r>
              <a:rPr kumimoji="1" lang="ja-JP" altLang="en-US" sz="1200" dirty="0" smtClean="0"/>
              <a:t>・</a:t>
            </a:r>
            <a:r>
              <a:rPr kumimoji="1" lang="en-US" altLang="ja-JP" sz="1200" dirty="0" smtClean="0"/>
              <a:t>3D</a:t>
            </a:r>
            <a:r>
              <a:rPr kumimoji="1" lang="ja-JP" altLang="en-US" sz="1200" dirty="0" smtClean="0"/>
              <a:t>映像ともに、全体的に</a:t>
            </a:r>
            <a:r>
              <a:rPr kumimoji="1" lang="ja-JP" altLang="en-US" sz="1200" dirty="0" smtClean="0">
                <a:solidFill>
                  <a:srgbClr val="FF0000"/>
                </a:solidFill>
              </a:rPr>
              <a:t>映画館</a:t>
            </a:r>
            <a:r>
              <a:rPr kumimoji="1" lang="ja-JP" altLang="en-US" sz="1200" dirty="0" smtClean="0"/>
              <a:t>の時に臨場感を感じていました。</a:t>
            </a:r>
            <a:endParaRPr kumimoji="1" lang="en-US" altLang="ja-JP" sz="1200" dirty="0" smtClean="0"/>
          </a:p>
          <a:p>
            <a:r>
              <a:rPr kumimoji="1" lang="ja-JP" altLang="en-US" sz="1200" dirty="0" smtClean="0"/>
              <a:t>続いて、下位検定をしたところ、</a:t>
            </a:r>
            <a:r>
              <a:rPr kumimoji="1" lang="en-US" altLang="ja-JP" sz="1200" dirty="0" smtClean="0"/>
              <a:t>(</a:t>
            </a:r>
            <a:r>
              <a:rPr kumimoji="1" lang="ja-JP" altLang="en-US" sz="1200" dirty="0" smtClean="0"/>
              <a:t>スライド読んでいく</a:t>
            </a:r>
            <a:r>
              <a:rPr kumimoji="1" lang="en-US" altLang="ja-JP" sz="1200" dirty="0" smtClean="0"/>
              <a:t>)2D</a:t>
            </a:r>
            <a:r>
              <a:rPr kumimoji="1" lang="ja-JP" altLang="en-US" sz="1200" dirty="0" smtClean="0"/>
              <a:t>では</a:t>
            </a:r>
            <a:r>
              <a:rPr kumimoji="1" lang="en-US" altLang="ja-JP" sz="1200" dirty="0" smtClean="0"/>
              <a:t>…</a:t>
            </a:r>
            <a:r>
              <a:rPr kumimoji="1" lang="ja-JP" altLang="en-US" sz="1200" dirty="0" smtClean="0"/>
              <a:t>映画館の２</a:t>
            </a:r>
            <a:r>
              <a:rPr kumimoji="1" lang="en-US" altLang="ja-JP" sz="1200" dirty="0" smtClean="0"/>
              <a:t>D</a:t>
            </a:r>
            <a:r>
              <a:rPr kumimoji="1" lang="ja-JP" altLang="en-US" sz="1200" dirty="0" smtClean="0"/>
              <a:t>でも</a:t>
            </a:r>
            <a:r>
              <a:rPr kumimoji="1" lang="en-US" altLang="ja-JP" sz="1200" dirty="0" smtClean="0"/>
              <a:t>…</a:t>
            </a:r>
            <a:r>
              <a:rPr kumimoji="1" lang="ja-JP" altLang="en-US" sz="1200" dirty="0" smtClean="0"/>
              <a:t>のときに臨場感を感じる傾向にありました。</a:t>
            </a:r>
            <a:endParaRPr kumimoji="1" lang="en-US" altLang="ja-JP" sz="1200" dirty="0" smtClean="0"/>
          </a:p>
          <a:p>
            <a:r>
              <a:rPr kumimoji="1" lang="ja-JP" altLang="en-US" sz="1200" dirty="0" smtClean="0"/>
              <a:t>次に、</a:t>
            </a:r>
            <a:r>
              <a:rPr kumimoji="1" lang="en-US" altLang="ja-JP" sz="1200" dirty="0" smtClean="0"/>
              <a:t>(</a:t>
            </a:r>
            <a:r>
              <a:rPr kumimoji="1" lang="ja-JP" altLang="en-US" sz="1200" dirty="0" smtClean="0"/>
              <a:t>スライド読んでいく</a:t>
            </a:r>
            <a:r>
              <a:rPr kumimoji="1" lang="en-US" altLang="ja-JP" sz="1200" dirty="0" smtClean="0"/>
              <a:t>)3D</a:t>
            </a:r>
            <a:r>
              <a:rPr kumimoji="1" lang="ja-JP" altLang="en-US" sz="1200" dirty="0" smtClean="0"/>
              <a:t>では</a:t>
            </a:r>
            <a:r>
              <a:rPr kumimoji="1" lang="en-US" altLang="ja-JP" sz="1200" dirty="0" smtClean="0"/>
              <a:t>…</a:t>
            </a:r>
            <a:r>
              <a:rPr kumimoji="1" lang="ja-JP" altLang="en-US" sz="1200" dirty="0" smtClean="0"/>
              <a:t>映画館の</a:t>
            </a:r>
            <a:r>
              <a:rPr kumimoji="1" lang="en-US" altLang="ja-JP" sz="1200" dirty="0" smtClean="0"/>
              <a:t>3D</a:t>
            </a:r>
            <a:r>
              <a:rPr kumimoji="1" lang="ja-JP" altLang="en-US" sz="1200" dirty="0" smtClean="0"/>
              <a:t>でも</a:t>
            </a:r>
            <a:r>
              <a:rPr kumimoji="1" lang="en-US" altLang="ja-JP" sz="1200" dirty="0" smtClean="0"/>
              <a:t>…</a:t>
            </a:r>
            <a:r>
              <a:rPr kumimoji="1" lang="ja-JP" altLang="en-US" sz="1200" dirty="0" smtClean="0"/>
              <a:t>のときに臨場感を感じる傾向にありました。</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10</a:t>
            </a:fld>
            <a:endParaRPr kumimoji="1" lang="ja-JP" altLang="en-US"/>
          </a:p>
        </p:txBody>
      </p:sp>
    </p:spTree>
    <p:extLst>
      <p:ext uri="{BB962C8B-B14F-4D97-AF65-F5344CB8AC3E}">
        <p14:creationId xmlns:p14="http://schemas.microsoft.com/office/powerpoint/2010/main" val="298196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次に、視聴映画の違いについての結果を示します。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グラフの形式は先ほどと同じです。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実験</a:t>
            </a:r>
            <a:r>
              <a:rPr kumimoji="1" lang="en-US" altLang="ja-JP" sz="1200" dirty="0" smtClean="0"/>
              <a:t>2</a:t>
            </a:r>
            <a:r>
              <a:rPr kumimoji="1" lang="ja-JP" altLang="en-US" sz="1200" dirty="0" smtClean="0"/>
              <a:t>の結果、</a:t>
            </a:r>
            <a:r>
              <a:rPr kumimoji="1" lang="en-US" altLang="ja-JP" sz="1200" dirty="0" smtClean="0"/>
              <a:t>2D</a:t>
            </a:r>
            <a:r>
              <a:rPr kumimoji="1" lang="ja-JP" altLang="en-US" sz="1200" dirty="0" smtClean="0"/>
              <a:t>・</a:t>
            </a:r>
            <a:r>
              <a:rPr kumimoji="1" lang="en-US" altLang="ja-JP" sz="1200" dirty="0" smtClean="0"/>
              <a:t>3D</a:t>
            </a:r>
            <a:r>
              <a:rPr kumimoji="1" lang="ja-JP" altLang="en-US" sz="1200" dirty="0" smtClean="0"/>
              <a:t>映像ともに、実写映画視聴時に臨場感を感じていました。</a:t>
            </a:r>
            <a:endParaRPr kumimoji="1" lang="en-US" altLang="ja-JP" sz="1200" dirty="0" smtClean="0"/>
          </a:p>
          <a:p>
            <a:r>
              <a:rPr kumimoji="1" lang="ja-JP" altLang="en-US" sz="1200" dirty="0" smtClean="0"/>
              <a:t>続いて、下位検定をしたところ、</a:t>
            </a:r>
            <a:r>
              <a:rPr kumimoji="1" lang="en-US" altLang="ja-JP" sz="1200" dirty="0" smtClean="0"/>
              <a:t>(</a:t>
            </a:r>
            <a:r>
              <a:rPr kumimoji="1" lang="ja-JP" altLang="en-US" sz="1200" dirty="0" smtClean="0"/>
              <a:t>スライド読んでいく</a:t>
            </a:r>
            <a:r>
              <a:rPr kumimoji="1" lang="en-US" altLang="ja-JP" sz="1200" dirty="0" smtClean="0"/>
              <a:t>)2D</a:t>
            </a:r>
            <a:r>
              <a:rPr kumimoji="1" lang="ja-JP" altLang="en-US" sz="1200" dirty="0" smtClean="0"/>
              <a:t>では</a:t>
            </a:r>
            <a:r>
              <a:rPr kumimoji="1" lang="en-US" altLang="ja-JP" sz="1200" dirty="0" smtClean="0"/>
              <a:t>…3D</a:t>
            </a:r>
            <a:r>
              <a:rPr kumimoji="1" lang="ja-JP" altLang="en-US" sz="1200" dirty="0" smtClean="0"/>
              <a:t>では</a:t>
            </a:r>
            <a:r>
              <a:rPr kumimoji="1" lang="en-US" altLang="ja-JP" sz="1200" dirty="0" smtClean="0"/>
              <a:t>…</a:t>
            </a:r>
            <a:r>
              <a:rPr kumimoji="1" lang="ja-JP" altLang="en-US" sz="1200" dirty="0" smtClean="0"/>
              <a:t>のときに臨場感を感じる傾向にありました。</a:t>
            </a:r>
            <a:endParaRPr kumimoji="1" lang="en-US" altLang="ja-JP" sz="1200" dirty="0" smtClean="0"/>
          </a:p>
          <a:p>
            <a:r>
              <a:rPr kumimoji="1" lang="ja-JP" altLang="en-US" sz="1200" dirty="0" smtClean="0"/>
              <a:t>次に、</a:t>
            </a:r>
            <a:r>
              <a:rPr kumimoji="1" lang="en-US" altLang="ja-JP" sz="1200" dirty="0" smtClean="0"/>
              <a:t>(</a:t>
            </a:r>
            <a:r>
              <a:rPr kumimoji="1" lang="ja-JP" altLang="en-US" sz="1200" dirty="0" smtClean="0"/>
              <a:t>スライド読んでいく</a:t>
            </a:r>
            <a:r>
              <a:rPr kumimoji="1" lang="en-US" altLang="ja-JP" sz="1200" dirty="0" smtClean="0"/>
              <a:t>)</a:t>
            </a:r>
            <a:r>
              <a:rPr kumimoji="1" lang="ja-JP" altLang="en-US" sz="1200" dirty="0" smtClean="0"/>
              <a:t>アニメーション映画では</a:t>
            </a:r>
            <a:r>
              <a:rPr kumimoji="1" lang="en-US" altLang="ja-JP" sz="1200" dirty="0" smtClean="0"/>
              <a:t>…</a:t>
            </a:r>
            <a:r>
              <a:rPr kumimoji="1" lang="ja-JP" altLang="en-US" sz="1200" dirty="0" smtClean="0"/>
              <a:t>実写映画では</a:t>
            </a:r>
            <a:r>
              <a:rPr kumimoji="1" lang="en-US" altLang="ja-JP" sz="1200" dirty="0" smtClean="0"/>
              <a:t>…</a:t>
            </a:r>
            <a:r>
              <a:rPr kumimoji="1" lang="ja-JP" altLang="en-US" sz="1200" dirty="0" smtClean="0"/>
              <a:t>のときに臨場感を感じる傾向にありました。</a:t>
            </a:r>
          </a:p>
          <a:p>
            <a:endParaRPr kumimoji="1" lang="ja-JP" altLang="en-US" sz="1200" dirty="0" smtClean="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11</a:t>
            </a:fld>
            <a:endParaRPr kumimoji="1" lang="ja-JP" altLang="en-US"/>
          </a:p>
        </p:txBody>
      </p:sp>
    </p:spTree>
    <p:extLst>
      <p:ext uri="{BB962C8B-B14F-4D97-AF65-F5344CB8AC3E}">
        <p14:creationId xmlns:p14="http://schemas.microsoft.com/office/powerpoint/2010/main" val="298196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本実験から、</a:t>
            </a:r>
            <a:r>
              <a:rPr kumimoji="1" lang="en-US" altLang="ja-JP" dirty="0" smtClean="0"/>
              <a:t>3D</a:t>
            </a:r>
            <a:r>
              <a:rPr kumimoji="1" lang="ja-JP" altLang="en-US" dirty="0" smtClean="0"/>
              <a:t>効果を得られやすいのは、アニメーション映画と奥行きのある場面だということが判明しました。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a:t>
            </a:r>
            <a:r>
              <a:rPr kumimoji="1" lang="ja-JP" altLang="ja-JP" sz="1200" kern="1200" dirty="0" smtClean="0">
                <a:solidFill>
                  <a:schemeClr val="tx1"/>
                </a:solidFill>
                <a:effectLst/>
                <a:latin typeface="+mn-lt"/>
                <a:ea typeface="+mn-ea"/>
                <a:cs typeface="+mn-cs"/>
              </a:rPr>
              <a:t>アニメーション映画は</a:t>
            </a:r>
            <a:r>
              <a:rPr kumimoji="1" lang="en-US" altLang="ja-JP" sz="1200" kern="1200" dirty="0" smtClean="0">
                <a:solidFill>
                  <a:schemeClr val="tx1"/>
                </a:solidFill>
                <a:effectLst/>
                <a:latin typeface="+mn-lt"/>
                <a:ea typeface="+mn-ea"/>
                <a:cs typeface="+mn-cs"/>
              </a:rPr>
              <a:t>CG</a:t>
            </a:r>
            <a:r>
              <a:rPr kumimoji="1" lang="ja-JP" altLang="ja-JP" sz="1200" kern="1200" dirty="0" smtClean="0">
                <a:solidFill>
                  <a:schemeClr val="tx1"/>
                </a:solidFill>
                <a:effectLst/>
                <a:latin typeface="+mn-lt"/>
                <a:ea typeface="+mn-ea"/>
                <a:cs typeface="+mn-cs"/>
              </a:rPr>
              <a:t>技術などを用いて作成する</a:t>
            </a:r>
            <a:r>
              <a:rPr kumimoji="1" lang="ja-JP" altLang="en-US" sz="1200" kern="1200" dirty="0" smtClean="0">
                <a:solidFill>
                  <a:schemeClr val="tx1"/>
                </a:solidFill>
                <a:effectLst/>
                <a:latin typeface="+mn-lt"/>
                <a:ea typeface="+mn-ea"/>
                <a:cs typeface="+mn-cs"/>
              </a:rPr>
              <a:t>映像で</a:t>
            </a:r>
            <a:r>
              <a:rPr kumimoji="1" lang="ja-JP" altLang="ja-JP" sz="1200" kern="1200" dirty="0" smtClean="0">
                <a:solidFill>
                  <a:schemeClr val="tx1"/>
                </a:solidFill>
                <a:effectLst/>
                <a:latin typeface="+mn-lt"/>
                <a:ea typeface="+mn-ea"/>
                <a:cs typeface="+mn-cs"/>
              </a:rPr>
              <a:t>、広がりや奥行き</a:t>
            </a:r>
            <a:r>
              <a:rPr kumimoji="1" lang="ja-JP" altLang="en-US" sz="1200" kern="1200" dirty="0" smtClean="0">
                <a:solidFill>
                  <a:schemeClr val="tx1"/>
                </a:solidFill>
                <a:effectLst/>
                <a:latin typeface="+mn-lt"/>
                <a:ea typeface="+mn-ea"/>
                <a:cs typeface="+mn-cs"/>
              </a:rPr>
              <a:t>などの効果を意識して画面全体を構成することが可能なため、より</a:t>
            </a:r>
            <a:r>
              <a:rPr kumimoji="1" lang="en-US" altLang="ja-JP" sz="1200" kern="1200" dirty="0" smtClean="0">
                <a:solidFill>
                  <a:schemeClr val="tx1"/>
                </a:solidFill>
                <a:effectLst/>
                <a:latin typeface="+mn-lt"/>
                <a:ea typeface="+mn-ea"/>
                <a:cs typeface="+mn-cs"/>
              </a:rPr>
              <a:t>3D</a:t>
            </a:r>
            <a:r>
              <a:rPr kumimoji="1" lang="ja-JP" altLang="en-US" sz="1200" kern="1200" dirty="0" smtClean="0">
                <a:solidFill>
                  <a:schemeClr val="tx1"/>
                </a:solidFill>
                <a:effectLst/>
                <a:latin typeface="+mn-lt"/>
                <a:ea typeface="+mn-ea"/>
                <a:cs typeface="+mn-cs"/>
              </a:rPr>
              <a:t>効果を得られるような場面を作れるのだと考えられます。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また、奥行きで</a:t>
            </a:r>
            <a:r>
              <a:rPr kumimoji="1" lang="en-US" altLang="ja-JP" sz="1200" kern="1200" dirty="0" smtClean="0">
                <a:solidFill>
                  <a:schemeClr val="tx1"/>
                </a:solidFill>
                <a:effectLst/>
                <a:latin typeface="+mn-lt"/>
                <a:ea typeface="+mn-ea"/>
                <a:cs typeface="+mn-cs"/>
              </a:rPr>
              <a:t>3D</a:t>
            </a:r>
            <a:r>
              <a:rPr kumimoji="1" lang="ja-JP" altLang="en-US" sz="1200" kern="1200" dirty="0" smtClean="0">
                <a:solidFill>
                  <a:schemeClr val="tx1"/>
                </a:solidFill>
                <a:effectLst/>
                <a:latin typeface="+mn-lt"/>
                <a:ea typeface="+mn-ea"/>
                <a:cs typeface="+mn-cs"/>
              </a:rPr>
              <a:t>効果が得られやすいのは、画面の奥から手前へと向かってくる映像のときには、</a:t>
            </a:r>
            <a:r>
              <a:rPr kumimoji="1" lang="en-US" altLang="ja-JP" sz="1200" kern="1200" dirty="0" smtClean="0">
                <a:solidFill>
                  <a:schemeClr val="tx1"/>
                </a:solidFill>
                <a:effectLst/>
                <a:latin typeface="+mn-lt"/>
                <a:ea typeface="+mn-ea"/>
                <a:cs typeface="+mn-cs"/>
              </a:rPr>
              <a:t>3D</a:t>
            </a:r>
            <a:r>
              <a:rPr kumimoji="1" lang="ja-JP" altLang="en-US" sz="1200" kern="1200" dirty="0" smtClean="0">
                <a:solidFill>
                  <a:schemeClr val="tx1"/>
                </a:solidFill>
                <a:effectLst/>
                <a:latin typeface="+mn-lt"/>
                <a:ea typeface="+mn-ea"/>
                <a:cs typeface="+mn-cs"/>
              </a:rPr>
              <a:t>効果でよりリアリティを感じ、臨場感を感じることへと繋がったのだと思われます。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人物同士の対話を用いた奥行きの場面でも、</a:t>
            </a:r>
            <a:r>
              <a:rPr kumimoji="1" lang="en-US" altLang="ja-JP" dirty="0" smtClean="0"/>
              <a:t>3D</a:t>
            </a:r>
            <a:r>
              <a:rPr kumimoji="1" lang="ja-JP" altLang="en-US" dirty="0" smtClean="0"/>
              <a:t>効果によって人物同士の位置関係などが鮮明に判断することができ、より実物感を感じ、それが臨場感へと繋がったのだと考えられます。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12</a:t>
            </a:fld>
            <a:endParaRPr kumimoji="1" lang="ja-JP" altLang="en-US"/>
          </a:p>
        </p:txBody>
      </p:sp>
    </p:spTree>
    <p:extLst>
      <p:ext uri="{BB962C8B-B14F-4D97-AF65-F5344CB8AC3E}">
        <p14:creationId xmlns:p14="http://schemas.microsoft.com/office/powerpoint/2010/main" val="512297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13</a:t>
            </a:fld>
            <a:endParaRPr kumimoji="1" lang="ja-JP" altLang="en-US"/>
          </a:p>
        </p:txBody>
      </p:sp>
    </p:spTree>
    <p:extLst>
      <p:ext uri="{BB962C8B-B14F-4D97-AF65-F5344CB8AC3E}">
        <p14:creationId xmlns:p14="http://schemas.microsoft.com/office/powerpoint/2010/main" val="257234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現代の生活において、</a:t>
            </a:r>
            <a:r>
              <a:rPr kumimoji="1" lang="en-US" altLang="ja-JP" sz="1200" kern="1200" dirty="0" smtClean="0">
                <a:solidFill>
                  <a:schemeClr val="tx1"/>
                </a:solidFill>
                <a:effectLst/>
                <a:latin typeface="+mn-lt"/>
                <a:ea typeface="+mn-ea"/>
                <a:cs typeface="+mn-cs"/>
              </a:rPr>
              <a:t>TV</a:t>
            </a:r>
            <a:r>
              <a:rPr kumimoji="1" lang="ja-JP" altLang="ja-JP" sz="1200" kern="1200" dirty="0" smtClean="0">
                <a:solidFill>
                  <a:schemeClr val="tx1"/>
                </a:solidFill>
                <a:effectLst/>
                <a:latin typeface="+mn-lt"/>
                <a:ea typeface="+mn-ea"/>
                <a:cs typeface="+mn-cs"/>
              </a:rPr>
              <a:t>やパソコンなどの媒体は必須の存在となっている</a:t>
            </a:r>
            <a:r>
              <a:rPr kumimoji="1" lang="ja-JP" altLang="en-US" sz="1200" kern="1200" dirty="0" smtClean="0">
                <a:solidFill>
                  <a:schemeClr val="tx1"/>
                </a:solidFill>
                <a:effectLst/>
                <a:latin typeface="+mn-lt"/>
                <a:ea typeface="+mn-ea"/>
                <a:cs typeface="+mn-cs"/>
              </a:rPr>
              <a:t>と思われます。これは、</a:t>
            </a:r>
            <a:r>
              <a:rPr kumimoji="1" lang="ja-JP" altLang="ja-JP" sz="1200" kern="1200" dirty="0" smtClean="0">
                <a:solidFill>
                  <a:schemeClr val="tx1"/>
                </a:solidFill>
                <a:effectLst/>
                <a:latin typeface="+mn-lt"/>
                <a:ea typeface="+mn-ea"/>
                <a:cs typeface="+mn-cs"/>
              </a:rPr>
              <a:t>様々な情報を得</a:t>
            </a:r>
            <a:r>
              <a:rPr kumimoji="1" lang="ja-JP" altLang="en-US" sz="1200" kern="1200" dirty="0" smtClean="0">
                <a:solidFill>
                  <a:schemeClr val="tx1"/>
                </a:solidFill>
                <a:effectLst/>
                <a:latin typeface="+mn-lt"/>
                <a:ea typeface="+mn-ea"/>
                <a:cs typeface="+mn-cs"/>
              </a:rPr>
              <a:t>られたり、</a:t>
            </a:r>
            <a:r>
              <a:rPr kumimoji="1" lang="ja-JP" altLang="ja-JP" sz="1200" kern="1200" dirty="0" smtClean="0">
                <a:solidFill>
                  <a:schemeClr val="tx1"/>
                </a:solidFill>
                <a:effectLst/>
                <a:latin typeface="+mn-lt"/>
                <a:ea typeface="+mn-ea"/>
                <a:cs typeface="+mn-cs"/>
              </a:rPr>
              <a:t>自身の娯楽</a:t>
            </a:r>
            <a:r>
              <a:rPr kumimoji="1" lang="ja-JP" altLang="en-US" sz="1200" kern="1200" dirty="0" smtClean="0">
                <a:solidFill>
                  <a:schemeClr val="tx1"/>
                </a:solidFill>
                <a:effectLst/>
                <a:latin typeface="+mn-lt"/>
                <a:ea typeface="+mn-ea"/>
                <a:cs typeface="+mn-cs"/>
              </a:rPr>
              <a:t>や</a:t>
            </a:r>
            <a:r>
              <a:rPr kumimoji="1" lang="ja-JP" altLang="ja-JP" sz="1200" kern="1200" dirty="0" smtClean="0">
                <a:solidFill>
                  <a:schemeClr val="tx1"/>
                </a:solidFill>
                <a:effectLst/>
                <a:latin typeface="+mn-lt"/>
                <a:ea typeface="+mn-ea"/>
                <a:cs typeface="+mn-cs"/>
              </a:rPr>
              <a:t>趣味に活用したりするなど</a:t>
            </a:r>
            <a:r>
              <a:rPr kumimoji="1" lang="ja-JP" altLang="en-US"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様々</a:t>
            </a:r>
            <a:r>
              <a:rPr kumimoji="1" lang="ja-JP" altLang="en-US" sz="1200" kern="1200" dirty="0" smtClean="0">
                <a:solidFill>
                  <a:schemeClr val="tx1"/>
                </a:solidFill>
                <a:effectLst/>
                <a:latin typeface="+mn-lt"/>
                <a:ea typeface="+mn-ea"/>
                <a:cs typeface="+mn-cs"/>
              </a:rPr>
              <a:t>なことに活用できるからです。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これらの映像は、</a:t>
            </a:r>
            <a:r>
              <a:rPr kumimoji="1" lang="en-US" altLang="ja-JP" sz="1200" kern="1200" dirty="0" smtClean="0">
                <a:solidFill>
                  <a:schemeClr val="tx1"/>
                </a:solidFill>
                <a:effectLst/>
                <a:latin typeface="+mn-lt"/>
                <a:ea typeface="+mn-ea"/>
                <a:cs typeface="+mn-cs"/>
              </a:rPr>
              <a:t>2D</a:t>
            </a:r>
            <a:r>
              <a:rPr kumimoji="1" lang="ja-JP" altLang="ja-JP" sz="1200" kern="1200" dirty="0" smtClean="0">
                <a:solidFill>
                  <a:schemeClr val="tx1"/>
                </a:solidFill>
                <a:effectLst/>
                <a:latin typeface="+mn-lt"/>
                <a:ea typeface="+mn-ea"/>
                <a:cs typeface="+mn-cs"/>
              </a:rPr>
              <a:t>映像として私たちに提示されてきたが、近年、</a:t>
            </a:r>
            <a:r>
              <a:rPr kumimoji="1" lang="en-US" altLang="ja-JP" sz="1200" kern="1200" dirty="0" smtClean="0">
                <a:solidFill>
                  <a:schemeClr val="tx1"/>
                </a:solidFill>
                <a:effectLst/>
                <a:latin typeface="+mn-lt"/>
                <a:ea typeface="+mn-ea"/>
                <a:cs typeface="+mn-cs"/>
              </a:rPr>
              <a:t>3D</a:t>
            </a:r>
            <a:r>
              <a:rPr kumimoji="1" lang="ja-JP" altLang="en-US" sz="1200" kern="1200" dirty="0" smtClean="0">
                <a:solidFill>
                  <a:schemeClr val="tx1"/>
                </a:solidFill>
                <a:effectLst/>
                <a:latin typeface="+mn-lt"/>
                <a:ea typeface="+mn-ea"/>
                <a:cs typeface="+mn-cs"/>
              </a:rPr>
              <a:t>のものが増えてきています。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これは、</a:t>
            </a:r>
            <a:r>
              <a:rPr kumimoji="1" lang="en-US" altLang="ja-JP" sz="1200" kern="1200" dirty="0" smtClean="0">
                <a:solidFill>
                  <a:schemeClr val="tx1"/>
                </a:solidFill>
                <a:effectLst/>
                <a:latin typeface="+mn-lt"/>
                <a:ea typeface="+mn-ea"/>
                <a:cs typeface="+mn-cs"/>
              </a:rPr>
              <a:t>3D</a:t>
            </a:r>
            <a:r>
              <a:rPr kumimoji="1" lang="ja-JP" altLang="ja-JP" sz="1200" kern="1200" dirty="0" smtClean="0">
                <a:solidFill>
                  <a:schemeClr val="tx1"/>
                </a:solidFill>
                <a:effectLst/>
                <a:latin typeface="+mn-lt"/>
                <a:ea typeface="+mn-ea"/>
                <a:cs typeface="+mn-cs"/>
              </a:rPr>
              <a:t>映像は</a:t>
            </a:r>
            <a:r>
              <a:rPr kumimoji="1" lang="en-US" altLang="ja-JP" sz="1200" kern="1200" dirty="0" smtClean="0">
                <a:solidFill>
                  <a:schemeClr val="tx1"/>
                </a:solidFill>
                <a:effectLst/>
                <a:latin typeface="+mn-lt"/>
                <a:ea typeface="+mn-ea"/>
                <a:cs typeface="+mn-cs"/>
              </a:rPr>
              <a:t>2D</a:t>
            </a:r>
            <a:r>
              <a:rPr kumimoji="1" lang="ja-JP" altLang="ja-JP" sz="1200" kern="1200" dirty="0" smtClean="0">
                <a:solidFill>
                  <a:schemeClr val="tx1"/>
                </a:solidFill>
                <a:effectLst/>
                <a:latin typeface="+mn-lt"/>
                <a:ea typeface="+mn-ea"/>
                <a:cs typeface="+mn-cs"/>
              </a:rPr>
              <a:t>映像に比べ、奥行き感による実物感、立体に見えるからこその臨場感、自然感を得られると期待されているからだと考えら</a:t>
            </a:r>
            <a:r>
              <a:rPr kumimoji="1" lang="ja-JP" altLang="en-US" sz="1200" kern="1200" dirty="0" smtClean="0">
                <a:solidFill>
                  <a:schemeClr val="tx1"/>
                </a:solidFill>
                <a:effectLst/>
                <a:latin typeface="+mn-lt"/>
                <a:ea typeface="+mn-ea"/>
                <a:cs typeface="+mn-cs"/>
              </a:rPr>
              <a:t>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2</a:t>
            </a:fld>
            <a:endParaRPr kumimoji="1" lang="ja-JP" altLang="en-US"/>
          </a:p>
        </p:txBody>
      </p:sp>
    </p:spTree>
    <p:extLst>
      <p:ext uri="{BB962C8B-B14F-4D97-AF65-F5344CB8AC3E}">
        <p14:creationId xmlns:p14="http://schemas.microsoft.com/office/powerpoint/2010/main" val="336117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smtClean="0"/>
              <a:t>そこで、伊丸岡・神宮</a:t>
            </a:r>
            <a:r>
              <a:rPr lang="en-US" altLang="ja-JP" dirty="0" smtClean="0"/>
              <a:t>(2014)</a:t>
            </a:r>
            <a:r>
              <a:rPr lang="ja-JP" altLang="en-US" dirty="0" smtClean="0"/>
              <a:t>はアニメーション映画「メリダとおそろしの森」と家庭用</a:t>
            </a:r>
            <a:r>
              <a:rPr lang="en-US" altLang="ja-JP" dirty="0" smtClean="0"/>
              <a:t>TV</a:t>
            </a:r>
            <a:r>
              <a:rPr lang="ja-JP" altLang="en-US" dirty="0" smtClean="0"/>
              <a:t>を用いて、「臨場感」のような、感性的側面から構成されると考えられる、「</a:t>
            </a:r>
            <a:r>
              <a:rPr lang="en-US" altLang="ja-JP" dirty="0" smtClean="0">
                <a:solidFill>
                  <a:srgbClr val="FF0000"/>
                </a:solidFill>
              </a:rPr>
              <a:t>3</a:t>
            </a:r>
            <a:r>
              <a:rPr lang="ja-JP" altLang="en-US" dirty="0" smtClean="0">
                <a:solidFill>
                  <a:srgbClr val="FF0000"/>
                </a:solidFill>
              </a:rPr>
              <a:t>次元らしさ</a:t>
            </a:r>
            <a:r>
              <a:rPr lang="ja-JP" altLang="en-US" dirty="0" smtClean="0"/>
              <a:t>」をテーマに、実験を行った。</a:t>
            </a:r>
            <a:endParaRPr lang="en-US" altLang="ja-JP" dirty="0" smtClean="0"/>
          </a:p>
          <a:p>
            <a:endParaRPr lang="en-US" altLang="ja-JP" dirty="0" smtClean="0"/>
          </a:p>
          <a:p>
            <a:r>
              <a:rPr lang="ja-JP" altLang="en-US" dirty="0" smtClean="0"/>
              <a:t>その結果、映像内の動きが大きい・奥行き方向の演出が用いられているなど、上記の特徴を持った場面において</a:t>
            </a:r>
            <a:r>
              <a:rPr lang="en-US" altLang="ja-JP" dirty="0" smtClean="0"/>
              <a:t>…(</a:t>
            </a:r>
            <a:r>
              <a:rPr lang="ja-JP" altLang="en-US" dirty="0" smtClean="0"/>
              <a:t>スライド読む</a:t>
            </a:r>
            <a:r>
              <a:rPr lang="en-US" altLang="ja-JP" dirty="0" smtClean="0"/>
              <a:t>)</a:t>
            </a:r>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3</a:t>
            </a:fld>
            <a:endParaRPr kumimoji="1" lang="ja-JP" altLang="en-US"/>
          </a:p>
        </p:txBody>
      </p:sp>
    </p:spTree>
    <p:extLst>
      <p:ext uri="{BB962C8B-B14F-4D97-AF65-F5344CB8AC3E}">
        <p14:creationId xmlns:p14="http://schemas.microsoft.com/office/powerpoint/2010/main" val="241102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a:t>
            </a:r>
            <a:r>
              <a:rPr lang="ja-JP" altLang="en-US" dirty="0" smtClean="0"/>
              <a:t>伊丸岡・神宮</a:t>
            </a:r>
            <a:r>
              <a:rPr lang="en-US" altLang="ja-JP" dirty="0" smtClean="0"/>
              <a:t>,2014)</a:t>
            </a:r>
            <a:r>
              <a:rPr lang="ja-JP" altLang="en-US" dirty="0" smtClean="0"/>
              <a:t>の結果を踏まえて、私は実験をさらに発展させることができるのではないかと考えました。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例えば、映像を提示する媒体を家庭用</a:t>
            </a:r>
            <a:r>
              <a:rPr lang="en-US" altLang="ja-JP" dirty="0" smtClean="0"/>
              <a:t>TV</a:t>
            </a:r>
            <a:r>
              <a:rPr lang="ja-JP" altLang="en-US" dirty="0" smtClean="0"/>
              <a:t>から巨大スクリーンへと変えることや、映画の種類を増やして比較することが挙げられます。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このように実験状況を変えたとき、</a:t>
            </a:r>
            <a:r>
              <a:rPr kumimoji="1" lang="en-US" altLang="ja-JP" sz="1200" kern="1200" dirty="0" smtClean="0">
                <a:solidFill>
                  <a:schemeClr val="tx1"/>
                </a:solidFill>
                <a:effectLst/>
                <a:latin typeface="+mn-lt"/>
                <a:ea typeface="+mn-ea"/>
                <a:cs typeface="+mn-cs"/>
              </a:rPr>
              <a:t>2D</a:t>
            </a:r>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3D</a:t>
            </a:r>
            <a:r>
              <a:rPr kumimoji="1" lang="ja-JP" altLang="en-US" sz="1200" kern="1200" dirty="0" smtClean="0">
                <a:solidFill>
                  <a:schemeClr val="tx1"/>
                </a:solidFill>
                <a:effectLst/>
                <a:latin typeface="+mn-lt"/>
                <a:ea typeface="+mn-ea"/>
                <a:cs typeface="+mn-cs"/>
              </a:rPr>
              <a:t>の効果や、感じる臨場感について、さらに詳しい結果を得られると思われます。</a:t>
            </a:r>
            <a:endParaRPr lang="en-US" altLang="ja-JP" sz="1200" dirty="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4</a:t>
            </a:fld>
            <a:endParaRPr kumimoji="1" lang="ja-JP" altLang="en-US"/>
          </a:p>
        </p:txBody>
      </p:sp>
    </p:spTree>
    <p:extLst>
      <p:ext uri="{BB962C8B-B14F-4D97-AF65-F5344CB8AC3E}">
        <p14:creationId xmlns:p14="http://schemas.microsoft.com/office/powerpoint/2010/main" val="3116658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smtClean="0"/>
              <a:t>そこで、本実験では、</a:t>
            </a:r>
            <a:r>
              <a:rPr lang="ja-JP" altLang="ja-JP" dirty="0" smtClean="0"/>
              <a:t>伊丸岡・神宮</a:t>
            </a:r>
            <a:r>
              <a:rPr lang="en-US" altLang="ja-JP" dirty="0" smtClean="0"/>
              <a:t>(2014)</a:t>
            </a:r>
            <a:r>
              <a:rPr lang="ja-JP" altLang="en-US" dirty="0" smtClean="0"/>
              <a:t>と同じ実験を、映画館に近づけた環境で行うことと</a:t>
            </a:r>
            <a:r>
              <a:rPr kumimoji="1" lang="ja-JP" altLang="ja-JP" sz="1200" kern="1200" dirty="0" smtClean="0">
                <a:solidFill>
                  <a:schemeClr val="tx1"/>
                </a:solidFill>
                <a:effectLst/>
                <a:latin typeface="+mn-lt"/>
                <a:ea typeface="+mn-ea"/>
                <a:cs typeface="+mn-cs"/>
              </a:rPr>
              <a:t>、アニメーション映画</a:t>
            </a:r>
            <a:r>
              <a:rPr kumimoji="1" lang="ja-JP" altLang="en-US" sz="1200" kern="1200" dirty="0" smtClean="0">
                <a:solidFill>
                  <a:schemeClr val="tx1"/>
                </a:solidFill>
                <a:effectLst/>
                <a:latin typeface="+mn-lt"/>
                <a:ea typeface="+mn-ea"/>
                <a:cs typeface="+mn-cs"/>
              </a:rPr>
              <a:t>のほかに実写映画を追加して行うことの、</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種類について研究していきます。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映画館に近づけた環境を選んだ理由は、</a:t>
            </a:r>
            <a:r>
              <a:rPr kumimoji="1" lang="ja-JP" altLang="ja-JP" sz="1200" kern="1200" dirty="0" smtClean="0">
                <a:solidFill>
                  <a:schemeClr val="tx1"/>
                </a:solidFill>
                <a:effectLst/>
                <a:latin typeface="+mn-lt"/>
                <a:ea typeface="+mn-ea"/>
                <a:cs typeface="+mn-cs"/>
              </a:rPr>
              <a:t>映画館は</a:t>
            </a:r>
            <a:r>
              <a:rPr kumimoji="1" lang="en-US" altLang="ja-JP" sz="1200" kern="1200" dirty="0" smtClean="0">
                <a:solidFill>
                  <a:schemeClr val="tx1"/>
                </a:solidFill>
                <a:effectLst/>
                <a:latin typeface="+mn-lt"/>
                <a:ea typeface="+mn-ea"/>
                <a:cs typeface="+mn-cs"/>
              </a:rPr>
              <a:t>3D</a:t>
            </a:r>
            <a:r>
              <a:rPr kumimoji="1" lang="ja-JP" altLang="ja-JP" sz="1200" kern="1200" dirty="0" smtClean="0">
                <a:solidFill>
                  <a:schemeClr val="tx1"/>
                </a:solidFill>
                <a:effectLst/>
                <a:latin typeface="+mn-lt"/>
                <a:ea typeface="+mn-ea"/>
                <a:cs typeface="+mn-cs"/>
              </a:rPr>
              <a:t>映像の主流として挙げられ、私たちが最も</a:t>
            </a:r>
            <a:r>
              <a:rPr kumimoji="1" lang="en-US" altLang="ja-JP" sz="1200" kern="1200" dirty="0" smtClean="0">
                <a:solidFill>
                  <a:schemeClr val="tx1"/>
                </a:solidFill>
                <a:effectLst/>
                <a:latin typeface="+mn-lt"/>
                <a:ea typeface="+mn-ea"/>
                <a:cs typeface="+mn-cs"/>
              </a:rPr>
              <a:t>3D</a:t>
            </a:r>
            <a:r>
              <a:rPr kumimoji="1" lang="ja-JP" altLang="ja-JP" sz="1200" kern="1200" dirty="0" smtClean="0">
                <a:solidFill>
                  <a:schemeClr val="tx1"/>
                </a:solidFill>
                <a:effectLst/>
                <a:latin typeface="+mn-lt"/>
                <a:ea typeface="+mn-ea"/>
                <a:cs typeface="+mn-cs"/>
              </a:rPr>
              <a:t>映像を体験する機会が多い環境だと思われるからで</a:t>
            </a:r>
            <a:r>
              <a:rPr kumimoji="1" lang="ja-JP" altLang="en-US" sz="1200" kern="1200" dirty="0" smtClean="0">
                <a:solidFill>
                  <a:schemeClr val="tx1"/>
                </a:solidFill>
                <a:effectLst/>
                <a:latin typeface="+mn-lt"/>
                <a:ea typeface="+mn-ea"/>
                <a:cs typeface="+mn-cs"/>
              </a:rPr>
              <a:t>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indent="0">
              <a:buNone/>
            </a:pPr>
            <a:r>
              <a:rPr kumimoji="1" lang="ja-JP" altLang="en-US" sz="1200" kern="1200" dirty="0" smtClean="0">
                <a:solidFill>
                  <a:schemeClr val="tx1"/>
                </a:solidFill>
                <a:effectLst/>
                <a:latin typeface="+mn-lt"/>
                <a:ea typeface="+mn-ea"/>
                <a:cs typeface="+mn-cs"/>
              </a:rPr>
              <a:t>実写映画を選んだ理由は、アニメーション映画と実写映画という、構造や作り方が違う</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本を比べることで、より詳しい結果を得られると考えられるからです。</a:t>
            </a:r>
            <a:endParaRPr kumimoji="1" lang="en-US" altLang="ja-JP" sz="1200" kern="1200" dirty="0" smtClean="0">
              <a:solidFill>
                <a:schemeClr val="tx1"/>
              </a:solidFill>
              <a:effectLst/>
              <a:latin typeface="+mn-lt"/>
              <a:ea typeface="+mn-ea"/>
              <a:cs typeface="+mn-cs"/>
            </a:endParaRPr>
          </a:p>
          <a:p>
            <a:pPr marL="0" indent="0">
              <a:buNone/>
            </a:pPr>
            <a:endParaRPr kumimoji="1" lang="en-US" altLang="ja-JP" sz="1200" kern="1200" dirty="0" smtClean="0">
              <a:solidFill>
                <a:schemeClr val="tx1"/>
              </a:solidFill>
              <a:effectLst/>
              <a:latin typeface="+mn-lt"/>
              <a:ea typeface="+mn-ea"/>
              <a:cs typeface="+mn-cs"/>
            </a:endParaRPr>
          </a:p>
          <a:p>
            <a:pPr marL="0" indent="0">
              <a:buNone/>
            </a:pPr>
            <a:r>
              <a:rPr kumimoji="1" lang="ja-JP" altLang="en-US" sz="1200" kern="1200" dirty="0" smtClean="0">
                <a:solidFill>
                  <a:schemeClr val="tx1"/>
                </a:solidFill>
                <a:effectLst/>
                <a:latin typeface="+mn-lt"/>
                <a:ea typeface="+mn-ea"/>
                <a:cs typeface="+mn-cs"/>
              </a:rPr>
              <a:t>以上のように実験を行っていったとき、</a:t>
            </a:r>
            <a:r>
              <a:rPr kumimoji="1" lang="en-US" altLang="ja-JP" sz="1200" kern="1200" dirty="0" smtClean="0">
                <a:solidFill>
                  <a:schemeClr val="tx1"/>
                </a:solidFill>
                <a:effectLst/>
                <a:latin typeface="+mn-lt"/>
                <a:ea typeface="+mn-ea"/>
                <a:cs typeface="+mn-cs"/>
              </a:rPr>
              <a:t>2D</a:t>
            </a:r>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3D</a:t>
            </a:r>
            <a:r>
              <a:rPr kumimoji="1" lang="ja-JP" altLang="en-US" sz="1200" kern="1200" dirty="0" smtClean="0">
                <a:solidFill>
                  <a:schemeClr val="tx1"/>
                </a:solidFill>
                <a:effectLst/>
                <a:latin typeface="+mn-lt"/>
                <a:ea typeface="+mn-ea"/>
                <a:cs typeface="+mn-cs"/>
              </a:rPr>
              <a:t>映像の効果や</a:t>
            </a:r>
            <a:r>
              <a:rPr kumimoji="1" lang="ja-JP" altLang="ja-JP" sz="1200" kern="1200" dirty="0" smtClean="0">
                <a:solidFill>
                  <a:schemeClr val="tx1"/>
                </a:solidFill>
                <a:effectLst/>
                <a:latin typeface="+mn-lt"/>
                <a:ea typeface="+mn-ea"/>
                <a:cs typeface="+mn-cs"/>
              </a:rPr>
              <a:t>臨場感はどう変化するのか。</a:t>
            </a:r>
            <a:r>
              <a:rPr kumimoji="1" lang="ja-JP" altLang="en-US" sz="1200" kern="1200" dirty="0" smtClean="0">
                <a:solidFill>
                  <a:schemeClr val="tx1"/>
                </a:solidFill>
                <a:effectLst/>
                <a:latin typeface="+mn-lt"/>
                <a:ea typeface="+mn-ea"/>
                <a:cs typeface="+mn-cs"/>
              </a:rPr>
              <a:t>これを、比較・検証していくことを目的とします。</a:t>
            </a:r>
            <a:endParaRPr kumimoji="1" lang="en-US" altLang="ja-JP" sz="1200" kern="1200" dirty="0" smtClean="0">
              <a:solidFill>
                <a:schemeClr val="tx1"/>
              </a:solidFill>
              <a:effectLst/>
              <a:latin typeface="+mn-lt"/>
              <a:ea typeface="+mn-ea"/>
              <a:cs typeface="+mn-cs"/>
            </a:endParaRPr>
          </a:p>
          <a:p>
            <a:pPr marL="0" indent="0">
              <a:buNone/>
            </a:pPr>
            <a:endParaRPr lang="en-US" altLang="ja-JP" sz="1200" dirty="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5</a:t>
            </a:fld>
            <a:endParaRPr kumimoji="1" lang="ja-JP" altLang="en-US"/>
          </a:p>
        </p:txBody>
      </p:sp>
    </p:spTree>
    <p:extLst>
      <p:ext uri="{BB962C8B-B14F-4D97-AF65-F5344CB8AC3E}">
        <p14:creationId xmlns:p14="http://schemas.microsoft.com/office/powerpoint/2010/main" val="3116658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それでは、方法について述べていきます。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まず、実験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では、映像を視聴するときの環境の違いについて行いました。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これは、伊丸岡・神宮の家庭用</a:t>
            </a:r>
            <a:r>
              <a:rPr kumimoji="1" lang="en-US" altLang="ja-JP" sz="1200" kern="1200" dirty="0" smtClean="0">
                <a:solidFill>
                  <a:schemeClr val="tx1"/>
                </a:solidFill>
                <a:effectLst/>
                <a:latin typeface="+mn-lt"/>
                <a:ea typeface="+mn-ea"/>
                <a:cs typeface="+mn-cs"/>
              </a:rPr>
              <a:t>TV</a:t>
            </a:r>
            <a:r>
              <a:rPr kumimoji="1" lang="ja-JP" altLang="en-US" sz="1200" kern="1200" dirty="0" err="1" smtClean="0">
                <a:solidFill>
                  <a:schemeClr val="tx1"/>
                </a:solidFill>
                <a:effectLst/>
                <a:latin typeface="+mn-lt"/>
                <a:ea typeface="+mn-ea"/>
                <a:cs typeface="+mn-cs"/>
              </a:rPr>
              <a:t>での</a:t>
            </a:r>
            <a:r>
              <a:rPr kumimoji="1" lang="ja-JP" altLang="en-US" sz="1200" kern="1200" dirty="0" smtClean="0">
                <a:solidFill>
                  <a:schemeClr val="tx1"/>
                </a:solidFill>
                <a:effectLst/>
                <a:latin typeface="+mn-lt"/>
                <a:ea typeface="+mn-ea"/>
                <a:cs typeface="+mn-cs"/>
              </a:rPr>
              <a:t>結果と、本実験との結果を比較していきました。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では、コンテンツの違いについて、実験を行いました。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これは、映画館に近づけた環境で、アニメーションと実写映画での実験を行い、</a:t>
            </a:r>
            <a:r>
              <a:rPr kumimoji="1" lang="en-US" altLang="ja-JP" sz="1200" kern="1200" dirty="0" smtClean="0">
                <a:solidFill>
                  <a:schemeClr val="tx1"/>
                </a:solidFill>
                <a:effectLst/>
                <a:latin typeface="+mn-lt"/>
                <a:ea typeface="+mn-ea"/>
                <a:cs typeface="+mn-cs"/>
              </a:rPr>
              <a:t>2</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結果を比較していきました。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6</a:t>
            </a:fld>
            <a:endParaRPr kumimoji="1" lang="ja-JP" altLang="en-US"/>
          </a:p>
        </p:txBody>
      </p:sp>
    </p:spTree>
    <p:extLst>
      <p:ext uri="{BB962C8B-B14F-4D97-AF65-F5344CB8AC3E}">
        <p14:creationId xmlns:p14="http://schemas.microsoft.com/office/powerpoint/2010/main" val="242803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装置は、実験</a:t>
            </a:r>
            <a:r>
              <a:rPr kumimoji="1" lang="en-US" altLang="ja-JP" dirty="0" smtClean="0"/>
              <a:t>1</a:t>
            </a:r>
            <a:r>
              <a:rPr kumimoji="1" lang="ja-JP" altLang="en-US" dirty="0" smtClean="0"/>
              <a:t>・</a:t>
            </a:r>
            <a:r>
              <a:rPr kumimoji="1" lang="en-US" altLang="ja-JP" dirty="0" smtClean="0"/>
              <a:t>2</a:t>
            </a:r>
            <a:r>
              <a:rPr kumimoji="1" lang="ja-JP" altLang="en-US" dirty="0" smtClean="0"/>
              <a:t>ともに</a:t>
            </a:r>
            <a:r>
              <a:rPr kumimoji="1" lang="en-US" altLang="ja-JP" dirty="0" smtClean="0"/>
              <a:t>…</a:t>
            </a:r>
          </a:p>
          <a:p>
            <a:endParaRPr kumimoji="1" lang="en-US" altLang="ja-JP" dirty="0" smtClean="0"/>
          </a:p>
          <a:p>
            <a:r>
              <a:rPr kumimoji="1" lang="ja-JP" altLang="en-US" dirty="0" smtClean="0"/>
              <a:t>実験参加者には、写真のような圧センサを持ってもらい、</a:t>
            </a:r>
            <a:r>
              <a:rPr kumimoji="1" lang="ja-JP" altLang="en-US" dirty="0"/>
              <a:t>映像</a:t>
            </a:r>
            <a:r>
              <a:rPr kumimoji="1" lang="ja-JP" altLang="en-US" dirty="0" smtClean="0"/>
              <a:t>を</a:t>
            </a:r>
            <a:r>
              <a:rPr kumimoji="1" lang="ja-JP" altLang="en-US" dirty="0"/>
              <a:t>見ているときに</a:t>
            </a:r>
            <a:r>
              <a:rPr kumimoji="1" lang="ja-JP" altLang="en-US" dirty="0" smtClean="0"/>
              <a:t>感じる</a:t>
            </a:r>
            <a:r>
              <a:rPr kumimoji="1" lang="ja-JP" altLang="en-US" dirty="0"/>
              <a:t>臨場感</a:t>
            </a:r>
            <a:r>
              <a:rPr kumimoji="1" lang="ja-JP" altLang="en-US" dirty="0" smtClean="0"/>
              <a:t>を、センサを握る強さで答えてもらいました。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7</a:t>
            </a:fld>
            <a:endParaRPr kumimoji="1" lang="ja-JP" altLang="en-US"/>
          </a:p>
        </p:txBody>
      </p:sp>
    </p:spTree>
    <p:extLst>
      <p:ext uri="{BB962C8B-B14F-4D97-AF65-F5344CB8AC3E}">
        <p14:creationId xmlns:p14="http://schemas.microsoft.com/office/powerpoint/2010/main" val="306185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次に刺激です。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まず、アニメーション映画・実写映画ともに、特徴がある映像を抜き出し、</a:t>
            </a:r>
            <a:r>
              <a:rPr kumimoji="1" lang="en-US" altLang="ja-JP" sz="1200" kern="1200" dirty="0" smtClean="0">
                <a:solidFill>
                  <a:schemeClr val="tx1"/>
                </a:solidFill>
                <a:effectLst/>
                <a:latin typeface="+mn-lt"/>
                <a:ea typeface="+mn-ea"/>
                <a:cs typeface="+mn-cs"/>
              </a:rPr>
              <a:t>5</a:t>
            </a:r>
            <a:r>
              <a:rPr kumimoji="1" lang="ja-JP" altLang="en-US" sz="1200" kern="1200" dirty="0" smtClean="0">
                <a:solidFill>
                  <a:schemeClr val="tx1"/>
                </a:solidFill>
                <a:effectLst/>
                <a:latin typeface="+mn-lt"/>
                <a:ea typeface="+mn-ea"/>
                <a:cs typeface="+mn-cs"/>
              </a:rPr>
              <a:t>分程度からなる</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シーンを選定しました。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シーンを、実験参加者には評価してもらいました。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8</a:t>
            </a:fld>
            <a:endParaRPr kumimoji="1" lang="ja-JP" altLang="en-US"/>
          </a:p>
        </p:txBody>
      </p:sp>
    </p:spTree>
    <p:extLst>
      <p:ext uri="{BB962C8B-B14F-4D97-AF65-F5344CB8AC3E}">
        <p14:creationId xmlns:p14="http://schemas.microsoft.com/office/powerpoint/2010/main" val="2428030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また、実験結果を分析する前に、それぞれの</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シーンで、さらに特徴的であると思われるシーンを選定し、その部分の結果を分析に用いました。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84FD0E9-EC3C-4D0A-8F10-D8579BB49602}" type="slidenum">
              <a:rPr kumimoji="1" lang="ja-JP" altLang="en-US" smtClean="0"/>
              <a:t>9</a:t>
            </a:fld>
            <a:endParaRPr kumimoji="1" lang="ja-JP" altLang="en-US"/>
          </a:p>
        </p:txBody>
      </p:sp>
    </p:spTree>
    <p:extLst>
      <p:ext uri="{BB962C8B-B14F-4D97-AF65-F5344CB8AC3E}">
        <p14:creationId xmlns:p14="http://schemas.microsoft.com/office/powerpoint/2010/main" val="242803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DED8916B-3DD8-4767-BF7A-72C6E2D9486C}" type="slidenum">
              <a:rPr kumimoji="1" lang="ja-JP" altLang="en-US" smtClean="0"/>
              <a:t>‹#›</a:t>
            </a:fld>
            <a:endParaRPr kumimoji="1"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6208776"/>
            <a:ext cx="457200" cy="457200"/>
          </a:xfrm>
        </p:spPr>
        <p:txBody>
          <a:bodyPr/>
          <a:lstStyle/>
          <a:p>
            <a:fld id="{DED8916B-3DD8-4767-BF7A-72C6E2D9486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D8916B-3DD8-4767-BF7A-72C6E2D9486C}"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A1442148-F3F8-4F20-963A-D18B53BC216C}" type="datetimeFigureOut">
              <a:rPr kumimoji="1" lang="ja-JP" altLang="en-US" smtClean="0"/>
              <a:t>15/05/01</a:t>
            </a:fld>
            <a:endParaRPr kumimoji="1" lang="ja-JP" altLang="en-US"/>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6208776"/>
            <a:ext cx="457200" cy="457200"/>
          </a:xfrm>
        </p:spPr>
        <p:txBody>
          <a:bodyPr/>
          <a:lstStyle/>
          <a:p>
            <a:fld id="{DED8916B-3DD8-4767-BF7A-72C6E2D9486C}" type="slidenum">
              <a:rPr kumimoji="1" lang="ja-JP" altLang="en-US" smtClean="0"/>
              <a:t>‹#›</a:t>
            </a:fld>
            <a:endParaRPr kumimoji="1"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442148-F3F8-4F20-963A-D18B53BC216C}" type="datetimeFigureOut">
              <a:rPr kumimoji="1" lang="ja-JP" altLang="en-US" smtClean="0"/>
              <a:t>15/05/01</a:t>
            </a:fld>
            <a:endParaRPr kumimoji="1" lang="ja-JP" altLang="en-US"/>
          </a:p>
        </p:txBody>
      </p:sp>
      <p:sp>
        <p:nvSpPr>
          <p:cNvPr id="3" name="フッター プレースホルダー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8916B-3DD8-4767-BF7A-72C6E2D9486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ja-JP" altLang="en-US" dirty="0" smtClean="0"/>
              <a:t>心理情報学科　伊丸岡研究室　中村啓太</a:t>
            </a:r>
            <a:endParaRPr kumimoji="1" lang="ja-JP" altLang="en-US" dirty="0"/>
          </a:p>
        </p:txBody>
      </p:sp>
      <p:sp>
        <p:nvSpPr>
          <p:cNvPr id="2" name="タイトル 1"/>
          <p:cNvSpPr>
            <a:spLocks noGrp="1"/>
          </p:cNvSpPr>
          <p:nvPr>
            <p:ph type="ctrTitle"/>
          </p:nvPr>
        </p:nvSpPr>
        <p:spPr/>
        <p:txBody>
          <a:bodyPr/>
          <a:lstStyle/>
          <a:p>
            <a:r>
              <a:rPr lang="en-US" altLang="ja-JP" dirty="0"/>
              <a:t>3D</a:t>
            </a:r>
            <a:r>
              <a:rPr lang="ja-JP" altLang="ja-JP" dirty="0"/>
              <a:t>映像と</a:t>
            </a:r>
            <a:r>
              <a:rPr lang="en-US" altLang="ja-JP" dirty="0"/>
              <a:t>2D</a:t>
            </a:r>
            <a:r>
              <a:rPr lang="ja-JP" altLang="ja-JP" dirty="0"/>
              <a:t>映像での臨場感</a:t>
            </a:r>
            <a:r>
              <a:rPr lang="ja-JP" altLang="ja-JP" dirty="0" smtClean="0"/>
              <a:t>の</a:t>
            </a:r>
            <a:r>
              <a:rPr lang="en-US" altLang="ja-JP" dirty="0" smtClean="0"/>
              <a:t/>
            </a:r>
            <a:br>
              <a:rPr lang="en-US" altLang="ja-JP" dirty="0" smtClean="0"/>
            </a:br>
            <a:r>
              <a:rPr lang="ja-JP" altLang="ja-JP" dirty="0" smtClean="0"/>
              <a:t>感じ方</a:t>
            </a:r>
            <a:r>
              <a:rPr lang="ja-JP" altLang="ja-JP" dirty="0"/>
              <a:t>に違いはあるのか</a:t>
            </a:r>
            <a:endParaRPr kumimoji="1" lang="ja-JP" altLang="en-US" dirty="0"/>
          </a:p>
        </p:txBody>
      </p:sp>
    </p:spTree>
    <p:extLst>
      <p:ext uri="{BB962C8B-B14F-4D97-AF65-F5344CB8AC3E}">
        <p14:creationId xmlns:p14="http://schemas.microsoft.com/office/powerpoint/2010/main" val="499589632"/>
      </p:ext>
    </p:extLst>
  </p:cSld>
  <p:clrMapOvr>
    <a:masterClrMapping/>
  </p:clrMapOvr>
  <mc:AlternateContent xmlns:mc="http://schemas.openxmlformats.org/markup-compatibility/2006" xmlns:p14="http://schemas.microsoft.com/office/powerpoint/2010/main">
    <mc:Choice Requires="p14">
      <p:transition spd="slow" p14:dur="2000" advTm="2257"/>
    </mc:Choice>
    <mc:Fallback xmlns="">
      <p:transition spd="slow" advTm="2257"/>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340767"/>
            <a:ext cx="4194843" cy="395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27" y="1340768"/>
            <a:ext cx="4106850" cy="395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5" name="正方形/長方形 4"/>
          <p:cNvSpPr/>
          <p:nvPr/>
        </p:nvSpPr>
        <p:spPr>
          <a:xfrm>
            <a:off x="3707904" y="1556792"/>
            <a:ext cx="538930" cy="461665"/>
          </a:xfrm>
          <a:prstGeom prst="rect">
            <a:avLst/>
          </a:prstGeom>
        </p:spPr>
        <p:txBody>
          <a:bodyPr wrap="none">
            <a:spAutoFit/>
          </a:bodyPr>
          <a:lstStyle/>
          <a:p>
            <a:r>
              <a:rPr lang="en-US" altLang="ja-JP" sz="2400" b="1" dirty="0" smtClean="0"/>
              <a:t>2D</a:t>
            </a:r>
            <a:endParaRPr lang="ja-JP" altLang="en-US" sz="2400" b="1" dirty="0"/>
          </a:p>
        </p:txBody>
      </p:sp>
      <p:sp>
        <p:nvSpPr>
          <p:cNvPr id="8" name="正方形/長方形 7"/>
          <p:cNvSpPr/>
          <p:nvPr/>
        </p:nvSpPr>
        <p:spPr>
          <a:xfrm>
            <a:off x="8252149" y="1564432"/>
            <a:ext cx="566154" cy="467786"/>
          </a:xfrm>
          <a:prstGeom prst="rect">
            <a:avLst/>
          </a:prstGeom>
        </p:spPr>
        <p:txBody>
          <a:bodyPr wrap="square">
            <a:spAutoFit/>
          </a:bodyPr>
          <a:lstStyle/>
          <a:p>
            <a:r>
              <a:rPr lang="en-US" altLang="ja-JP" sz="2400" b="1" dirty="0"/>
              <a:t>3</a:t>
            </a:r>
            <a:r>
              <a:rPr lang="en-US" altLang="ja-JP" sz="2400" b="1" dirty="0" smtClean="0"/>
              <a:t>D</a:t>
            </a:r>
            <a:endParaRPr lang="ja-JP" altLang="en-US" sz="2400" b="1" dirty="0"/>
          </a:p>
        </p:txBody>
      </p:sp>
      <p:sp>
        <p:nvSpPr>
          <p:cNvPr id="3" name="テキスト ボックス 2"/>
          <p:cNvSpPr txBox="1"/>
          <p:nvPr/>
        </p:nvSpPr>
        <p:spPr>
          <a:xfrm>
            <a:off x="718442" y="5589239"/>
            <a:ext cx="7056784" cy="830997"/>
          </a:xfrm>
          <a:prstGeom prst="rect">
            <a:avLst/>
          </a:prstGeom>
          <a:noFill/>
        </p:spPr>
        <p:txBody>
          <a:bodyPr wrap="square" rtlCol="0">
            <a:spAutoFit/>
          </a:bodyPr>
          <a:lstStyle/>
          <a:p>
            <a:r>
              <a:rPr kumimoji="1" lang="en-US" altLang="ja-JP" sz="2400" dirty="0" smtClean="0"/>
              <a:t>2D</a:t>
            </a:r>
            <a:r>
              <a:rPr kumimoji="1" lang="ja-JP" altLang="en-US" sz="2400" dirty="0" smtClean="0"/>
              <a:t>・</a:t>
            </a:r>
            <a:r>
              <a:rPr kumimoji="1" lang="en-US" altLang="ja-JP" sz="2400" dirty="0" smtClean="0"/>
              <a:t>3D</a:t>
            </a:r>
            <a:r>
              <a:rPr kumimoji="1" lang="ja-JP" altLang="en-US" sz="2400" dirty="0" smtClean="0"/>
              <a:t>映像ともに、全体的に</a:t>
            </a:r>
            <a:r>
              <a:rPr kumimoji="1" lang="ja-JP" altLang="en-US" sz="2400" dirty="0" smtClean="0">
                <a:solidFill>
                  <a:srgbClr val="FF0000"/>
                </a:solidFill>
              </a:rPr>
              <a:t>映画館</a:t>
            </a:r>
            <a:r>
              <a:rPr kumimoji="1" lang="ja-JP" altLang="en-US" sz="2400" dirty="0" smtClean="0"/>
              <a:t>の時に臨場感を感じていた。</a:t>
            </a:r>
            <a:endParaRPr kumimoji="1" lang="ja-JP" altLang="en-US" sz="2400" dirty="0"/>
          </a:p>
        </p:txBody>
      </p:sp>
      <p:sp>
        <p:nvSpPr>
          <p:cNvPr id="11" name="テキスト ボックス 10"/>
          <p:cNvSpPr txBox="1"/>
          <p:nvPr/>
        </p:nvSpPr>
        <p:spPr>
          <a:xfrm>
            <a:off x="691308" y="5589880"/>
            <a:ext cx="7560840" cy="830997"/>
          </a:xfrm>
          <a:prstGeom prst="rect">
            <a:avLst/>
          </a:prstGeom>
          <a:noFill/>
        </p:spPr>
        <p:txBody>
          <a:bodyPr wrap="square" rtlCol="0">
            <a:spAutoFit/>
          </a:bodyPr>
          <a:lstStyle/>
          <a:p>
            <a:r>
              <a:rPr lang="en-US" altLang="ja-JP" sz="2400" dirty="0"/>
              <a:t>2D</a:t>
            </a:r>
            <a:r>
              <a:rPr lang="ja-JP" altLang="en-US" sz="2400" dirty="0"/>
              <a:t>映像</a:t>
            </a:r>
            <a:r>
              <a:rPr lang="en-US" altLang="ja-JP" sz="2400" dirty="0"/>
              <a:t>…</a:t>
            </a:r>
            <a:r>
              <a:rPr lang="ja-JP" altLang="en-US" sz="2400" dirty="0"/>
              <a:t>広がりを感じる映像</a:t>
            </a:r>
            <a:r>
              <a:rPr lang="ja-JP" altLang="en-US" sz="2400" dirty="0" smtClean="0"/>
              <a:t>。</a:t>
            </a:r>
            <a:endParaRPr kumimoji="1" lang="en-US" altLang="ja-JP" sz="2400" dirty="0" smtClean="0"/>
          </a:p>
          <a:p>
            <a:r>
              <a:rPr lang="en-US" altLang="ja-JP" sz="2400" dirty="0"/>
              <a:t>2D×</a:t>
            </a:r>
            <a:r>
              <a:rPr lang="ja-JP" altLang="en-US" sz="2400" dirty="0"/>
              <a:t>映画館</a:t>
            </a:r>
            <a:r>
              <a:rPr lang="en-US" altLang="ja-JP" sz="2400" dirty="0"/>
              <a:t>…</a:t>
            </a:r>
            <a:r>
              <a:rPr lang="ja-JP" altLang="ja-JP" sz="2400" dirty="0"/>
              <a:t>広がりや横方向への動きがある映像</a:t>
            </a:r>
            <a:endParaRPr lang="en-US" altLang="ja-JP" sz="2400" dirty="0"/>
          </a:p>
        </p:txBody>
      </p:sp>
      <p:sp>
        <p:nvSpPr>
          <p:cNvPr id="12" name="テキスト ボックス 11"/>
          <p:cNvSpPr txBox="1"/>
          <p:nvPr/>
        </p:nvSpPr>
        <p:spPr>
          <a:xfrm>
            <a:off x="599540" y="5589880"/>
            <a:ext cx="8528825" cy="830997"/>
          </a:xfrm>
          <a:prstGeom prst="rect">
            <a:avLst/>
          </a:prstGeom>
          <a:noFill/>
        </p:spPr>
        <p:txBody>
          <a:bodyPr wrap="square" rtlCol="0">
            <a:spAutoFit/>
          </a:bodyPr>
          <a:lstStyle/>
          <a:p>
            <a:r>
              <a:rPr lang="en-US" altLang="ja-JP" sz="2400" dirty="0" smtClean="0"/>
              <a:t>3D</a:t>
            </a:r>
            <a:r>
              <a:rPr lang="ja-JP" altLang="en-US" sz="2400" dirty="0"/>
              <a:t>映像</a:t>
            </a:r>
            <a:r>
              <a:rPr lang="en-US" altLang="ja-JP" sz="2400" dirty="0"/>
              <a:t>…</a:t>
            </a:r>
            <a:r>
              <a:rPr lang="ja-JP" altLang="ja-JP" sz="2400" dirty="0"/>
              <a:t>奥行き方向への動きがある</a:t>
            </a:r>
            <a:r>
              <a:rPr lang="ja-JP" altLang="ja-JP" sz="2400" dirty="0" smtClean="0"/>
              <a:t>映像</a:t>
            </a:r>
            <a:endParaRPr lang="en-US" altLang="ja-JP" sz="2400" dirty="0" smtClean="0"/>
          </a:p>
          <a:p>
            <a:r>
              <a:rPr lang="en-US" altLang="ja-JP" sz="2400" dirty="0"/>
              <a:t>3D×</a:t>
            </a:r>
            <a:r>
              <a:rPr lang="ja-JP" altLang="en-US" sz="2400" dirty="0"/>
              <a:t>映画館</a:t>
            </a:r>
            <a:r>
              <a:rPr lang="en-US" altLang="ja-JP" sz="2400" dirty="0"/>
              <a:t>…</a:t>
            </a:r>
            <a:r>
              <a:rPr lang="ja-JP" altLang="ja-JP" sz="2400" dirty="0"/>
              <a:t>奥行きや奥行き方向に動きがある</a:t>
            </a:r>
            <a:r>
              <a:rPr lang="ja-JP" altLang="ja-JP" sz="2400" dirty="0" smtClean="0"/>
              <a:t>映像</a:t>
            </a:r>
            <a:endParaRPr kumimoji="1" lang="ja-JP" altLang="en-US" sz="2400" dirty="0"/>
          </a:p>
        </p:txBody>
      </p:sp>
      <p:sp>
        <p:nvSpPr>
          <p:cNvPr id="15" name="フローチャート : 結合子 14"/>
          <p:cNvSpPr/>
          <p:nvPr/>
        </p:nvSpPr>
        <p:spPr>
          <a:xfrm>
            <a:off x="3719853" y="3320981"/>
            <a:ext cx="515032" cy="248262"/>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6" name="フローチャート : 結合子 15"/>
          <p:cNvSpPr/>
          <p:nvPr/>
        </p:nvSpPr>
        <p:spPr>
          <a:xfrm>
            <a:off x="8252148" y="3320981"/>
            <a:ext cx="515032" cy="248262"/>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solidFill>
                <a:srgbClr val="FF0000"/>
              </a:solidFill>
            </a:endParaRPr>
          </a:p>
        </p:txBody>
      </p:sp>
      <p:sp>
        <p:nvSpPr>
          <p:cNvPr id="17" name="フローチャート : 結合子 16"/>
          <p:cNvSpPr/>
          <p:nvPr/>
        </p:nvSpPr>
        <p:spPr>
          <a:xfrm>
            <a:off x="884952" y="4653136"/>
            <a:ext cx="950743" cy="360040"/>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9" name="円/楕円 8"/>
          <p:cNvSpPr/>
          <p:nvPr/>
        </p:nvSpPr>
        <p:spPr>
          <a:xfrm>
            <a:off x="3719853" y="1564432"/>
            <a:ext cx="515032" cy="4677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 結合子 20"/>
          <p:cNvSpPr/>
          <p:nvPr/>
        </p:nvSpPr>
        <p:spPr>
          <a:xfrm>
            <a:off x="8252148" y="1608612"/>
            <a:ext cx="515032" cy="42360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22" name="フローチャート : 結合子 21"/>
          <p:cNvSpPr/>
          <p:nvPr/>
        </p:nvSpPr>
        <p:spPr>
          <a:xfrm>
            <a:off x="6228184" y="4625516"/>
            <a:ext cx="950743" cy="360040"/>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Tree>
    <p:extLst>
      <p:ext uri="{BB962C8B-B14F-4D97-AF65-F5344CB8AC3E}">
        <p14:creationId xmlns:p14="http://schemas.microsoft.com/office/powerpoint/2010/main" val="2706648087"/>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fade">
                                      <p:cBhvr>
                                        <p:cTn id="38" dur="500"/>
                                        <p:tgtEl>
                                          <p:spTgt spid="11">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animEffect transition="in" filter="fade">
                                      <p:cBhvr>
                                        <p:cTn id="43" dur="500"/>
                                        <p:tgtEl>
                                          <p:spTgt spid="11">
                                            <p:txEl>
                                              <p:pRg st="1" end="1"/>
                                            </p:txEl>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2" nodeType="clickEffect">
                                  <p:stCondLst>
                                    <p:cond delay="0"/>
                                  </p:stCondLst>
                                  <p:childTnLst>
                                    <p:animEffect transition="out" filter="fade">
                                      <p:cBhvr>
                                        <p:cTn id="50" dur="500"/>
                                        <p:tgtEl>
                                          <p:spTgt spid="11">
                                            <p:txEl>
                                              <p:pRg st="0" end="0"/>
                                            </p:txEl>
                                          </p:spTgt>
                                        </p:tgtEl>
                                      </p:cBhvr>
                                    </p:animEffect>
                                    <p:set>
                                      <p:cBhvr>
                                        <p:cTn id="51" dur="1" fill="hold">
                                          <p:stCondLst>
                                            <p:cond delay="499"/>
                                          </p:stCondLst>
                                        </p:cTn>
                                        <p:tgtEl>
                                          <p:spTgt spid="11">
                                            <p:txEl>
                                              <p:pRg st="0" end="0"/>
                                            </p:txEl>
                                          </p:spTgt>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11">
                                            <p:txEl>
                                              <p:pRg st="1" end="1"/>
                                            </p:txEl>
                                          </p:spTgt>
                                        </p:tgtEl>
                                      </p:cBhvr>
                                    </p:animEffect>
                                    <p:set>
                                      <p:cBhvr>
                                        <p:cTn id="54" dur="1" fill="hold">
                                          <p:stCondLst>
                                            <p:cond delay="499"/>
                                          </p:stCondLst>
                                        </p:cTn>
                                        <p:tgtEl>
                                          <p:spTgt spid="11">
                                            <p:txEl>
                                              <p:pRg st="1" end="1"/>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xit" presetSubtype="0" fill="hold" grpId="3" nodeType="with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500"/>
                                        <p:tgtEl>
                                          <p:spTgt spid="12">
                                            <p:txEl>
                                              <p:pRg st="0" end="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xEl>
                                              <p:pRg st="1" end="1"/>
                                            </p:txEl>
                                          </p:spTgt>
                                        </p:tgtEl>
                                        <p:attrNameLst>
                                          <p:attrName>style.visibility</p:attrName>
                                        </p:attrNameLst>
                                      </p:cBhvr>
                                      <p:to>
                                        <p:strVal val="visible"/>
                                      </p:to>
                                    </p:set>
                                    <p:animEffect transition="in" filter="fade">
                                      <p:cBhvr>
                                        <p:cTn id="82" dur="500"/>
                                        <p:tgtEl>
                                          <p:spTgt spid="12">
                                            <p:txEl>
                                              <p:pRg st="1" end="1"/>
                                            </p:txEl>
                                          </p:spTgt>
                                        </p:tgtEl>
                                      </p:cBhvr>
                                    </p:animEffect>
                                  </p:childTnLst>
                                </p:cTn>
                              </p:par>
                              <p:par>
                                <p:cTn id="83" presetID="10" presetClass="entr" presetSubtype="0" fill="hold" grpId="2"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1" grpId="2" build="allAtOnce"/>
      <p:bldP spid="15" grpId="0" animBg="1"/>
      <p:bldP spid="15" grpId="1" animBg="1"/>
      <p:bldP spid="15" grpId="2" animBg="1"/>
      <p:bldP spid="15" grpId="3" animBg="1"/>
      <p:bldP spid="16" grpId="0" animBg="1"/>
      <p:bldP spid="16" grpId="1" animBg="1"/>
      <p:bldP spid="16" grpId="2" animBg="1"/>
      <p:bldP spid="17" grpId="0" animBg="1"/>
      <p:bldP spid="17" grpId="1" animBg="1"/>
      <p:bldP spid="9" grpId="0" animBg="1"/>
      <p:bldP spid="9" grpId="1"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82" y="1340768"/>
            <a:ext cx="405472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093" y="1340768"/>
            <a:ext cx="405472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lang="ja-JP" altLang="en-US" dirty="0"/>
              <a:t>　</a:t>
            </a:r>
            <a:r>
              <a:rPr kumimoji="1" lang="ja-JP" altLang="en-US" dirty="0" smtClean="0"/>
              <a:t>結果</a:t>
            </a:r>
            <a:endParaRPr kumimoji="1" lang="ja-JP" altLang="en-US" dirty="0"/>
          </a:p>
        </p:txBody>
      </p:sp>
      <p:sp>
        <p:nvSpPr>
          <p:cNvPr id="8" name="正方形/長方形 7"/>
          <p:cNvSpPr/>
          <p:nvPr/>
        </p:nvSpPr>
        <p:spPr>
          <a:xfrm>
            <a:off x="3707904" y="1556792"/>
            <a:ext cx="538930" cy="461665"/>
          </a:xfrm>
          <a:prstGeom prst="rect">
            <a:avLst/>
          </a:prstGeom>
        </p:spPr>
        <p:txBody>
          <a:bodyPr wrap="none">
            <a:spAutoFit/>
          </a:bodyPr>
          <a:lstStyle/>
          <a:p>
            <a:r>
              <a:rPr lang="en-US" altLang="ja-JP" sz="2400" b="1" dirty="0" smtClean="0"/>
              <a:t>2D</a:t>
            </a:r>
            <a:endParaRPr lang="ja-JP" altLang="en-US" sz="2400" b="1" dirty="0"/>
          </a:p>
        </p:txBody>
      </p:sp>
      <p:sp>
        <p:nvSpPr>
          <p:cNvPr id="9" name="正方形/長方形 8"/>
          <p:cNvSpPr/>
          <p:nvPr/>
        </p:nvSpPr>
        <p:spPr>
          <a:xfrm>
            <a:off x="8277769" y="1564432"/>
            <a:ext cx="540533" cy="461665"/>
          </a:xfrm>
          <a:prstGeom prst="rect">
            <a:avLst/>
          </a:prstGeom>
        </p:spPr>
        <p:txBody>
          <a:bodyPr wrap="none">
            <a:spAutoFit/>
          </a:bodyPr>
          <a:lstStyle/>
          <a:p>
            <a:r>
              <a:rPr lang="en-US" altLang="ja-JP" sz="2400" b="1" dirty="0"/>
              <a:t>3</a:t>
            </a:r>
            <a:r>
              <a:rPr lang="en-US" altLang="ja-JP" sz="2400" b="1" dirty="0" smtClean="0"/>
              <a:t>D</a:t>
            </a:r>
            <a:endParaRPr lang="ja-JP" altLang="en-US" sz="2400" b="1" dirty="0"/>
          </a:p>
        </p:txBody>
      </p:sp>
      <p:sp>
        <p:nvSpPr>
          <p:cNvPr id="10" name="テキスト ボックス 9"/>
          <p:cNvSpPr txBox="1"/>
          <p:nvPr/>
        </p:nvSpPr>
        <p:spPr>
          <a:xfrm>
            <a:off x="746044" y="5803150"/>
            <a:ext cx="8528825" cy="461665"/>
          </a:xfrm>
          <a:prstGeom prst="rect">
            <a:avLst/>
          </a:prstGeom>
          <a:noFill/>
        </p:spPr>
        <p:txBody>
          <a:bodyPr wrap="square" rtlCol="0">
            <a:spAutoFit/>
          </a:bodyPr>
          <a:lstStyle/>
          <a:p>
            <a:r>
              <a:rPr kumimoji="1" lang="en-US" altLang="ja-JP" sz="2400" dirty="0" smtClean="0"/>
              <a:t>2D</a:t>
            </a:r>
            <a:r>
              <a:rPr kumimoji="1" lang="ja-JP" altLang="en-US" sz="2400" dirty="0" smtClean="0"/>
              <a:t>・</a:t>
            </a:r>
            <a:r>
              <a:rPr kumimoji="1" lang="en-US" altLang="ja-JP" sz="2400" dirty="0" smtClean="0"/>
              <a:t>3D</a:t>
            </a:r>
            <a:r>
              <a:rPr kumimoji="1" lang="ja-JP" altLang="en-US" sz="2400" dirty="0" smtClean="0"/>
              <a:t>映像ともに、</a:t>
            </a:r>
            <a:r>
              <a:rPr lang="ja-JP" altLang="en-US" sz="2400" dirty="0" smtClean="0">
                <a:solidFill>
                  <a:srgbClr val="FF0000"/>
                </a:solidFill>
              </a:rPr>
              <a:t>実写映画</a:t>
            </a:r>
            <a:r>
              <a:rPr kumimoji="1" lang="ja-JP" altLang="en-US" sz="2400" dirty="0" smtClean="0"/>
              <a:t>視聴時に臨場感を感じた。</a:t>
            </a:r>
            <a:endParaRPr kumimoji="1" lang="ja-JP" altLang="en-US" sz="2400" dirty="0"/>
          </a:p>
        </p:txBody>
      </p:sp>
      <p:sp>
        <p:nvSpPr>
          <p:cNvPr id="12" name="テキスト ボックス 11"/>
          <p:cNvSpPr txBox="1"/>
          <p:nvPr/>
        </p:nvSpPr>
        <p:spPr>
          <a:xfrm>
            <a:off x="743579" y="5647297"/>
            <a:ext cx="8528825" cy="830997"/>
          </a:xfrm>
          <a:prstGeom prst="rect">
            <a:avLst/>
          </a:prstGeom>
          <a:noFill/>
        </p:spPr>
        <p:txBody>
          <a:bodyPr wrap="square" rtlCol="0">
            <a:spAutoFit/>
          </a:bodyPr>
          <a:lstStyle/>
          <a:p>
            <a:r>
              <a:rPr lang="ja-JP" altLang="en-US" sz="2400" dirty="0" smtClean="0"/>
              <a:t>アニメ映画</a:t>
            </a:r>
            <a:r>
              <a:rPr lang="en-US" altLang="ja-JP" sz="2400" dirty="0" smtClean="0"/>
              <a:t>…</a:t>
            </a:r>
            <a:r>
              <a:rPr lang="en-US" altLang="ja-JP" sz="2400" dirty="0" smtClean="0">
                <a:solidFill>
                  <a:srgbClr val="FF0000"/>
                </a:solidFill>
              </a:rPr>
              <a:t>3D</a:t>
            </a:r>
            <a:r>
              <a:rPr lang="ja-JP" altLang="en-US" sz="2400" dirty="0" smtClean="0"/>
              <a:t>視聴時に、奥行きで臨場感が</a:t>
            </a:r>
            <a:r>
              <a:rPr lang="ja-JP" altLang="en-US" sz="2400" dirty="0" smtClean="0">
                <a:solidFill>
                  <a:srgbClr val="FF0000"/>
                </a:solidFill>
              </a:rPr>
              <a:t>大きく上昇</a:t>
            </a:r>
            <a:endParaRPr lang="en-US" altLang="ja-JP" sz="2400" dirty="0" smtClean="0">
              <a:solidFill>
                <a:srgbClr val="FF0000"/>
              </a:solidFill>
            </a:endParaRPr>
          </a:p>
          <a:p>
            <a:r>
              <a:rPr lang="ja-JP" altLang="en-US" sz="2400" dirty="0" smtClean="0"/>
              <a:t>実写</a:t>
            </a:r>
            <a:r>
              <a:rPr lang="ja-JP" altLang="en-US" sz="2400" dirty="0"/>
              <a:t>映画</a:t>
            </a:r>
            <a:r>
              <a:rPr lang="en-US" altLang="ja-JP" sz="2400" dirty="0" smtClean="0"/>
              <a:t>…</a:t>
            </a:r>
            <a:r>
              <a:rPr lang="en-US" altLang="ja-JP" sz="2400" dirty="0" smtClean="0">
                <a:solidFill>
                  <a:srgbClr val="FF0000"/>
                </a:solidFill>
              </a:rPr>
              <a:t>3D</a:t>
            </a:r>
            <a:r>
              <a:rPr lang="ja-JP" altLang="en-US" sz="2400" dirty="0" smtClean="0"/>
              <a:t>視聴時に、大きく臨場感が上昇する場所無し。</a:t>
            </a:r>
            <a:endParaRPr kumimoji="1" lang="ja-JP" altLang="en-US" sz="2400" dirty="0"/>
          </a:p>
        </p:txBody>
      </p:sp>
      <p:sp>
        <p:nvSpPr>
          <p:cNvPr id="13" name="テキスト ボックス 12"/>
          <p:cNvSpPr txBox="1"/>
          <p:nvPr/>
        </p:nvSpPr>
        <p:spPr>
          <a:xfrm>
            <a:off x="615175" y="5666002"/>
            <a:ext cx="8528825" cy="830997"/>
          </a:xfrm>
          <a:prstGeom prst="rect">
            <a:avLst/>
          </a:prstGeom>
          <a:noFill/>
        </p:spPr>
        <p:txBody>
          <a:bodyPr wrap="square" rtlCol="0">
            <a:spAutoFit/>
          </a:bodyPr>
          <a:lstStyle/>
          <a:p>
            <a:r>
              <a:rPr lang="en-US" altLang="ja-JP" sz="2400" dirty="0" smtClean="0"/>
              <a:t>2D</a:t>
            </a:r>
            <a:r>
              <a:rPr lang="ja-JP" altLang="en-US" sz="2400" dirty="0" smtClean="0"/>
              <a:t>映像</a:t>
            </a:r>
            <a:r>
              <a:rPr lang="en-US" altLang="ja-JP" sz="2400" dirty="0" smtClean="0"/>
              <a:t>…</a:t>
            </a:r>
            <a:r>
              <a:rPr lang="ja-JP" altLang="ja-JP" sz="2400" dirty="0" smtClean="0">
                <a:solidFill>
                  <a:srgbClr val="0070C0"/>
                </a:solidFill>
              </a:rPr>
              <a:t>広がり</a:t>
            </a:r>
            <a:r>
              <a:rPr lang="ja-JP" altLang="en-US" sz="2400" dirty="0" smtClean="0"/>
              <a:t>のある映像に動きが追加される場面</a:t>
            </a:r>
            <a:endParaRPr lang="en-US" altLang="ja-JP" sz="2400" dirty="0" smtClean="0"/>
          </a:p>
          <a:p>
            <a:r>
              <a:rPr kumimoji="1" lang="en-US" altLang="ja-JP" sz="2400" dirty="0" smtClean="0"/>
              <a:t>3D</a:t>
            </a:r>
            <a:r>
              <a:rPr lang="ja-JP" altLang="en-US" sz="2400" dirty="0"/>
              <a:t>映像</a:t>
            </a:r>
            <a:r>
              <a:rPr kumimoji="1" lang="en-US" altLang="ja-JP" sz="2400" dirty="0" smtClean="0"/>
              <a:t>…</a:t>
            </a:r>
            <a:r>
              <a:rPr lang="ja-JP" altLang="en-US" sz="2400" dirty="0">
                <a:solidFill>
                  <a:srgbClr val="FF0000"/>
                </a:solidFill>
              </a:rPr>
              <a:t>奥行き</a:t>
            </a:r>
            <a:r>
              <a:rPr lang="ja-JP" altLang="en-US" sz="2400" dirty="0" smtClean="0"/>
              <a:t>の</a:t>
            </a:r>
            <a:r>
              <a:rPr lang="ja-JP" altLang="en-US" sz="2400" dirty="0"/>
              <a:t>ある映像に動きが追加される</a:t>
            </a:r>
            <a:r>
              <a:rPr lang="ja-JP" altLang="en-US" sz="2400" dirty="0" smtClean="0"/>
              <a:t>場面</a:t>
            </a:r>
            <a:endParaRPr kumimoji="1" lang="ja-JP" altLang="en-US" sz="2400" dirty="0"/>
          </a:p>
        </p:txBody>
      </p:sp>
      <p:sp>
        <p:nvSpPr>
          <p:cNvPr id="11" name="フローチャート : 結合子 10"/>
          <p:cNvSpPr/>
          <p:nvPr/>
        </p:nvSpPr>
        <p:spPr>
          <a:xfrm>
            <a:off x="3719853" y="3320981"/>
            <a:ext cx="515032" cy="248262"/>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5" name="フローチャート : 結合子 14"/>
          <p:cNvSpPr/>
          <p:nvPr/>
        </p:nvSpPr>
        <p:spPr>
          <a:xfrm>
            <a:off x="8290519" y="3320981"/>
            <a:ext cx="515032" cy="248262"/>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8" name="フローチャート : 結合子 17"/>
          <p:cNvSpPr/>
          <p:nvPr/>
        </p:nvSpPr>
        <p:spPr>
          <a:xfrm>
            <a:off x="3694232" y="1621602"/>
            <a:ext cx="552602" cy="347324"/>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9" name="フローチャート : 結合子 18"/>
          <p:cNvSpPr/>
          <p:nvPr/>
        </p:nvSpPr>
        <p:spPr>
          <a:xfrm>
            <a:off x="8263460" y="1621602"/>
            <a:ext cx="554842" cy="354964"/>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21" name="フローチャート : 結合子 20"/>
          <p:cNvSpPr/>
          <p:nvPr/>
        </p:nvSpPr>
        <p:spPr>
          <a:xfrm>
            <a:off x="8303270" y="3320981"/>
            <a:ext cx="515032" cy="248262"/>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22" name="フローチャート : 結合子 21"/>
          <p:cNvSpPr/>
          <p:nvPr/>
        </p:nvSpPr>
        <p:spPr>
          <a:xfrm>
            <a:off x="821916" y="1564432"/>
            <a:ext cx="1396832" cy="367960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24" name="フローチャート : 結合子 23"/>
          <p:cNvSpPr/>
          <p:nvPr/>
        </p:nvSpPr>
        <p:spPr>
          <a:xfrm>
            <a:off x="5292080" y="1556792"/>
            <a:ext cx="1396832" cy="367960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7" name="フローチャート : 結合子 16"/>
          <p:cNvSpPr/>
          <p:nvPr/>
        </p:nvSpPr>
        <p:spPr>
          <a:xfrm>
            <a:off x="8307155" y="3072726"/>
            <a:ext cx="515032" cy="248262"/>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cxnSp>
        <p:nvCxnSpPr>
          <p:cNvPr id="14" name="直線矢印コネクタ 13"/>
          <p:cNvCxnSpPr/>
          <p:nvPr/>
        </p:nvCxnSpPr>
        <p:spPr>
          <a:xfrm flipV="1">
            <a:off x="5580112" y="3445115"/>
            <a:ext cx="0" cy="2482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6084168" y="3133429"/>
            <a:ext cx="0" cy="31168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2534983" y="4014192"/>
            <a:ext cx="452841" cy="936104"/>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30" name="フローチャート : 結合子 29"/>
          <p:cNvSpPr/>
          <p:nvPr/>
        </p:nvSpPr>
        <p:spPr>
          <a:xfrm>
            <a:off x="5990496" y="4012012"/>
            <a:ext cx="452841" cy="936104"/>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Tree>
    <p:extLst>
      <p:ext uri="{BB962C8B-B14F-4D97-AF65-F5344CB8AC3E}">
        <p14:creationId xmlns:p14="http://schemas.microsoft.com/office/powerpoint/2010/main" val="734550886"/>
      </p:ext>
    </p:extLst>
  </p:cSld>
  <p:clrMapOvr>
    <a:masterClrMapping/>
  </p:clrMapOvr>
  <mc:AlternateContent xmlns:mc="http://schemas.openxmlformats.org/markup-compatibility/2006" xmlns:p14="http://schemas.microsoft.com/office/powerpoint/2010/main">
    <mc:Choice Requires="p14">
      <p:transition spd="slow" p14:dur="2000" advTm="407"/>
    </mc:Choice>
    <mc:Fallback xmlns="">
      <p:transition spd="slow" advTm="4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5"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par>
                                <p:cTn id="25" presetID="10" presetClass="exit" presetSubtype="0" fill="hold" grpId="6"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xit" presetSubtype="0" fill="hold" grpId="1"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fade">
                                      <p:cBhvr>
                                        <p:cTn id="44" dur="500"/>
                                        <p:tgtEl>
                                          <p:spTgt spid="13">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3">
                                            <p:txEl>
                                              <p:pRg st="0" end="0"/>
                                            </p:txEl>
                                          </p:spTgt>
                                        </p:tgtEl>
                                      </p:cBhvr>
                                    </p:animEffect>
                                    <p:set>
                                      <p:cBhvr>
                                        <p:cTn id="55" dur="1" fill="hold">
                                          <p:stCondLst>
                                            <p:cond delay="499"/>
                                          </p:stCondLst>
                                        </p:cTn>
                                        <p:tgtEl>
                                          <p:spTgt spid="13">
                                            <p:txEl>
                                              <p:pRg st="0" end="0"/>
                                            </p:txEl>
                                          </p:spTgt>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3">
                                            <p:txEl>
                                              <p:pRg st="1" end="1"/>
                                            </p:txEl>
                                          </p:spTgt>
                                        </p:tgtEl>
                                      </p:cBhvr>
                                    </p:animEffect>
                                    <p:set>
                                      <p:cBhvr>
                                        <p:cTn id="58" dur="1" fill="hold">
                                          <p:stCondLst>
                                            <p:cond delay="499"/>
                                          </p:stCondLst>
                                        </p:cTn>
                                        <p:tgtEl>
                                          <p:spTgt spid="13">
                                            <p:txEl>
                                              <p:pRg st="1" end="1"/>
                                            </p:txEl>
                                          </p:spTgt>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9"/>
                                        </p:tgtEl>
                                      </p:cBhvr>
                                    </p:animEffect>
                                    <p:set>
                                      <p:cBhvr>
                                        <p:cTn id="64" dur="1" fill="hold">
                                          <p:stCondLst>
                                            <p:cond delay="499"/>
                                          </p:stCondLst>
                                        </p:cTn>
                                        <p:tgtEl>
                                          <p:spTgt spid="1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9"/>
                                        </p:tgtEl>
                                      </p:cBhvr>
                                    </p:animEffect>
                                    <p:set>
                                      <p:cBhvr>
                                        <p:cTn id="70" dur="1" fill="hold">
                                          <p:stCondLst>
                                            <p:cond delay="499"/>
                                          </p:stCondLst>
                                        </p:cTn>
                                        <p:tgtEl>
                                          <p:spTgt spid="2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
                                            <p:txEl>
                                              <p:pRg st="0" end="0"/>
                                            </p:txEl>
                                          </p:spTgt>
                                        </p:tgtEl>
                                        <p:attrNameLst>
                                          <p:attrName>style.visibility</p:attrName>
                                        </p:attrNameLst>
                                      </p:cBhvr>
                                      <p:to>
                                        <p:strVal val="visible"/>
                                      </p:to>
                                    </p:set>
                                    <p:animEffect transition="in" filter="fade">
                                      <p:cBhvr>
                                        <p:cTn id="75" dur="500"/>
                                        <p:tgtEl>
                                          <p:spTgt spid="12">
                                            <p:txEl>
                                              <p:pRg st="0" end="0"/>
                                            </p:txEl>
                                          </p:spTgt>
                                        </p:tgtEl>
                                      </p:cBhvr>
                                    </p:animEffect>
                                  </p:childTnLst>
                                </p:cTn>
                              </p:par>
                              <p:par>
                                <p:cTn id="76" presetID="10" presetClass="entr" presetSubtype="0" fill="hold" grpId="4"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3"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grpId="2"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par>
                                <p:cTn id="91" presetID="10" presetClass="entr" presetSubtype="0" fill="hold" nodeType="with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childTnLst>
                                </p:cTn>
                              </p:par>
                              <p:par>
                                <p:cTn id="94" presetID="10" presetClass="entr" presetSubtype="0" fill="hold"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fade">
                                      <p:cBhvr>
                                        <p:cTn id="99" dur="500"/>
                                        <p:tgtEl>
                                          <p:spTgt spid="1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2">
                                            <p:txEl>
                                              <p:pRg st="1" end="1"/>
                                            </p:txEl>
                                          </p:spTgt>
                                        </p:tgtEl>
                                        <p:attrNameLst>
                                          <p:attrName>style.visibility</p:attrName>
                                        </p:attrNameLst>
                                      </p:cBhvr>
                                      <p:to>
                                        <p:strVal val="visible"/>
                                      </p:to>
                                    </p:set>
                                    <p:animEffect transition="in" filter="fade">
                                      <p:cBhvr>
                                        <p:cTn id="104" dur="500"/>
                                        <p:tgtEl>
                                          <p:spTgt spid="12">
                                            <p:txEl>
                                              <p:pRg st="1" end="1"/>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xit" presetSubtype="0" fill="hold" grpId="1" nodeType="withEffect">
                                  <p:stCondLst>
                                    <p:cond delay="0"/>
                                  </p:stCondLst>
                                  <p:childTnLst>
                                    <p:animEffect transition="out" filter="fade">
                                      <p:cBhvr>
                                        <p:cTn id="109" dur="500"/>
                                        <p:tgtEl>
                                          <p:spTgt spid="17"/>
                                        </p:tgtEl>
                                      </p:cBhvr>
                                    </p:animEffect>
                                    <p:set>
                                      <p:cBhvr>
                                        <p:cTn id="110" dur="1" fill="hold">
                                          <p:stCondLst>
                                            <p:cond delay="499"/>
                                          </p:stCondLst>
                                        </p:cTn>
                                        <p:tgtEl>
                                          <p:spTgt spid="17"/>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2"/>
                                        </p:tgtEl>
                                      </p:cBhvr>
                                    </p:animEffect>
                                    <p:set>
                                      <p:cBhvr>
                                        <p:cTn id="113" dur="1" fill="hold">
                                          <p:stCondLst>
                                            <p:cond delay="499"/>
                                          </p:stCondLst>
                                        </p:cTn>
                                        <p:tgtEl>
                                          <p:spTgt spid="2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4"/>
                                        </p:tgtEl>
                                      </p:cBhvr>
                                    </p:animEffect>
                                    <p:set>
                                      <p:cBhvr>
                                        <p:cTn id="116" dur="1" fill="hold">
                                          <p:stCondLst>
                                            <p:cond delay="499"/>
                                          </p:stCondLst>
                                        </p:cTn>
                                        <p:tgtEl>
                                          <p:spTgt spid="2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14"/>
                                        </p:tgtEl>
                                      </p:cBhvr>
                                    </p:animEffect>
                                    <p:set>
                                      <p:cBhvr>
                                        <p:cTn id="119" dur="1" fill="hold">
                                          <p:stCondLst>
                                            <p:cond delay="499"/>
                                          </p:stCondLst>
                                        </p:cTn>
                                        <p:tgtEl>
                                          <p:spTgt spid="14"/>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3" grpId="0" uiExpand="1" build="allAtOnce"/>
      <p:bldP spid="11" grpId="0" animBg="1"/>
      <p:bldP spid="11" grpId="1" animBg="1"/>
      <p:bldP spid="15" grpId="0" animBg="1"/>
      <p:bldP spid="15" grpId="1" animBg="1"/>
      <p:bldP spid="18" grpId="1" animBg="1"/>
      <p:bldP spid="18" grpId="2" animBg="1"/>
      <p:bldP spid="19" grpId="0" animBg="1"/>
      <p:bldP spid="19" grpId="1" animBg="1"/>
      <p:bldP spid="19" grpId="2" animBg="1"/>
      <p:bldP spid="19" grpId="3" animBg="1"/>
      <p:bldP spid="19" grpId="4" animBg="1"/>
      <p:bldP spid="19" grpId="5" animBg="1"/>
      <p:bldP spid="19" grpId="6" animBg="1"/>
      <p:bldP spid="21" grpId="0" animBg="1"/>
      <p:bldP spid="22" grpId="0" animBg="1"/>
      <p:bldP spid="22" grpId="1" animBg="1"/>
      <p:bldP spid="24" grpId="0" animBg="1"/>
      <p:bldP spid="24" grpId="1" animBg="1"/>
      <p:bldP spid="17" grpId="0" animBg="1"/>
      <p:bldP spid="17" grpId="1" animBg="1"/>
      <p:bldP spid="29" grpId="0" animBg="1"/>
      <p:bldP spid="29" grpId="1"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sz="quarter" idx="1"/>
          </p:nvPr>
        </p:nvSpPr>
        <p:spPr>
          <a:xfrm>
            <a:off x="611560" y="1447800"/>
            <a:ext cx="8280920" cy="4572000"/>
          </a:xfrm>
        </p:spPr>
        <p:txBody>
          <a:bodyPr>
            <a:normAutofit/>
          </a:bodyPr>
          <a:lstStyle/>
          <a:p>
            <a:r>
              <a:rPr kumimoji="1" lang="en-US" altLang="ja-JP" sz="3000" dirty="0" smtClean="0"/>
              <a:t>3D</a:t>
            </a:r>
            <a:r>
              <a:rPr lang="ja-JP" altLang="en-US" sz="3000" dirty="0" smtClean="0"/>
              <a:t>効果を得られやすいのは</a:t>
            </a:r>
            <a:r>
              <a:rPr lang="en-US" altLang="ja-JP" sz="3000" dirty="0" smtClean="0"/>
              <a:t>…</a:t>
            </a:r>
          </a:p>
          <a:p>
            <a:pPr marL="0" indent="0">
              <a:buNone/>
            </a:pPr>
            <a:r>
              <a:rPr lang="ja-JP" altLang="en-US" sz="3000" dirty="0" smtClean="0"/>
              <a:t>　</a:t>
            </a:r>
            <a:endParaRPr kumimoji="1" lang="en-US" altLang="ja-JP" sz="3000" dirty="0"/>
          </a:p>
          <a:p>
            <a:endParaRPr lang="en-US" altLang="ja-JP" dirty="0" smtClean="0"/>
          </a:p>
          <a:p>
            <a:endParaRPr kumimoji="1" lang="en-US" altLang="ja-JP" dirty="0"/>
          </a:p>
        </p:txBody>
      </p:sp>
      <p:sp>
        <p:nvSpPr>
          <p:cNvPr id="5" name="円/楕円 4"/>
          <p:cNvSpPr/>
          <p:nvPr/>
        </p:nvSpPr>
        <p:spPr>
          <a:xfrm>
            <a:off x="1047428" y="2924944"/>
            <a:ext cx="3122612" cy="2626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アニメーション　映画</a:t>
            </a:r>
            <a:endParaRPr kumimoji="1" lang="ja-JP" altLang="en-US" sz="3600" dirty="0"/>
          </a:p>
        </p:txBody>
      </p:sp>
      <p:sp>
        <p:nvSpPr>
          <p:cNvPr id="6" name="円/楕円 5"/>
          <p:cNvSpPr/>
          <p:nvPr/>
        </p:nvSpPr>
        <p:spPr>
          <a:xfrm>
            <a:off x="5220072" y="2925688"/>
            <a:ext cx="3168352" cy="2626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奥行き</a:t>
            </a:r>
            <a:r>
              <a:rPr kumimoji="1" lang="ja-JP" altLang="en-US" sz="3600" dirty="0" smtClean="0"/>
              <a:t>のある場面</a:t>
            </a:r>
            <a:endParaRPr kumimoji="1" lang="ja-JP" altLang="en-US" sz="3600" dirty="0"/>
          </a:p>
        </p:txBody>
      </p:sp>
      <p:sp>
        <p:nvSpPr>
          <p:cNvPr id="7" name="テキスト ボックス 6"/>
          <p:cNvSpPr txBox="1"/>
          <p:nvPr/>
        </p:nvSpPr>
        <p:spPr>
          <a:xfrm>
            <a:off x="4370834" y="3684230"/>
            <a:ext cx="906016" cy="1107996"/>
          </a:xfrm>
          <a:prstGeom prst="rect">
            <a:avLst/>
          </a:prstGeom>
          <a:noFill/>
        </p:spPr>
        <p:txBody>
          <a:bodyPr wrap="square" rtlCol="0">
            <a:spAutoFit/>
          </a:bodyPr>
          <a:lstStyle/>
          <a:p>
            <a:r>
              <a:rPr kumimoji="1" lang="en-US" altLang="ja-JP" sz="6600" dirty="0" smtClean="0"/>
              <a:t>&amp;</a:t>
            </a:r>
            <a:endParaRPr kumimoji="1" lang="ja-JP" altLang="en-US" sz="6600" dirty="0"/>
          </a:p>
        </p:txBody>
      </p:sp>
      <p:sp>
        <p:nvSpPr>
          <p:cNvPr id="8" name="雲形吹き出し 7"/>
          <p:cNvSpPr/>
          <p:nvPr/>
        </p:nvSpPr>
        <p:spPr>
          <a:xfrm>
            <a:off x="107504" y="5805264"/>
            <a:ext cx="5112568" cy="792088"/>
          </a:xfrm>
          <a:prstGeom prst="cloudCallout">
            <a:avLst>
              <a:gd name="adj1" fmla="val -3828"/>
              <a:gd name="adj2" fmla="val -12990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a:t>画面全体</a:t>
            </a:r>
            <a:r>
              <a:rPr lang="ja-JP" altLang="en-US" sz="2400" dirty="0" smtClean="0"/>
              <a:t>を構成</a:t>
            </a:r>
            <a:r>
              <a:rPr lang="ja-JP" altLang="en-US" sz="2400" dirty="0"/>
              <a:t>できる</a:t>
            </a:r>
            <a:endParaRPr kumimoji="1" lang="ja-JP" altLang="en-US" sz="2400" dirty="0"/>
          </a:p>
        </p:txBody>
      </p:sp>
      <p:sp>
        <p:nvSpPr>
          <p:cNvPr id="9" name="雲形吹き出し 8"/>
          <p:cNvSpPr/>
          <p:nvPr/>
        </p:nvSpPr>
        <p:spPr>
          <a:xfrm>
            <a:off x="5220072" y="2013570"/>
            <a:ext cx="3672408" cy="792088"/>
          </a:xfrm>
          <a:prstGeom prst="cloudCallout">
            <a:avLst>
              <a:gd name="adj1" fmla="val -8387"/>
              <a:gd name="adj2" fmla="val 1346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400" dirty="0" smtClean="0"/>
              <a:t>実物感・臨場感</a:t>
            </a:r>
            <a:endParaRPr kumimoji="1" lang="ja-JP" altLang="en-US" sz="2400" dirty="0"/>
          </a:p>
        </p:txBody>
      </p:sp>
    </p:spTree>
    <p:custDataLst>
      <p:tags r:id="rId1"/>
    </p:custDataLst>
    <p:extLst>
      <p:ext uri="{BB962C8B-B14F-4D97-AF65-F5344CB8AC3E}">
        <p14:creationId xmlns:p14="http://schemas.microsoft.com/office/powerpoint/2010/main" val="2103217838"/>
      </p:ext>
    </p:extLst>
  </p:cSld>
  <p:clrMapOvr>
    <a:masterClrMapping/>
  </p:clrMapOvr>
  <mc:AlternateContent xmlns:mc="http://schemas.openxmlformats.org/markup-compatibility/2006" xmlns:p14="http://schemas.microsoft.com/office/powerpoint/2010/main">
    <mc:Choice Requires="p14">
      <p:transition spd="slow" p14:dur="2000" advTm="735"/>
    </mc:Choice>
    <mc:Fallback xmlns="">
      <p:transition spd="slow" advTm="73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引用文献</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ja-JP" dirty="0"/>
              <a:t>伊丸岡俊秀・神宮英夫</a:t>
            </a:r>
            <a:r>
              <a:rPr lang="en-US" altLang="ja-JP" dirty="0"/>
              <a:t>(2014).</a:t>
            </a:r>
            <a:r>
              <a:rPr lang="ja-JP" altLang="ja-JP" dirty="0"/>
              <a:t>　映像の</a:t>
            </a:r>
            <a:r>
              <a:rPr lang="en-US" altLang="ja-JP" dirty="0"/>
              <a:t>3D</a:t>
            </a:r>
            <a:r>
              <a:rPr lang="ja-JP" altLang="ja-JP" dirty="0"/>
              <a:t>らしさに対する感性評価の時間的変化　社団</a:t>
            </a:r>
            <a:r>
              <a:rPr lang="ja-JP" altLang="ja-JP" dirty="0" smtClean="0"/>
              <a:t>法人</a:t>
            </a:r>
            <a:r>
              <a:rPr lang="ja-JP" altLang="ja-JP" dirty="0"/>
              <a:t>　</a:t>
            </a:r>
            <a:r>
              <a:rPr lang="ja-JP" altLang="ja-JP" dirty="0" smtClean="0"/>
              <a:t>電子</a:t>
            </a:r>
            <a:r>
              <a:rPr lang="ja-JP" altLang="ja-JP" dirty="0"/>
              <a:t>情報通信学会</a:t>
            </a:r>
            <a:r>
              <a:rPr lang="en-US" altLang="ja-JP" dirty="0"/>
              <a:t>, 1-4.</a:t>
            </a:r>
            <a:endParaRPr kumimoji="1" lang="ja-JP" altLang="en-US" dirty="0"/>
          </a:p>
        </p:txBody>
      </p:sp>
    </p:spTree>
    <p:extLst>
      <p:ext uri="{BB962C8B-B14F-4D97-AF65-F5344CB8AC3E}">
        <p14:creationId xmlns:p14="http://schemas.microsoft.com/office/powerpoint/2010/main" val="3453490091"/>
      </p:ext>
    </p:extLst>
  </p:cSld>
  <p:clrMapOvr>
    <a:masterClrMapping/>
  </p:clrMapOvr>
  <mc:AlternateContent xmlns:mc="http://schemas.openxmlformats.org/markup-compatibility/2006" xmlns:p14="http://schemas.microsoft.com/office/powerpoint/2010/main">
    <mc:Choice Requires="p14">
      <p:transition spd="slow" p14:dur="2000" advTm="150"/>
    </mc:Choice>
    <mc:Fallback xmlns="">
      <p:transition spd="slow" advTm="15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pic>
        <p:nvPicPr>
          <p:cNvPr id="1026" name="Picture 2" descr="C:\Users\啓太\Desktop\catch_img_tv-trans.png"/>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5088235" y="1385906"/>
            <a:ext cx="2724125" cy="20430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啓太\Desktop\d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054" y="1484784"/>
            <a:ext cx="3128247" cy="194421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250718" y="3446140"/>
            <a:ext cx="5893282" cy="830997"/>
          </a:xfrm>
          <a:prstGeom prst="rect">
            <a:avLst/>
          </a:prstGeom>
          <a:noFill/>
        </p:spPr>
        <p:txBody>
          <a:bodyPr wrap="square" rtlCol="0">
            <a:spAutoFit/>
          </a:bodyPr>
          <a:lstStyle/>
          <a:p>
            <a:r>
              <a:rPr lang="ja-JP" altLang="en-US" sz="2400" dirty="0" smtClean="0">
                <a:solidFill>
                  <a:srgbClr val="FFC000"/>
                </a:solidFill>
              </a:rPr>
              <a:t>☆</a:t>
            </a:r>
            <a:r>
              <a:rPr kumimoji="1" lang="ja-JP" altLang="en-US" sz="2400" dirty="0" smtClean="0"/>
              <a:t>情報を得る</a:t>
            </a:r>
            <a:endParaRPr kumimoji="1" lang="en-US" altLang="ja-JP" sz="2400" dirty="0" smtClean="0"/>
          </a:p>
          <a:p>
            <a:r>
              <a:rPr lang="ja-JP" altLang="en-US" sz="2400" dirty="0">
                <a:solidFill>
                  <a:srgbClr val="FFC000"/>
                </a:solidFill>
              </a:rPr>
              <a:t>☆</a:t>
            </a:r>
            <a:r>
              <a:rPr lang="ja-JP" altLang="en-US" sz="2400" dirty="0" smtClean="0"/>
              <a:t>娯楽</a:t>
            </a:r>
            <a:r>
              <a:rPr lang="ja-JP" altLang="en-US" sz="2400" dirty="0"/>
              <a:t>・</a:t>
            </a:r>
            <a:r>
              <a:rPr lang="ja-JP" altLang="en-US" sz="2400" dirty="0" smtClean="0"/>
              <a:t>趣味　</a:t>
            </a:r>
            <a:r>
              <a:rPr lang="en-US" altLang="ja-JP" sz="2400" dirty="0" smtClean="0"/>
              <a:t>etc....</a:t>
            </a:r>
            <a:endParaRPr kumimoji="1" lang="ja-JP" altLang="en-US" sz="2400" dirty="0"/>
          </a:p>
        </p:txBody>
      </p:sp>
      <p:sp>
        <p:nvSpPr>
          <p:cNvPr id="6" name="雲形吹き出し 5"/>
          <p:cNvSpPr/>
          <p:nvPr/>
        </p:nvSpPr>
        <p:spPr>
          <a:xfrm>
            <a:off x="1403648" y="4679776"/>
            <a:ext cx="6336704" cy="1872208"/>
          </a:xfrm>
          <a:prstGeom prst="cloudCallout">
            <a:avLst>
              <a:gd name="adj1" fmla="val 512"/>
              <a:gd name="adj2" fmla="val -6774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400" b="1" dirty="0" smtClean="0">
                <a:solidFill>
                  <a:srgbClr val="FF0000"/>
                </a:solidFill>
              </a:rPr>
              <a:t>3D</a:t>
            </a:r>
            <a:r>
              <a:rPr lang="ja-JP" altLang="en-US" sz="2400" dirty="0" smtClean="0"/>
              <a:t>のものが増えてきている。</a:t>
            </a:r>
            <a:endParaRPr kumimoji="1" lang="ja-JP" altLang="en-US" sz="2400" dirty="0"/>
          </a:p>
        </p:txBody>
      </p:sp>
      <p:sp>
        <p:nvSpPr>
          <p:cNvPr id="9" name="爆発 2 8"/>
          <p:cNvSpPr/>
          <p:nvPr/>
        </p:nvSpPr>
        <p:spPr>
          <a:xfrm>
            <a:off x="179512" y="3542352"/>
            <a:ext cx="2808312" cy="2274847"/>
          </a:xfrm>
          <a:prstGeom prst="irregularSeal2">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400" dirty="0" smtClean="0">
                <a:solidFill>
                  <a:schemeClr val="bg1"/>
                </a:solidFill>
              </a:rPr>
              <a:t>実物感</a:t>
            </a:r>
            <a:endParaRPr kumimoji="1" lang="ja-JP" altLang="en-US" sz="2400" dirty="0">
              <a:solidFill>
                <a:schemeClr val="bg1"/>
              </a:solidFill>
            </a:endParaRPr>
          </a:p>
        </p:txBody>
      </p:sp>
      <p:sp>
        <p:nvSpPr>
          <p:cNvPr id="15" name="爆発 2 14"/>
          <p:cNvSpPr/>
          <p:nvPr/>
        </p:nvSpPr>
        <p:spPr>
          <a:xfrm>
            <a:off x="3401995" y="1191137"/>
            <a:ext cx="2808312" cy="2274847"/>
          </a:xfrm>
          <a:prstGeom prst="irregularSeal2">
            <a:avLst/>
          </a:prstGeom>
          <a:solidFill>
            <a:srgbClr val="92D05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solidFill>
                  <a:schemeClr val="bg1"/>
                </a:solidFill>
              </a:rPr>
              <a:t>臨場感</a:t>
            </a:r>
            <a:endParaRPr kumimoji="1" lang="ja-JP" altLang="en-US" sz="2400" dirty="0">
              <a:solidFill>
                <a:schemeClr val="bg1"/>
              </a:solidFill>
            </a:endParaRPr>
          </a:p>
        </p:txBody>
      </p:sp>
      <p:sp>
        <p:nvSpPr>
          <p:cNvPr id="16" name="爆発 2 15"/>
          <p:cNvSpPr/>
          <p:nvPr/>
        </p:nvSpPr>
        <p:spPr>
          <a:xfrm flipH="1">
            <a:off x="6475412" y="3542351"/>
            <a:ext cx="2699792" cy="2274847"/>
          </a:xfrm>
          <a:prstGeom prst="irregularSeal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自然感</a:t>
            </a:r>
            <a:endParaRPr kumimoji="1" lang="ja-JP" altLang="en-US" sz="2400" dirty="0"/>
          </a:p>
        </p:txBody>
      </p:sp>
    </p:spTree>
    <p:custDataLst>
      <p:tags r:id="rId1"/>
    </p:custDataLst>
    <p:extLst>
      <p:ext uri="{BB962C8B-B14F-4D97-AF65-F5344CB8AC3E}">
        <p14:creationId xmlns:p14="http://schemas.microsoft.com/office/powerpoint/2010/main" val="963536106"/>
      </p:ext>
    </p:extLst>
  </p:cSld>
  <p:clrMapOvr>
    <a:masterClrMapping/>
  </p:clrMapOvr>
  <mc:AlternateContent xmlns:mc="http://schemas.openxmlformats.org/markup-compatibility/2006" xmlns:p14="http://schemas.microsoft.com/office/powerpoint/2010/main">
    <mc:Choice Requires="p14">
      <p:transition spd="slow" p14:dur="2000" advTm="7322"/>
    </mc:Choice>
    <mc:Fallback xmlns="">
      <p:transition spd="slow" advTm="732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伊丸岡・神宮</a:t>
            </a:r>
            <a:r>
              <a:rPr lang="en-US" altLang="ja-JP" dirty="0"/>
              <a:t>(2014</a:t>
            </a:r>
            <a:r>
              <a:rPr lang="en-US" altLang="ja-JP" dirty="0" smtClean="0"/>
              <a:t>)</a:t>
            </a:r>
            <a:r>
              <a:rPr lang="ja-JP" altLang="en-US" dirty="0" smtClean="0"/>
              <a:t>の実験</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アニメーション映画「メリダと</a:t>
            </a:r>
            <a:r>
              <a:rPr lang="ja-JP" altLang="en-US" dirty="0" err="1" smtClean="0"/>
              <a:t>おそろしの</a:t>
            </a:r>
            <a:r>
              <a:rPr lang="ja-JP" altLang="en-US" dirty="0" smtClean="0"/>
              <a:t>森」</a:t>
            </a:r>
            <a:endParaRPr lang="en-US" altLang="ja-JP" dirty="0" smtClean="0"/>
          </a:p>
          <a:p>
            <a:r>
              <a:rPr lang="ja-JP" altLang="en-US" dirty="0" smtClean="0"/>
              <a:t>家庭用</a:t>
            </a:r>
            <a:r>
              <a:rPr lang="en-US" altLang="ja-JP" dirty="0" smtClean="0"/>
              <a:t>TV</a:t>
            </a:r>
          </a:p>
          <a:p>
            <a:pPr marL="0" indent="0">
              <a:buNone/>
            </a:pPr>
            <a:r>
              <a:rPr lang="ja-JP" altLang="en-US" dirty="0" smtClean="0"/>
              <a:t>　</a:t>
            </a:r>
            <a:r>
              <a:rPr lang="ja-JP" altLang="en-US" u="sng" dirty="0" smtClean="0"/>
              <a:t>「</a:t>
            </a:r>
            <a:r>
              <a:rPr lang="en-US" altLang="ja-JP" u="sng" dirty="0">
                <a:solidFill>
                  <a:srgbClr val="FF0000"/>
                </a:solidFill>
              </a:rPr>
              <a:t>3</a:t>
            </a:r>
            <a:r>
              <a:rPr lang="ja-JP" altLang="en-US" u="sng" dirty="0">
                <a:solidFill>
                  <a:srgbClr val="FF0000"/>
                </a:solidFill>
              </a:rPr>
              <a:t>次元らしさ</a:t>
            </a:r>
            <a:r>
              <a:rPr lang="ja-JP" altLang="en-US" u="sng" dirty="0"/>
              <a:t>」をテーマに実験を行った。</a:t>
            </a:r>
            <a:endParaRPr lang="en-US" altLang="ja-JP" u="sng" dirty="0"/>
          </a:p>
          <a:p>
            <a:pPr marL="0" indent="0">
              <a:buNone/>
            </a:pPr>
            <a:endParaRPr lang="ja-JP" altLang="en-US" dirty="0"/>
          </a:p>
        </p:txBody>
      </p:sp>
      <p:sp>
        <p:nvSpPr>
          <p:cNvPr id="4" name="下矢印 3"/>
          <p:cNvSpPr/>
          <p:nvPr/>
        </p:nvSpPr>
        <p:spPr>
          <a:xfrm>
            <a:off x="3851920" y="3242840"/>
            <a:ext cx="1359419"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436096" y="3490222"/>
            <a:ext cx="1800200" cy="369332"/>
          </a:xfrm>
          <a:prstGeom prst="rect">
            <a:avLst/>
          </a:prstGeom>
          <a:noFill/>
        </p:spPr>
        <p:txBody>
          <a:bodyPr wrap="square" rtlCol="0">
            <a:spAutoFit/>
          </a:bodyPr>
          <a:lstStyle/>
          <a:p>
            <a:r>
              <a:rPr lang="ja-JP" altLang="en-US" dirty="0"/>
              <a:t>そこ</a:t>
            </a:r>
            <a:r>
              <a:rPr lang="ja-JP" altLang="en-US" dirty="0" smtClean="0"/>
              <a:t>で・・・</a:t>
            </a:r>
            <a:endParaRPr kumimoji="1" lang="ja-JP" altLang="en-US" dirty="0"/>
          </a:p>
        </p:txBody>
      </p:sp>
      <p:sp>
        <p:nvSpPr>
          <p:cNvPr id="7" name="雲 6"/>
          <p:cNvSpPr/>
          <p:nvPr/>
        </p:nvSpPr>
        <p:spPr>
          <a:xfrm>
            <a:off x="297047" y="4221088"/>
            <a:ext cx="8820472" cy="184482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ja-JP" sz="2400" dirty="0"/>
              <a:t>2D</a:t>
            </a:r>
            <a:r>
              <a:rPr lang="ja-JP" altLang="en-US" sz="2400" dirty="0"/>
              <a:t>視聴時よりも</a:t>
            </a:r>
            <a:r>
              <a:rPr lang="en-US" altLang="ja-JP" sz="2400" dirty="0"/>
              <a:t>3D</a:t>
            </a:r>
            <a:r>
              <a:rPr lang="ja-JP" altLang="en-US" sz="2400" dirty="0"/>
              <a:t>視聴時</a:t>
            </a:r>
            <a:r>
              <a:rPr lang="ja-JP" altLang="en-US" sz="2400" dirty="0" smtClean="0"/>
              <a:t>に</a:t>
            </a:r>
            <a:endParaRPr lang="en-US" altLang="ja-JP" sz="2400" dirty="0" smtClean="0"/>
          </a:p>
          <a:p>
            <a:r>
              <a:rPr lang="ja-JP" altLang="en-US" sz="2400" dirty="0" smtClean="0">
                <a:solidFill>
                  <a:srgbClr val="FF0000"/>
                </a:solidFill>
              </a:rPr>
              <a:t>高い</a:t>
            </a:r>
            <a:r>
              <a:rPr lang="ja-JP" altLang="en-US" sz="2400" dirty="0">
                <a:solidFill>
                  <a:srgbClr val="FF0000"/>
                </a:solidFill>
              </a:rPr>
              <a:t>臨場感</a:t>
            </a:r>
            <a:r>
              <a:rPr lang="ja-JP" altLang="en-US" sz="2400" dirty="0" smtClean="0"/>
              <a:t>が感じられる</a:t>
            </a:r>
            <a:r>
              <a:rPr lang="ja-JP" altLang="en-US" sz="2400" dirty="0"/>
              <a:t>ことが</a:t>
            </a:r>
            <a:r>
              <a:rPr lang="ja-JP" altLang="en-US" sz="2400" dirty="0" smtClean="0"/>
              <a:t>示された。</a:t>
            </a:r>
            <a:endParaRPr lang="en-US" altLang="ja-JP" sz="2400" dirty="0" smtClean="0"/>
          </a:p>
          <a:p>
            <a:r>
              <a:rPr lang="en-US" altLang="ja-JP" sz="2400" dirty="0" smtClean="0"/>
              <a:t>(</a:t>
            </a:r>
            <a:r>
              <a:rPr lang="ja-JP" altLang="en-US" sz="2400" dirty="0"/>
              <a:t>伊丸岡・神宮</a:t>
            </a:r>
            <a:r>
              <a:rPr lang="en-US" altLang="ja-JP" sz="2400" dirty="0"/>
              <a:t>,2014)</a:t>
            </a:r>
          </a:p>
        </p:txBody>
      </p:sp>
    </p:spTree>
    <p:custDataLst>
      <p:tags r:id="rId1"/>
    </p:custDataLst>
    <p:extLst>
      <p:ext uri="{BB962C8B-B14F-4D97-AF65-F5344CB8AC3E}">
        <p14:creationId xmlns:p14="http://schemas.microsoft.com/office/powerpoint/2010/main" val="2234272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sz="quarter" idx="1"/>
          </p:nvPr>
        </p:nvSpPr>
        <p:spPr>
          <a:xfrm>
            <a:off x="730238" y="1412776"/>
            <a:ext cx="7772400" cy="4572000"/>
          </a:xfrm>
        </p:spPr>
        <p:txBody>
          <a:bodyPr/>
          <a:lstStyle/>
          <a:p>
            <a:r>
              <a:rPr lang="en-US" altLang="ja-JP" dirty="0"/>
              <a:t>(</a:t>
            </a:r>
            <a:r>
              <a:rPr lang="ja-JP" altLang="en-US" dirty="0"/>
              <a:t>伊丸岡・神宮</a:t>
            </a:r>
            <a:r>
              <a:rPr lang="en-US" altLang="ja-JP" dirty="0"/>
              <a:t>,2014</a:t>
            </a:r>
            <a:r>
              <a:rPr lang="en-US" altLang="ja-JP" dirty="0" smtClean="0"/>
              <a:t>)</a:t>
            </a:r>
            <a:r>
              <a:rPr lang="ja-JP" altLang="en-US" dirty="0" smtClean="0"/>
              <a:t>の結果から</a:t>
            </a:r>
            <a:r>
              <a:rPr lang="en-US" altLang="ja-JP" dirty="0" smtClean="0"/>
              <a:t>…</a:t>
            </a:r>
          </a:p>
          <a:p>
            <a:endParaRPr lang="en-US" altLang="ja-JP" dirty="0"/>
          </a:p>
          <a:p>
            <a:pPr marL="0" indent="0">
              <a:buNone/>
            </a:pPr>
            <a:endParaRPr lang="en-US" altLang="ja-JP" dirty="0" smtClean="0"/>
          </a:p>
          <a:p>
            <a:pPr marL="0" indent="0">
              <a:buNone/>
            </a:pPr>
            <a:r>
              <a:rPr lang="ja-JP" altLang="en-US" dirty="0" smtClean="0"/>
              <a:t>　　</a:t>
            </a:r>
            <a:r>
              <a:rPr lang="ja-JP" altLang="en-US" u="sng" dirty="0" smtClean="0"/>
              <a:t>家庭用</a:t>
            </a:r>
            <a:r>
              <a:rPr lang="en-US" altLang="ja-JP" u="sng" dirty="0" smtClean="0"/>
              <a:t>TV</a:t>
            </a:r>
            <a:r>
              <a:rPr lang="ja-JP" altLang="en-US" dirty="0"/>
              <a:t>　</a:t>
            </a:r>
            <a:r>
              <a:rPr lang="ja-JP" altLang="en-US" dirty="0" smtClean="0"/>
              <a:t>　　　</a:t>
            </a:r>
            <a:r>
              <a:rPr lang="ja-JP" altLang="en-US" sz="2800" dirty="0" smtClean="0"/>
              <a:t>⇒</a:t>
            </a:r>
            <a:endParaRPr lang="en-US" altLang="ja-JP" sz="2800" dirty="0" smtClean="0"/>
          </a:p>
          <a:p>
            <a:pPr marL="0" indent="0">
              <a:buNone/>
            </a:pPr>
            <a:endParaRPr lang="en-US" altLang="ja-JP" dirty="0" smtClean="0"/>
          </a:p>
          <a:p>
            <a:pPr marL="0" indent="0">
              <a:buNone/>
            </a:pPr>
            <a:endParaRPr lang="en-US" altLang="ja-JP" dirty="0" smtClean="0"/>
          </a:p>
          <a:p>
            <a:pPr marL="0" indent="0">
              <a:buNone/>
            </a:pPr>
            <a:r>
              <a:rPr lang="ja-JP" altLang="en-US" u="sng" dirty="0" smtClean="0"/>
              <a:t>アニメーション映画　　</a:t>
            </a:r>
            <a:endParaRPr lang="en-US" altLang="ja-JP" u="sng" dirty="0" smtClean="0"/>
          </a:p>
          <a:p>
            <a:pPr marL="0" indent="0">
              <a:buNone/>
            </a:pPr>
            <a:r>
              <a:rPr lang="ja-JP" altLang="en-US" dirty="0" smtClean="0"/>
              <a:t>　</a:t>
            </a:r>
            <a:r>
              <a:rPr lang="ja-JP" altLang="en-US" u="sng" dirty="0" smtClean="0"/>
              <a:t>のみでの実験</a:t>
            </a:r>
            <a:endParaRPr lang="en-US" altLang="ja-JP" u="sng" dirty="0" smtClean="0"/>
          </a:p>
          <a:p>
            <a:pPr marL="0" indent="0">
              <a:buNone/>
            </a:pPr>
            <a:endParaRPr lang="en-US" altLang="ja-JP" dirty="0" smtClean="0"/>
          </a:p>
          <a:p>
            <a:endParaRPr lang="en-US" altLang="ja-JP" dirty="0"/>
          </a:p>
          <a:p>
            <a:pPr marL="0" indent="0">
              <a:buNone/>
            </a:pPr>
            <a:endParaRPr lang="en-US" altLang="ja-JP" dirty="0"/>
          </a:p>
          <a:p>
            <a:endParaRPr lang="en-US" altLang="ja-JP" dirty="0" smtClean="0"/>
          </a:p>
        </p:txBody>
      </p:sp>
      <p:sp>
        <p:nvSpPr>
          <p:cNvPr id="7" name="円/楕円 6"/>
          <p:cNvSpPr/>
          <p:nvPr/>
        </p:nvSpPr>
        <p:spPr>
          <a:xfrm>
            <a:off x="5076056" y="2204864"/>
            <a:ext cx="3915494" cy="1317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巨大な　　スクリーン</a:t>
            </a:r>
            <a:endParaRPr kumimoji="1" lang="ja-JP" altLang="en-US" sz="4000" dirty="0"/>
          </a:p>
        </p:txBody>
      </p:sp>
      <p:sp>
        <p:nvSpPr>
          <p:cNvPr id="8" name="テキスト ボックス 7"/>
          <p:cNvSpPr txBox="1"/>
          <p:nvPr/>
        </p:nvSpPr>
        <p:spPr>
          <a:xfrm>
            <a:off x="3750382" y="4522132"/>
            <a:ext cx="970384" cy="523220"/>
          </a:xfrm>
          <a:prstGeom prst="rect">
            <a:avLst/>
          </a:prstGeom>
          <a:noFill/>
        </p:spPr>
        <p:txBody>
          <a:bodyPr wrap="square" rtlCol="0">
            <a:spAutoFit/>
          </a:bodyPr>
          <a:lstStyle/>
          <a:p>
            <a:r>
              <a:rPr kumimoji="1" lang="ja-JP" altLang="en-US" sz="2800" dirty="0" smtClean="0"/>
              <a:t>　⇒</a:t>
            </a:r>
            <a:endParaRPr kumimoji="1" lang="ja-JP" altLang="en-US" sz="2800" dirty="0"/>
          </a:p>
        </p:txBody>
      </p:sp>
      <p:sp>
        <p:nvSpPr>
          <p:cNvPr id="9" name="円/楕円 8"/>
          <p:cNvSpPr/>
          <p:nvPr/>
        </p:nvSpPr>
        <p:spPr>
          <a:xfrm>
            <a:off x="4932040" y="4204999"/>
            <a:ext cx="4059510" cy="1157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コンテンツの追加</a:t>
            </a:r>
            <a:endParaRPr kumimoji="1" lang="ja-JP" altLang="en-US" sz="4000" dirty="0"/>
          </a:p>
        </p:txBody>
      </p:sp>
      <p:sp>
        <p:nvSpPr>
          <p:cNvPr id="11" name="雲形吹き出し 10"/>
          <p:cNvSpPr/>
          <p:nvPr/>
        </p:nvSpPr>
        <p:spPr>
          <a:xfrm>
            <a:off x="346720" y="1988840"/>
            <a:ext cx="3888854" cy="3692382"/>
          </a:xfrm>
          <a:prstGeom prst="cloudCallout">
            <a:avLst>
              <a:gd name="adj1" fmla="val 80729"/>
              <a:gd name="adj2" fmla="val 169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800" u="sng" dirty="0" smtClean="0">
                <a:solidFill>
                  <a:schemeClr val="tx1"/>
                </a:solidFill>
              </a:rPr>
              <a:t>新たな結果！</a:t>
            </a:r>
            <a:endParaRPr lang="en-US" altLang="ja-JP" sz="2800" u="sng" dirty="0" smtClean="0">
              <a:solidFill>
                <a:schemeClr val="tx1"/>
              </a:solidFill>
            </a:endParaRPr>
          </a:p>
        </p:txBody>
      </p:sp>
    </p:spTree>
    <p:custDataLst>
      <p:tags r:id="rId1"/>
    </p:custDataLst>
    <p:extLst>
      <p:ext uri="{BB962C8B-B14F-4D97-AF65-F5344CB8AC3E}">
        <p14:creationId xmlns:p14="http://schemas.microsoft.com/office/powerpoint/2010/main" val="3028797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そこで</a:t>
            </a:r>
            <a:r>
              <a:rPr lang="en-US" altLang="ja-JP" dirty="0" smtClean="0"/>
              <a:t>…</a:t>
            </a:r>
          </a:p>
        </p:txBody>
      </p:sp>
      <p:sp>
        <p:nvSpPr>
          <p:cNvPr id="6" name="テキスト ボックス 5"/>
          <p:cNvSpPr txBox="1"/>
          <p:nvPr/>
        </p:nvSpPr>
        <p:spPr>
          <a:xfrm>
            <a:off x="1147922" y="3953963"/>
            <a:ext cx="7024478" cy="923330"/>
          </a:xfrm>
          <a:prstGeom prst="rect">
            <a:avLst/>
          </a:prstGeom>
          <a:noFill/>
        </p:spPr>
        <p:txBody>
          <a:bodyPr wrap="square" rtlCol="0">
            <a:spAutoFit/>
          </a:bodyPr>
          <a:lstStyle/>
          <a:p>
            <a:endParaRPr lang="en-US" altLang="ja-JP" dirty="0"/>
          </a:p>
          <a:p>
            <a:endParaRPr lang="en-US" altLang="ja-JP" dirty="0"/>
          </a:p>
          <a:p>
            <a:endParaRPr kumimoji="1" lang="ja-JP" altLang="en-US" dirty="0"/>
          </a:p>
        </p:txBody>
      </p:sp>
      <p:sp>
        <p:nvSpPr>
          <p:cNvPr id="4" name="円/楕円 3"/>
          <p:cNvSpPr/>
          <p:nvPr/>
        </p:nvSpPr>
        <p:spPr>
          <a:xfrm>
            <a:off x="307883" y="2132856"/>
            <a:ext cx="3956234"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t>映画館に近い環境</a:t>
            </a:r>
            <a:endParaRPr kumimoji="1" lang="ja-JP" altLang="en-US" sz="4400" dirty="0"/>
          </a:p>
        </p:txBody>
      </p:sp>
      <p:sp>
        <p:nvSpPr>
          <p:cNvPr id="9" name="円/楕円 8"/>
          <p:cNvSpPr/>
          <p:nvPr/>
        </p:nvSpPr>
        <p:spPr>
          <a:xfrm>
            <a:off x="5056205" y="2132856"/>
            <a:ext cx="3888431"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t>実写映画</a:t>
            </a:r>
            <a:endParaRPr kumimoji="1" lang="ja-JP" altLang="en-US" sz="4400" dirty="0"/>
          </a:p>
        </p:txBody>
      </p:sp>
      <p:sp>
        <p:nvSpPr>
          <p:cNvPr id="10" name="テキスト ボックス 9"/>
          <p:cNvSpPr txBox="1"/>
          <p:nvPr/>
        </p:nvSpPr>
        <p:spPr>
          <a:xfrm>
            <a:off x="4264117" y="2669140"/>
            <a:ext cx="792088" cy="1015663"/>
          </a:xfrm>
          <a:prstGeom prst="rect">
            <a:avLst/>
          </a:prstGeom>
          <a:noFill/>
        </p:spPr>
        <p:txBody>
          <a:bodyPr wrap="square" rtlCol="0">
            <a:spAutoFit/>
          </a:bodyPr>
          <a:lstStyle/>
          <a:p>
            <a:r>
              <a:rPr lang="ja-JP" altLang="en-US" sz="6000" dirty="0" smtClean="0"/>
              <a:t>＋</a:t>
            </a:r>
            <a:endParaRPr kumimoji="1" lang="ja-JP" altLang="en-US" sz="6000" dirty="0"/>
          </a:p>
        </p:txBody>
      </p:sp>
      <p:sp>
        <p:nvSpPr>
          <p:cNvPr id="11" name="横巻き 10"/>
          <p:cNvSpPr/>
          <p:nvPr/>
        </p:nvSpPr>
        <p:spPr>
          <a:xfrm>
            <a:off x="375685" y="4415628"/>
            <a:ext cx="8568952" cy="2442372"/>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4800" dirty="0" smtClean="0"/>
              <a:t>2D</a:t>
            </a:r>
            <a:r>
              <a:rPr kumimoji="1" lang="ja-JP" altLang="en-US" sz="4800" dirty="0" smtClean="0"/>
              <a:t>・</a:t>
            </a:r>
            <a:r>
              <a:rPr kumimoji="1" lang="en-US" altLang="ja-JP" sz="4800" dirty="0" smtClean="0"/>
              <a:t>3D</a:t>
            </a:r>
            <a:r>
              <a:rPr kumimoji="1" lang="ja-JP" altLang="en-US" sz="4800" dirty="0" smtClean="0"/>
              <a:t>効果</a:t>
            </a:r>
            <a:r>
              <a:rPr lang="ja-JP" altLang="en-US" sz="4800" dirty="0"/>
              <a:t>や</a:t>
            </a:r>
            <a:r>
              <a:rPr kumimoji="1" lang="ja-JP" altLang="en-US" sz="4800" dirty="0" smtClean="0"/>
              <a:t>臨場感は　　どう変化するのか？</a:t>
            </a:r>
            <a:endParaRPr kumimoji="1" lang="ja-JP" altLang="en-US" sz="4800" dirty="0"/>
          </a:p>
        </p:txBody>
      </p:sp>
    </p:spTree>
    <p:custDataLst>
      <p:tags r:id="rId1"/>
    </p:custDataLst>
    <p:extLst>
      <p:ext uri="{BB962C8B-B14F-4D97-AF65-F5344CB8AC3E}">
        <p14:creationId xmlns:p14="http://schemas.microsoft.com/office/powerpoint/2010/main" val="246250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方法</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実験</a:t>
            </a:r>
            <a:r>
              <a:rPr lang="en-US" altLang="ja-JP" dirty="0" smtClean="0"/>
              <a:t>1</a:t>
            </a:r>
            <a:r>
              <a:rPr lang="ja-JP" altLang="en-US" dirty="0" smtClean="0"/>
              <a:t>：映画館に近づけた環境での実験</a:t>
            </a:r>
            <a:endParaRPr lang="en-US" altLang="ja-JP" dirty="0" smtClean="0"/>
          </a:p>
          <a:p>
            <a:r>
              <a:rPr lang="ja-JP" altLang="en-US" dirty="0"/>
              <a:t>実験</a:t>
            </a:r>
            <a:r>
              <a:rPr lang="en-US" altLang="ja-JP" dirty="0" smtClean="0"/>
              <a:t>2</a:t>
            </a:r>
            <a:r>
              <a:rPr lang="ja-JP" altLang="en-US" dirty="0" smtClean="0"/>
              <a:t>：アニメーションと実写映画での実験</a:t>
            </a:r>
            <a:r>
              <a:rPr lang="en-US" altLang="ja-JP" dirty="0" smtClean="0"/>
              <a:t>	</a:t>
            </a:r>
            <a:endParaRPr lang="en-US" altLang="ja-JP" dirty="0"/>
          </a:p>
          <a:p>
            <a:endParaRPr lang="en-US" altLang="ja-JP" dirty="0" smtClean="0"/>
          </a:p>
          <a:p>
            <a:r>
              <a:rPr lang="ja-JP" altLang="en-US" dirty="0"/>
              <a:t>実験</a:t>
            </a:r>
            <a:r>
              <a:rPr lang="ja-JP" altLang="en-US" dirty="0" smtClean="0"/>
              <a:t>参加者</a:t>
            </a:r>
            <a:endParaRPr lang="en-US" altLang="ja-JP" dirty="0" smtClean="0"/>
          </a:p>
          <a:p>
            <a:pPr marL="0" indent="0">
              <a:buNone/>
            </a:pPr>
            <a:r>
              <a:rPr lang="ja-JP" altLang="en-US" dirty="0"/>
              <a:t>　</a:t>
            </a:r>
            <a:r>
              <a:rPr lang="ja-JP" altLang="en-US" dirty="0" smtClean="0"/>
              <a:t>実験</a:t>
            </a:r>
            <a:r>
              <a:rPr lang="en-US" altLang="ja-JP" dirty="0" smtClean="0"/>
              <a:t>1</a:t>
            </a:r>
            <a:r>
              <a:rPr lang="ja-JP" altLang="en-US" dirty="0" smtClean="0"/>
              <a:t>：実験目的を知らない</a:t>
            </a:r>
            <a:r>
              <a:rPr lang="en-US" altLang="ja-JP" dirty="0" smtClean="0"/>
              <a:t>22</a:t>
            </a:r>
            <a:r>
              <a:rPr lang="ja-JP" altLang="en-US" dirty="0" smtClean="0"/>
              <a:t>名</a:t>
            </a:r>
            <a:endParaRPr lang="en-US" altLang="ja-JP" dirty="0" smtClean="0"/>
          </a:p>
          <a:p>
            <a:pPr marL="0" indent="0">
              <a:buNone/>
            </a:pPr>
            <a:r>
              <a:rPr lang="ja-JP" altLang="en-US" dirty="0"/>
              <a:t>　</a:t>
            </a:r>
            <a:r>
              <a:rPr lang="ja-JP" altLang="en-US" dirty="0" smtClean="0"/>
              <a:t>実験</a:t>
            </a:r>
            <a:r>
              <a:rPr lang="en-US" altLang="ja-JP" dirty="0" smtClean="0"/>
              <a:t>2</a:t>
            </a:r>
            <a:r>
              <a:rPr lang="ja-JP" altLang="en-US" dirty="0" smtClean="0"/>
              <a:t>：実験目的を知らない</a:t>
            </a:r>
            <a:r>
              <a:rPr lang="en-US" altLang="ja-JP" dirty="0" smtClean="0"/>
              <a:t>21</a:t>
            </a:r>
            <a:r>
              <a:rPr lang="ja-JP" altLang="en-US" dirty="0" smtClean="0"/>
              <a:t>名</a:t>
            </a:r>
            <a:endParaRPr lang="en-US" altLang="ja-JP"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536214728"/>
      </p:ext>
    </p:extLst>
  </p:cSld>
  <p:clrMapOvr>
    <a:masterClrMapping/>
  </p:clrMapOvr>
  <mc:AlternateContent xmlns:mc="http://schemas.openxmlformats.org/markup-compatibility/2006" xmlns:p14="http://schemas.microsoft.com/office/powerpoint/2010/main">
    <mc:Choice Requires="p14">
      <p:transition spd="slow" p14:dur="2000" advTm="3324"/>
    </mc:Choice>
    <mc:Fallback xmlns="">
      <p:transition spd="slow" advTm="332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装置</a:t>
            </a:r>
            <a:endParaRPr kumimoji="1" lang="ja-JP" altLang="en-US" dirty="0"/>
          </a:p>
        </p:txBody>
      </p:sp>
      <p:sp>
        <p:nvSpPr>
          <p:cNvPr id="3" name="コンテンツ プレースホルダー 2"/>
          <p:cNvSpPr>
            <a:spLocks noGrp="1"/>
          </p:cNvSpPr>
          <p:nvPr>
            <p:ph sz="quarter" idx="1"/>
          </p:nvPr>
        </p:nvSpPr>
        <p:spPr>
          <a:xfrm>
            <a:off x="914400" y="1447800"/>
            <a:ext cx="7906072" cy="4572000"/>
          </a:xfrm>
        </p:spPr>
        <p:txBody>
          <a:bodyPr/>
          <a:lstStyle/>
          <a:p>
            <a:r>
              <a:rPr lang="ja-JP" altLang="en-US" dirty="0" smtClean="0"/>
              <a:t>八束</a:t>
            </a:r>
            <a:r>
              <a:rPr lang="ja-JP" altLang="en-US" dirty="0"/>
              <a:t>穂のスタジオの</a:t>
            </a:r>
            <a:r>
              <a:rPr lang="en-US" altLang="ja-JP" dirty="0"/>
              <a:t>200</a:t>
            </a:r>
            <a:r>
              <a:rPr lang="ja-JP" altLang="en-US" dirty="0"/>
              <a:t>インチモニター</a:t>
            </a:r>
            <a:r>
              <a:rPr lang="en-US" altLang="ja-JP" dirty="0"/>
              <a:t>		</a:t>
            </a:r>
            <a:r>
              <a:rPr lang="ja-JP" altLang="en-US" dirty="0"/>
              <a:t> </a:t>
            </a:r>
            <a:r>
              <a:rPr lang="ja-JP" altLang="en-US" dirty="0" smtClean="0"/>
              <a:t> </a:t>
            </a:r>
            <a:endParaRPr lang="en-US" altLang="ja-JP" dirty="0" smtClean="0"/>
          </a:p>
          <a:p>
            <a:r>
              <a:rPr lang="en-US" altLang="ja-JP" dirty="0" smtClean="0"/>
              <a:t>Blu-ray</a:t>
            </a:r>
            <a:r>
              <a:rPr lang="ja-JP" altLang="en-US" dirty="0" smtClean="0"/>
              <a:t>プレイヤー</a:t>
            </a:r>
            <a:endParaRPr lang="en-US" altLang="ja-JP" dirty="0" smtClean="0"/>
          </a:p>
          <a:p>
            <a:r>
              <a:rPr lang="en-US" altLang="ja-JP" dirty="0"/>
              <a:t>3D</a:t>
            </a:r>
            <a:r>
              <a:rPr lang="ja-JP" altLang="en-US" dirty="0" smtClean="0"/>
              <a:t>メガネ</a:t>
            </a:r>
            <a:endParaRPr lang="en-US" altLang="ja-JP" dirty="0"/>
          </a:p>
          <a:p>
            <a:r>
              <a:rPr lang="ja-JP" altLang="en-US" dirty="0" smtClean="0"/>
              <a:t>圧センサ</a:t>
            </a:r>
            <a:r>
              <a:rPr lang="en-US" altLang="ja-JP" dirty="0"/>
              <a:t>(SWITCHSCIENCE</a:t>
            </a:r>
            <a:r>
              <a:rPr lang="ja-JP" altLang="ja-JP" dirty="0" err="1"/>
              <a:t>、</a:t>
            </a:r>
            <a:r>
              <a:rPr lang="en-US" altLang="ja-JP" dirty="0"/>
              <a:t>FSR-402</a:t>
            </a:r>
            <a:r>
              <a:rPr lang="ja-JP" altLang="ja-JP" dirty="0" err="1" smtClean="0"/>
              <a:t>、</a:t>
            </a:r>
            <a:endParaRPr lang="en-US" altLang="ja-JP" dirty="0" smtClean="0"/>
          </a:p>
          <a:p>
            <a:pPr marL="0" indent="0">
              <a:buNone/>
            </a:pPr>
            <a:r>
              <a:rPr lang="ja-JP" altLang="en-US" dirty="0"/>
              <a:t>　</a:t>
            </a:r>
            <a:r>
              <a:rPr lang="ja-JP" altLang="en-US" dirty="0" smtClean="0"/>
              <a:t>　　　　　　　　　　　</a:t>
            </a:r>
            <a:r>
              <a:rPr lang="ja-JP" altLang="ja-JP" dirty="0" smtClean="0"/>
              <a:t>力</a:t>
            </a:r>
            <a:r>
              <a:rPr lang="ja-JP" altLang="ja-JP" dirty="0"/>
              <a:t>の感知範囲</a:t>
            </a:r>
            <a:r>
              <a:rPr lang="en-US" altLang="ja-JP" dirty="0"/>
              <a:t>1N to </a:t>
            </a:r>
            <a:r>
              <a:rPr lang="en-US" altLang="ja-JP" dirty="0" smtClean="0"/>
              <a:t>100N)</a:t>
            </a:r>
          </a:p>
          <a:p>
            <a:endParaRPr kumimoji="1" lang="ja-JP" altLang="en-US" dirty="0"/>
          </a:p>
        </p:txBody>
      </p:sp>
      <p:pic>
        <p:nvPicPr>
          <p:cNvPr id="6" name="コンテンツ プレースホルダ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5" y="3501008"/>
            <a:ext cx="3528393" cy="2952328"/>
          </a:xfrm>
          <a:prstGeom prst="rect">
            <a:avLst/>
          </a:prstGeom>
        </p:spPr>
      </p:pic>
      <p:grpSp>
        <p:nvGrpSpPr>
          <p:cNvPr id="7" name="グループ化 6"/>
          <p:cNvGrpSpPr/>
          <p:nvPr/>
        </p:nvGrpSpPr>
        <p:grpSpPr>
          <a:xfrm>
            <a:off x="1270345" y="5085184"/>
            <a:ext cx="1357439" cy="1019205"/>
            <a:chOff x="2051720" y="4149080"/>
            <a:chExt cx="1357439" cy="1019205"/>
          </a:xfrm>
        </p:grpSpPr>
        <p:sp>
          <p:nvSpPr>
            <p:cNvPr id="8" name="上矢印 7"/>
            <p:cNvSpPr/>
            <p:nvPr/>
          </p:nvSpPr>
          <p:spPr>
            <a:xfrm rot="18849378">
              <a:off x="2815093" y="4574219"/>
              <a:ext cx="468052" cy="720080"/>
            </a:xfrm>
            <a:prstGeom prst="upArrow">
              <a:avLst>
                <a:gd name="adj1" fmla="val 43802"/>
                <a:gd name="adj2" fmla="val 6024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2051720" y="4149080"/>
              <a:ext cx="864096" cy="504056"/>
            </a:xfrm>
            <a:prstGeom prst="ellipse">
              <a:avLst/>
            </a:prstGeom>
            <a:solidFill>
              <a:srgbClr val="FFFF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02819457"/>
      </p:ext>
    </p:extLst>
  </p:cSld>
  <p:clrMapOvr>
    <a:masterClrMapping/>
  </p:clrMapOvr>
  <mc:AlternateContent xmlns:mc="http://schemas.openxmlformats.org/markup-compatibility/2006" xmlns:p14="http://schemas.microsoft.com/office/powerpoint/2010/main">
    <mc:Choice Requires="p14">
      <p:transition spd="slow" p14:dur="2000" advTm="1558"/>
    </mc:Choice>
    <mc:Fallback xmlns="">
      <p:transition spd="slow" advTm="155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刺激</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dirty="0" smtClean="0"/>
              <a:t>アニメーション映画「メリダと</a:t>
            </a:r>
            <a:r>
              <a:rPr kumimoji="1" lang="ja-JP" altLang="en-US" dirty="0" err="1" smtClean="0"/>
              <a:t>おそろしの</a:t>
            </a:r>
            <a:r>
              <a:rPr kumimoji="1" lang="ja-JP" altLang="en-US" dirty="0" smtClean="0"/>
              <a:t>森」</a:t>
            </a:r>
            <a:endParaRPr kumimoji="1" lang="en-US" altLang="ja-JP" dirty="0" smtClean="0"/>
          </a:p>
          <a:p>
            <a:r>
              <a:rPr kumimoji="1" lang="ja-JP" altLang="en-US" dirty="0" smtClean="0"/>
              <a:t>実写映画「ホビット」</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それぞれ映像を</a:t>
            </a:r>
            <a:r>
              <a:rPr lang="en-US" altLang="ja-JP" dirty="0" smtClean="0"/>
              <a:t>3</a:t>
            </a:r>
            <a:r>
              <a:rPr lang="ja-JP" altLang="en-US" dirty="0" smtClean="0"/>
              <a:t>シーンに分けた。</a:t>
            </a:r>
            <a:endParaRPr lang="en-US" altLang="ja-JP" dirty="0" smtClean="0"/>
          </a:p>
          <a:p>
            <a:r>
              <a:rPr kumimoji="1" lang="en-US" altLang="ja-JP" dirty="0" smtClean="0"/>
              <a:t>1</a:t>
            </a:r>
            <a:r>
              <a:rPr kumimoji="1" lang="ja-JP" altLang="en-US" dirty="0" smtClean="0"/>
              <a:t>シーンにつき</a:t>
            </a:r>
            <a:r>
              <a:rPr kumimoji="1" lang="en-US" altLang="ja-JP" dirty="0" smtClean="0"/>
              <a:t>5</a:t>
            </a:r>
            <a:r>
              <a:rPr kumimoji="1" lang="ja-JP" altLang="en-US" dirty="0" smtClean="0"/>
              <a:t>分程度。</a:t>
            </a:r>
            <a:endParaRPr kumimoji="1" lang="en-US" altLang="ja-JP" dirty="0" smtClean="0"/>
          </a:p>
        </p:txBody>
      </p:sp>
      <p:sp>
        <p:nvSpPr>
          <p:cNvPr id="4" name="下矢印 3"/>
          <p:cNvSpPr/>
          <p:nvPr/>
        </p:nvSpPr>
        <p:spPr>
          <a:xfrm>
            <a:off x="3635896" y="2924944"/>
            <a:ext cx="2088232"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7423756"/>
      </p:ext>
    </p:extLst>
  </p:cSld>
  <p:clrMapOvr>
    <a:masterClrMapping/>
  </p:clrMapOvr>
  <mc:AlternateContent xmlns:mc="http://schemas.openxmlformats.org/markup-compatibility/2006" xmlns:p14="http://schemas.microsoft.com/office/powerpoint/2010/main">
    <mc:Choice Requires="p14">
      <p:transition spd="slow" p14:dur="2000" advTm="3324"/>
    </mc:Choice>
    <mc:Fallback xmlns="">
      <p:transition spd="slow" advTm="3324"/>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刺激</a:t>
            </a:r>
            <a:endParaRPr kumimoji="1" lang="ja-JP" altLang="en-US" dirty="0"/>
          </a:p>
        </p:txBody>
      </p:sp>
      <p:sp>
        <p:nvSpPr>
          <p:cNvPr id="3" name="コンテンツ プレースホルダー 2"/>
          <p:cNvSpPr>
            <a:spLocks noGrp="1"/>
          </p:cNvSpPr>
          <p:nvPr>
            <p:ph sz="quarter" idx="1"/>
          </p:nvPr>
        </p:nvSpPr>
        <p:spPr>
          <a:xfrm>
            <a:off x="395536" y="1447800"/>
            <a:ext cx="8748464" cy="4572000"/>
          </a:xfrm>
        </p:spPr>
        <p:txBody>
          <a:bodyPr>
            <a:normAutofit/>
          </a:bodyPr>
          <a:lstStyle/>
          <a:p>
            <a:pPr marL="0" indent="0">
              <a:buNone/>
            </a:pPr>
            <a:r>
              <a:rPr kumimoji="1" lang="ja-JP" altLang="en-US" dirty="0" smtClean="0"/>
              <a:t>　　　　　　　　　　　　</a:t>
            </a:r>
            <a:endParaRPr kumimoji="1" lang="en-US" altLang="ja-JP" dirty="0" smtClean="0"/>
          </a:p>
          <a:p>
            <a:pPr marL="0" indent="0">
              <a:buNone/>
            </a:pPr>
            <a:r>
              <a:rPr lang="ja-JP" altLang="en-US" dirty="0" smtClean="0"/>
              <a:t>　　アニメーション映画　　　アニメーション映画</a:t>
            </a:r>
            <a:endParaRPr lang="en-US" altLang="ja-JP" dirty="0" smtClean="0"/>
          </a:p>
          <a:p>
            <a:pPr marL="0" indent="0">
              <a:buNone/>
            </a:pPr>
            <a:r>
              <a:rPr lang="ja-JP" altLang="en-US" dirty="0" smtClean="0"/>
              <a:t>　　　　　　　　　　　　　　　　実写映画</a:t>
            </a:r>
            <a:endParaRPr kumimoji="1" lang="en-US" altLang="ja-JP" dirty="0" smtClean="0"/>
          </a:p>
          <a:p>
            <a:endParaRPr lang="en-US" altLang="ja-JP" dirty="0"/>
          </a:p>
          <a:p>
            <a:endParaRPr kumimoji="1" lang="en-US" altLang="ja-JP" dirty="0" smtClean="0"/>
          </a:p>
          <a:p>
            <a:endParaRPr lang="en-US" altLang="ja-JP" dirty="0"/>
          </a:p>
        </p:txBody>
      </p:sp>
      <p:sp>
        <p:nvSpPr>
          <p:cNvPr id="5" name="下矢印 4"/>
          <p:cNvSpPr/>
          <p:nvPr/>
        </p:nvSpPr>
        <p:spPr>
          <a:xfrm>
            <a:off x="3059832" y="3304326"/>
            <a:ext cx="3222358" cy="131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480212" y="3729882"/>
            <a:ext cx="2862064" cy="461665"/>
          </a:xfrm>
          <a:prstGeom prst="rect">
            <a:avLst/>
          </a:prstGeom>
          <a:noFill/>
        </p:spPr>
        <p:txBody>
          <a:bodyPr wrap="square" rtlCol="0">
            <a:spAutoFit/>
          </a:bodyPr>
          <a:lstStyle/>
          <a:p>
            <a:r>
              <a:rPr kumimoji="1" lang="ja-JP" altLang="en-US" sz="2400" dirty="0" smtClean="0"/>
              <a:t>それぞれで</a:t>
            </a:r>
            <a:r>
              <a:rPr kumimoji="1" lang="en-US" altLang="ja-JP" sz="2400" dirty="0" smtClean="0"/>
              <a:t>…</a:t>
            </a:r>
            <a:endParaRPr kumimoji="1" lang="ja-JP" altLang="en-US" sz="2400" dirty="0"/>
          </a:p>
        </p:txBody>
      </p:sp>
      <p:sp>
        <p:nvSpPr>
          <p:cNvPr id="9" name="テキスト ボックス 8"/>
          <p:cNvSpPr txBox="1"/>
          <p:nvPr/>
        </p:nvSpPr>
        <p:spPr>
          <a:xfrm>
            <a:off x="1196625" y="4997152"/>
            <a:ext cx="6948772" cy="707886"/>
          </a:xfrm>
          <a:prstGeom prst="rect">
            <a:avLst/>
          </a:prstGeom>
          <a:noFill/>
        </p:spPr>
        <p:txBody>
          <a:bodyPr wrap="square" rtlCol="0">
            <a:spAutoFit/>
          </a:bodyPr>
          <a:lstStyle/>
          <a:p>
            <a:r>
              <a:rPr kumimoji="1" lang="ja-JP" altLang="en-US" sz="4000" dirty="0" smtClean="0"/>
              <a:t>特徴的なシーンを設定・分析</a:t>
            </a:r>
            <a:endParaRPr kumimoji="1" lang="ja-JP" altLang="en-US" sz="4000" dirty="0"/>
          </a:p>
        </p:txBody>
      </p:sp>
      <p:sp>
        <p:nvSpPr>
          <p:cNvPr id="10" name="円/楕円 9"/>
          <p:cNvSpPr/>
          <p:nvPr/>
        </p:nvSpPr>
        <p:spPr>
          <a:xfrm>
            <a:off x="1412776" y="1369368"/>
            <a:ext cx="2088232" cy="61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実験</a:t>
            </a:r>
            <a:r>
              <a:rPr kumimoji="1" lang="en-US" altLang="ja-JP" sz="3200" dirty="0" smtClean="0"/>
              <a:t>1</a:t>
            </a:r>
            <a:endParaRPr kumimoji="1" lang="ja-JP" altLang="en-US" sz="3200" dirty="0"/>
          </a:p>
        </p:txBody>
      </p:sp>
      <p:sp>
        <p:nvSpPr>
          <p:cNvPr id="11" name="円/楕円 10"/>
          <p:cNvSpPr/>
          <p:nvPr/>
        </p:nvSpPr>
        <p:spPr>
          <a:xfrm>
            <a:off x="5436096" y="1369368"/>
            <a:ext cx="2088232" cy="61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実験</a:t>
            </a:r>
            <a:r>
              <a:rPr lang="en-US" altLang="ja-JP" sz="3200" dirty="0" smtClean="0"/>
              <a:t>2</a:t>
            </a:r>
            <a:endParaRPr lang="en-US" altLang="ja-JP" sz="3200" dirty="0"/>
          </a:p>
        </p:txBody>
      </p:sp>
    </p:spTree>
    <p:extLst>
      <p:ext uri="{BB962C8B-B14F-4D97-AF65-F5344CB8AC3E}">
        <p14:creationId xmlns:p14="http://schemas.microsoft.com/office/powerpoint/2010/main" val="2768000300"/>
      </p:ext>
    </p:extLst>
  </p:cSld>
  <p:clrMapOvr>
    <a:masterClrMapping/>
  </p:clrMapOvr>
  <mc:AlternateContent xmlns:mc="http://schemas.openxmlformats.org/markup-compatibility/2006" xmlns:p14="http://schemas.microsoft.com/office/powerpoint/2010/main">
    <mc:Choice Requires="p14">
      <p:transition spd="slow" p14:dur="2000" advTm="3324"/>
    </mc:Choice>
    <mc:Fallback xmlns="">
      <p:transition spd="slow" advTm="332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5|2|0.7|0.2"/>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ags/tag5.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ジャパネスク">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ジャパネスク">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2668</TotalTime>
  <Words>1498</Words>
  <Application>Microsoft Macintosh PowerPoint</Application>
  <PresentationFormat>画面に合わせる (4:3)</PresentationFormat>
  <Paragraphs>163</Paragraphs>
  <Slides>13</Slides>
  <Notes>13</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ジャパネスク</vt:lpstr>
      <vt:lpstr>3D映像と2D映像での臨場感の 感じ方に違いはあるのか</vt:lpstr>
      <vt:lpstr>はじめに</vt:lpstr>
      <vt:lpstr>伊丸岡・神宮(2014)の実験</vt:lpstr>
      <vt:lpstr>目的</vt:lpstr>
      <vt:lpstr>目的</vt:lpstr>
      <vt:lpstr>方法</vt:lpstr>
      <vt:lpstr>装置</vt:lpstr>
      <vt:lpstr>刺激</vt:lpstr>
      <vt:lpstr>刺激</vt:lpstr>
      <vt:lpstr>結果</vt:lpstr>
      <vt:lpstr>実験2　結果</vt:lpstr>
      <vt:lpstr>まとめ</vt:lpstr>
      <vt:lpstr>引用文献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keita</dc:creator>
  <cp:lastModifiedBy>伊丸岡 俊秀</cp:lastModifiedBy>
  <cp:revision>116</cp:revision>
  <dcterms:created xsi:type="dcterms:W3CDTF">2014-06-16T04:53:24Z</dcterms:created>
  <dcterms:modified xsi:type="dcterms:W3CDTF">2015-05-01T04:54:21Z</dcterms:modified>
</cp:coreProperties>
</file>