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61" r:id="rId3"/>
    <p:sldId id="268" r:id="rId4"/>
    <p:sldId id="269" r:id="rId5"/>
    <p:sldId id="271" r:id="rId6"/>
    <p:sldId id="273" r:id="rId7"/>
    <p:sldId id="288" r:id="rId8"/>
    <p:sldId id="289" r:id="rId9"/>
    <p:sldId id="290" r:id="rId10"/>
    <p:sldId id="291" r:id="rId11"/>
    <p:sldId id="292" r:id="rId12"/>
    <p:sldId id="293" r:id="rId13"/>
    <p:sldId id="294" r:id="rId14"/>
    <p:sldId id="299" r:id="rId15"/>
    <p:sldId id="303"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0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7" autoAdjust="0"/>
    <p:restoredTop sz="81368" autoAdjust="0"/>
  </p:normalViewPr>
  <p:slideViewPr>
    <p:cSldViewPr>
      <p:cViewPr varScale="1">
        <p:scale>
          <a:sx n="90" d="100"/>
          <a:sy n="90" d="100"/>
        </p:scale>
        <p:origin x="5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7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78A0DB-30D9-4752-8393-519622047A80}" type="datetimeFigureOut">
              <a:rPr lang="pl-PL" smtClean="0"/>
              <a:pPr/>
              <a:t>26.04.2017</a:t>
            </a:fld>
            <a:endParaRPr lang="pl-PL"/>
          </a:p>
        </p:txBody>
      </p:sp>
      <p:sp>
        <p:nvSpPr>
          <p:cNvPr id="4" name="Symbol zastępczy stop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ED38-6C1E-4FF3-945B-81CA17E74F3A}" type="slidenum">
              <a:rPr lang="pl-PL" smtClean="0"/>
              <a:pPr/>
              <a:t>‹#›</a:t>
            </a:fld>
            <a:endParaRPr lang="pl-PL"/>
          </a:p>
        </p:txBody>
      </p:sp>
    </p:spTree>
    <p:extLst>
      <p:ext uri="{BB962C8B-B14F-4D97-AF65-F5344CB8AC3E}">
        <p14:creationId xmlns:p14="http://schemas.microsoft.com/office/powerpoint/2010/main" val="2678847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B125CFE-0527-4EFB-AAC0-BF1D9CF0342D}" type="slidenum">
              <a:rPr lang="en-US"/>
              <a:pPr>
                <a:defRPr/>
              </a:pPr>
              <a:t>‹#›</a:t>
            </a:fld>
            <a:endParaRPr lang="en-US"/>
          </a:p>
        </p:txBody>
      </p:sp>
    </p:spTree>
    <p:extLst>
      <p:ext uri="{BB962C8B-B14F-4D97-AF65-F5344CB8AC3E}">
        <p14:creationId xmlns:p14="http://schemas.microsoft.com/office/powerpoint/2010/main" val="696536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0900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06854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41399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51621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40612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8435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370701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338831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730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70205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323508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167362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9</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3597267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54375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defRPr/>
            </a:pPr>
            <a:endParaRPr kumimoji="1" lang="pl-PL"/>
          </a:p>
        </p:txBody>
      </p:sp>
      <p:pic>
        <p:nvPicPr>
          <p:cNvPr id="5" name="Picture 3" descr="D:\FRONTPAGE THEMES\NATURE\ANABNR2.PNG"/>
          <p:cNvPicPr>
            <a:picLocks noChangeAspect="1" noChangeArrowheads="1"/>
          </p:cNvPicPr>
          <p:nvPr/>
        </p:nvPicPr>
        <p:blipFill>
          <a:blip r:embed="rId2"/>
          <a:srcRect l="-900" t="-1314" r="-2" b="-36961"/>
          <a:stretch>
            <a:fillRect/>
          </a:stretch>
        </p:blipFill>
        <p:spPr bwMode="auto">
          <a:xfrm>
            <a:off x="533400" y="3200400"/>
            <a:ext cx="8458200" cy="1158875"/>
          </a:xfrm>
          <a:prstGeom prst="rect">
            <a:avLst/>
          </a:prstGeom>
          <a:noFill/>
          <a:ln w="9525">
            <a:noFill/>
            <a:miter lim="800000"/>
            <a:headEnd/>
            <a:tailEnd/>
          </a:ln>
        </p:spPr>
      </p:pic>
      <p:sp>
        <p:nvSpPr>
          <p:cNvPr id="6" name="Rectangle 4"/>
          <p:cNvSpPr>
            <a:spLocks noChangeArrowheads="1"/>
          </p:cNvSpPr>
          <p:nvPr/>
        </p:nvSpPr>
        <p:spPr bwMode="hidden">
          <a:xfrm>
            <a:off x="795338" y="2895600"/>
            <a:ext cx="304800" cy="990600"/>
          </a:xfrm>
          <a:prstGeom prst="rect">
            <a:avLst/>
          </a:prstGeom>
          <a:solidFill>
            <a:schemeClr val="accent2">
              <a:alpha val="50000"/>
            </a:schemeClr>
          </a:solidFill>
          <a:ln w="9525">
            <a:noFill/>
            <a:miter lim="800000"/>
            <a:headEnd/>
            <a:tailEnd/>
          </a:ln>
          <a:effectLst/>
        </p:spPr>
        <p:txBody>
          <a:bodyPr wrap="none" anchor="ctr"/>
          <a:lstStyle/>
          <a:p>
            <a:pPr algn="ctr">
              <a:defRPr/>
            </a:pPr>
            <a:endParaRPr kumimoji="1" lang="pl-PL"/>
          </a:p>
        </p:txBody>
      </p:sp>
      <p:sp>
        <p:nvSpPr>
          <p:cNvPr id="4101" name="Rectangle 5"/>
          <p:cNvSpPr>
            <a:spLocks noGrp="1" noChangeArrowheads="1"/>
          </p:cNvSpPr>
          <p:nvPr>
            <p:ph type="ctrTitle"/>
          </p:nvPr>
        </p:nvSpPr>
        <p:spPr>
          <a:xfrm>
            <a:off x="1143000" y="1981200"/>
            <a:ext cx="7772400" cy="1143000"/>
          </a:xfrm>
        </p:spPr>
        <p:txBody>
          <a:bodyPr/>
          <a:lstStyle>
            <a:lvl1pPr>
              <a:defRPr/>
            </a:lvl1pPr>
          </a:lstStyle>
          <a:p>
            <a:r>
              <a:rPr lang="en-US"/>
              <a:t>Click to edit Master title style</a:t>
            </a:r>
          </a:p>
        </p:txBody>
      </p:sp>
      <p:sp>
        <p:nvSpPr>
          <p:cNvPr id="410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en-US"/>
              <a:t>Click to edit Master subtitle style</a:t>
            </a:r>
          </a:p>
        </p:txBody>
      </p:sp>
      <p:sp>
        <p:nvSpPr>
          <p:cNvPr id="7" name="Rectangle 7"/>
          <p:cNvSpPr>
            <a:spLocks noGrp="1" noChangeArrowheads="1"/>
          </p:cNvSpPr>
          <p:nvPr>
            <p:ph type="dt" sz="half" idx="10"/>
          </p:nvPr>
        </p:nvSpPr>
        <p:spPr>
          <a:xfrm>
            <a:off x="685800" y="6324600"/>
            <a:ext cx="1905000" cy="457200"/>
          </a:xfrm>
        </p:spPr>
        <p:txBody>
          <a:bodyPr/>
          <a:lstStyle>
            <a:lvl1pPr>
              <a:defRPr smtClean="0"/>
            </a:lvl1pPr>
          </a:lstStyle>
          <a:p>
            <a:pPr>
              <a:defRPr/>
            </a:pPr>
            <a:endParaRPr lang="en-US"/>
          </a:p>
        </p:txBody>
      </p:sp>
      <p:sp>
        <p:nvSpPr>
          <p:cNvPr id="8" name="Rectangle 8"/>
          <p:cNvSpPr>
            <a:spLocks noGrp="1" noChangeArrowheads="1"/>
          </p:cNvSpPr>
          <p:nvPr>
            <p:ph type="ftr" sz="quarter" idx="11"/>
          </p:nvPr>
        </p:nvSpPr>
        <p:spPr>
          <a:xfrm>
            <a:off x="3124200" y="6324600"/>
            <a:ext cx="2895600" cy="457200"/>
          </a:xfrm>
        </p:spPr>
        <p:txBody>
          <a:bodyPr/>
          <a:lstStyle>
            <a:lvl1pPr>
              <a:defRPr smtClean="0"/>
            </a:lvl1pPr>
          </a:lstStyle>
          <a:p>
            <a:pPr>
              <a:defRPr/>
            </a:pPr>
            <a:endParaRPr lang="en-US"/>
          </a:p>
        </p:txBody>
      </p:sp>
      <p:sp>
        <p:nvSpPr>
          <p:cNvPr id="9" name="Rectangle 9"/>
          <p:cNvSpPr>
            <a:spLocks noGrp="1" noChangeArrowheads="1"/>
          </p:cNvSpPr>
          <p:nvPr>
            <p:ph type="sldNum" sz="quarter" idx="12"/>
          </p:nvPr>
        </p:nvSpPr>
        <p:spPr>
          <a:xfrm>
            <a:off x="6553200" y="6324600"/>
            <a:ext cx="1905000" cy="457200"/>
          </a:xfrm>
        </p:spPr>
        <p:txBody>
          <a:bodyPr/>
          <a:lstStyle>
            <a:lvl1pPr>
              <a:defRPr sz="1400" smtClean="0"/>
            </a:lvl1pPr>
          </a:lstStyle>
          <a:p>
            <a:pPr>
              <a:defRPr/>
            </a:pPr>
            <a:fld id="{C010BC13-77CA-47FA-8570-6268595ABB2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33364F9-68B3-44BE-9D3B-EBDA2C5C9DB5}" type="slidenum">
              <a:rPr lang="en-US"/>
              <a:pPr>
                <a:defRPr/>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53250" y="838200"/>
            <a:ext cx="1962150" cy="54102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1066800" y="838200"/>
            <a:ext cx="5734050" cy="54102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1CEA36F3-1DFF-4B17-B9AC-456721FDAC12}" type="slidenum">
              <a:rPr lang="en-US"/>
              <a:pPr>
                <a:defRPr/>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31E7EC0-99A2-4E55-A87D-66405DF69162}" type="slidenum">
              <a:rPr lang="en-US"/>
              <a:pPr>
                <a:defRPr/>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E11066FE-30CC-471E-809F-517783FF36C5}" type="slidenum">
              <a:rPr lang="en-US"/>
              <a:pPr>
                <a:defRPr/>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11430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51054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B4867BBC-DF38-4141-8E9F-F86865D34036}" type="slidenum">
              <a:rPr lang="en-US"/>
              <a:pPr>
                <a:defRPr/>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197DB5E6-4574-46A4-94A6-165EF9AAA450}" type="slidenum">
              <a:rPr lang="en-US"/>
              <a:pPr>
                <a:defRPr/>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ylko tytuł">
    <p:spTree>
      <p:nvGrpSpPr>
        <p:cNvPr id="1" name=""/>
        <p:cNvGrpSpPr/>
        <p:nvPr/>
      </p:nvGrpSpPr>
      <p:grpSpPr>
        <a:xfrm>
          <a:off x="0" y="0"/>
          <a:ext cx="0" cy="0"/>
          <a:chOff x="0" y="0"/>
          <a:chExt cx="0" cy="0"/>
        </a:xfrm>
      </p:grpSpPr>
      <p:sp>
        <p:nvSpPr>
          <p:cNvPr id="2"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pl-PL"/>
          </a:p>
        </p:txBody>
      </p:sp>
      <p:sp>
        <p:nvSpPr>
          <p:cNvPr id="3"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defRPr/>
            </a:pPr>
            <a:endParaRPr kumimoji="1" lang="pl-PL"/>
          </a:p>
        </p:txBody>
      </p:sp>
      <p:sp>
        <p:nvSpPr>
          <p:cNvPr id="4" name="Rectangle 4" descr="Stationery"/>
          <p:cNvSpPr>
            <a:spLocks noChangeArrowheads="1"/>
          </p:cNvSpPr>
          <p:nvPr/>
        </p:nvSpPr>
        <p:spPr bwMode="auto">
          <a:xfrm>
            <a:off x="457200" y="0"/>
            <a:ext cx="1219200" cy="7620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defRPr/>
            </a:pPr>
            <a:endParaRPr kumimoji="1" lang="pl-PL"/>
          </a:p>
        </p:txBody>
      </p:sp>
      <p:sp>
        <p:nvSpPr>
          <p:cNvPr id="5" name="Rectangle 5" descr="Stationery"/>
          <p:cNvSpPr>
            <a:spLocks noChangeArrowheads="1"/>
          </p:cNvSpPr>
          <p:nvPr/>
        </p:nvSpPr>
        <p:spPr bwMode="auto">
          <a:xfrm>
            <a:off x="0" y="0"/>
            <a:ext cx="457200" cy="68580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defRPr/>
            </a:pPr>
            <a:endParaRPr kumimoji="1" lang="pl-PL"/>
          </a:p>
        </p:txBody>
      </p:sp>
      <p:pic>
        <p:nvPicPr>
          <p:cNvPr id="6" name="Picture 9" descr="C:\Wendy\anabnr2.GIF"/>
          <p:cNvPicPr>
            <a:picLocks noChangeAspect="1" noChangeArrowheads="1"/>
          </p:cNvPicPr>
          <p:nvPr/>
        </p:nvPicPr>
        <p:blipFill>
          <a:blip r:embed="rId3"/>
          <a:srcRect/>
          <a:stretch>
            <a:fillRect/>
          </a:stretch>
        </p:blipFill>
        <p:spPr bwMode="auto">
          <a:xfrm>
            <a:off x="1228725" y="0"/>
            <a:ext cx="7915275" cy="754063"/>
          </a:xfrm>
          <a:prstGeom prst="rect">
            <a:avLst/>
          </a:prstGeom>
          <a:noFill/>
          <a:ln w="9525">
            <a:noFill/>
            <a:miter lim="800000"/>
            <a:headEnd/>
            <a:tailEnd/>
          </a:ln>
        </p:spPr>
      </p:pic>
      <p:sp>
        <p:nvSpPr>
          <p:cNvPr id="7" name="Rectangle 10"/>
          <p:cNvSpPr>
            <a:spLocks noChangeArrowheads="1"/>
          </p:cNvSpPr>
          <p:nvPr/>
        </p:nvSpPr>
        <p:spPr bwMode="auto">
          <a:xfrm>
            <a:off x="304800" y="457200"/>
            <a:ext cx="2514600" cy="304800"/>
          </a:xfrm>
          <a:prstGeom prst="rect">
            <a:avLst/>
          </a:prstGeom>
          <a:solidFill>
            <a:schemeClr val="accent2">
              <a:alpha val="50000"/>
            </a:schemeClr>
          </a:solidFill>
          <a:ln w="9525">
            <a:noFill/>
            <a:miter lim="800000"/>
            <a:headEnd/>
            <a:tailEnd/>
          </a:ln>
          <a:effectLst/>
        </p:spPr>
        <p:txBody>
          <a:bodyPr wrap="none" anchor="ctr"/>
          <a:lstStyle/>
          <a:p>
            <a:pPr algn="ctr">
              <a:defRPr/>
            </a:pPr>
            <a:endParaRPr kumimoji="1" lang="pl-PL"/>
          </a:p>
        </p:txBody>
      </p:sp>
      <p:sp>
        <p:nvSpPr>
          <p:cNvPr id="8" name="Text Box 14"/>
          <p:cNvSpPr txBox="1">
            <a:spLocks noChangeArrowheads="1"/>
          </p:cNvSpPr>
          <p:nvPr/>
        </p:nvSpPr>
        <p:spPr bwMode="auto">
          <a:xfrm>
            <a:off x="900113" y="6381750"/>
            <a:ext cx="7978775" cy="274638"/>
          </a:xfrm>
          <a:prstGeom prst="rect">
            <a:avLst/>
          </a:prstGeom>
          <a:noFill/>
          <a:ln w="9525">
            <a:noFill/>
            <a:miter lim="800000"/>
            <a:headEnd/>
            <a:tailEnd/>
          </a:ln>
          <a:effectLst/>
        </p:spPr>
        <p:txBody>
          <a:bodyPr>
            <a:spAutoFit/>
          </a:bodyPr>
          <a:lstStyle/>
          <a:p>
            <a:pPr algn="r">
              <a:spcBef>
                <a:spcPct val="50000"/>
              </a:spcBef>
            </a:pPr>
            <a:r>
              <a:rPr lang="en-US" sz="1200" i="1" smtClean="0">
                <a:solidFill>
                  <a:schemeClr val="tx2"/>
                </a:solidFill>
              </a:rPr>
              <a:t>Database administration </a:t>
            </a:r>
            <a:r>
              <a:rPr lang="pl-PL" sz="1200" i="1" smtClean="0">
                <a:solidFill>
                  <a:schemeClr val="tx2"/>
                </a:solidFill>
              </a:rPr>
              <a:t>– </a:t>
            </a:r>
            <a:r>
              <a:rPr lang="en-US" sz="1200" i="1" smtClean="0">
                <a:solidFill>
                  <a:schemeClr val="tx2"/>
                </a:solidFill>
              </a:rPr>
              <a:t>lecture 6</a:t>
            </a:r>
            <a:r>
              <a:rPr lang="pl-PL" sz="1200" i="1" dirty="0">
                <a:solidFill>
                  <a:schemeClr val="tx2"/>
                </a:solidFill>
              </a:rPr>
              <a:t>	</a:t>
            </a:r>
            <a:fld id="{3B157DD2-2D09-4B57-849C-ED9464A13B2E}" type="slidenum">
              <a:rPr lang="en-US" sz="1200" i="1"/>
              <a:pPr algn="r">
                <a:spcBef>
                  <a:spcPct val="50000"/>
                </a:spcBef>
              </a:pPr>
              <a:t>‹#›</a:t>
            </a:fld>
            <a:endParaRPr lang="en-US" sz="1200" i="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9B438671-5843-4AE4-844C-313AE8466FFF}" type="slidenum">
              <a:rPr lang="en-US"/>
              <a:pPr>
                <a:defRPr/>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F3105652-FD41-4633-9ECE-B00515E95EA0}" type="slidenum">
              <a:rPr lang="en-US"/>
              <a:pPr>
                <a:defRPr/>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577EE58-A727-4E57-9C69-D16E347844E5}" type="slidenum">
              <a:rPr lang="en-US"/>
              <a:pPr>
                <a:defRPr/>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pl-PL"/>
          </a:p>
        </p:txBody>
      </p:sp>
      <p:sp>
        <p:nvSpPr>
          <p:cNvPr id="3075"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defRPr/>
            </a:pPr>
            <a:endParaRPr kumimoji="1" lang="pl-PL"/>
          </a:p>
        </p:txBody>
      </p:sp>
      <p:sp>
        <p:nvSpPr>
          <p:cNvPr id="3076" name="Rectangle 4" descr="Stationery"/>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defRPr/>
            </a:pPr>
            <a:endParaRPr kumimoji="1" lang="pl-PL"/>
          </a:p>
        </p:txBody>
      </p:sp>
      <p:sp>
        <p:nvSpPr>
          <p:cNvPr id="3077" name="Rectangle 5"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defRPr/>
            </a:pPr>
            <a:endParaRPr kumimoji="1" lang="pl-PL"/>
          </a:p>
        </p:txBody>
      </p:sp>
      <p:sp>
        <p:nvSpPr>
          <p:cNvPr id="4102" name="Rectangle 6"/>
          <p:cNvSpPr>
            <a:spLocks noGrp="1" noChangeArrowheads="1"/>
          </p:cNvSpPr>
          <p:nvPr>
            <p:ph type="title"/>
          </p:nvPr>
        </p:nvSpPr>
        <p:spPr bwMode="auto">
          <a:xfrm>
            <a:off x="1066800" y="838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dt" sz="half" idx="2"/>
          </p:nvPr>
        </p:nvSpPr>
        <p:spPr bwMode="auto">
          <a:xfrm>
            <a:off x="1066800" y="6413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solidFill>
                  <a:schemeClr val="tx2"/>
                </a:solidFill>
              </a:defRPr>
            </a:lvl1pPr>
          </a:lstStyle>
          <a:p>
            <a:pPr>
              <a:defRPr/>
            </a:pPr>
            <a:endParaRPr lang="en-US"/>
          </a:p>
        </p:txBody>
      </p:sp>
      <p:sp>
        <p:nvSpPr>
          <p:cNvPr id="3080" name="Rectangle 8"/>
          <p:cNvSpPr>
            <a:spLocks noGrp="1" noChangeArrowheads="1"/>
          </p:cNvSpPr>
          <p:nvPr>
            <p:ph type="ftr" sz="quarter" idx="3"/>
          </p:nvPr>
        </p:nvSpPr>
        <p:spPr bwMode="auto">
          <a:xfrm>
            <a:off x="3429000" y="6413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solidFill>
                  <a:schemeClr val="tx2"/>
                </a:solidFill>
              </a:defRPr>
            </a:lvl1pPr>
          </a:lstStyle>
          <a:p>
            <a:pPr>
              <a:defRPr/>
            </a:pPr>
            <a:endParaRPr lang="en-US"/>
          </a:p>
        </p:txBody>
      </p:sp>
      <p:pic>
        <p:nvPicPr>
          <p:cNvPr id="4105" name="Picture 9" descr="C:\Wendy\anabnr2.GIF"/>
          <p:cNvPicPr>
            <a:picLocks noChangeAspect="1" noChangeArrowheads="1"/>
          </p:cNvPicPr>
          <p:nvPr/>
        </p:nvPicPr>
        <p:blipFill>
          <a:blip r:embed="rId14"/>
          <a:srcRect/>
          <a:stretch>
            <a:fillRect/>
          </a:stretch>
        </p:blipFill>
        <p:spPr bwMode="auto">
          <a:xfrm>
            <a:off x="1228725" y="0"/>
            <a:ext cx="7915275" cy="754063"/>
          </a:xfrm>
          <a:prstGeom prst="rect">
            <a:avLst/>
          </a:prstGeom>
          <a:noFill/>
          <a:ln w="9525">
            <a:noFill/>
            <a:miter lim="800000"/>
            <a:headEnd/>
            <a:tailEnd/>
          </a:ln>
        </p:spPr>
      </p:pic>
      <p:sp>
        <p:nvSpPr>
          <p:cNvPr id="3082" name="Rectangle 10"/>
          <p:cNvSpPr>
            <a:spLocks noChangeArrowheads="1"/>
          </p:cNvSpPr>
          <p:nvPr/>
        </p:nvSpPr>
        <p:spPr bwMode="auto">
          <a:xfrm>
            <a:off x="304800" y="457200"/>
            <a:ext cx="2514600" cy="304800"/>
          </a:xfrm>
          <a:prstGeom prst="rect">
            <a:avLst/>
          </a:prstGeom>
          <a:solidFill>
            <a:schemeClr val="accent2">
              <a:alpha val="50000"/>
            </a:schemeClr>
          </a:solidFill>
          <a:ln w="9525">
            <a:noFill/>
            <a:miter lim="800000"/>
            <a:headEnd/>
            <a:tailEnd/>
          </a:ln>
          <a:effectLst/>
        </p:spPr>
        <p:txBody>
          <a:bodyPr wrap="none" anchor="ctr"/>
          <a:lstStyle/>
          <a:p>
            <a:pPr algn="ctr">
              <a:defRPr/>
            </a:pPr>
            <a:endParaRPr kumimoji="1" lang="pl-PL"/>
          </a:p>
        </p:txBody>
      </p:sp>
      <p:sp>
        <p:nvSpPr>
          <p:cNvPr id="3083" name="Rectangle 11"/>
          <p:cNvSpPr>
            <a:spLocks noGrp="1" noChangeArrowheads="1"/>
          </p:cNvSpPr>
          <p:nvPr>
            <p:ph type="sldNum" sz="quarter" idx="4"/>
          </p:nvPr>
        </p:nvSpPr>
        <p:spPr bwMode="auto">
          <a:xfrm>
            <a:off x="8229600" y="64135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solidFill>
                  <a:schemeClr val="tx2"/>
                </a:solidFill>
              </a:defRPr>
            </a:lvl1pPr>
          </a:lstStyle>
          <a:p>
            <a:pPr>
              <a:defRPr/>
            </a:pPr>
            <a:fld id="{C077162A-FDB6-43ED-9B52-935DE3806D80}" type="slidenum">
              <a:rPr lang="en-US"/>
              <a:pPr>
                <a:defRPr/>
              </a:pPr>
              <a:t>‹#›</a:t>
            </a:fld>
            <a:endParaRPr lang="en-US" sz="1400"/>
          </a:p>
        </p:txBody>
      </p:sp>
      <p:sp>
        <p:nvSpPr>
          <p:cNvPr id="4108" name="Rectangle 12"/>
          <p:cNvSpPr>
            <a:spLocks noGrp="1" noChangeArrowheads="1"/>
          </p:cNvSpPr>
          <p:nvPr>
            <p:ph type="body" idx="1"/>
          </p:nvPr>
        </p:nvSpPr>
        <p:spPr bwMode="auto">
          <a:xfrm>
            <a:off x="1143000" y="2133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5" name="Text Box 13"/>
          <p:cNvSpPr txBox="1">
            <a:spLocks noChangeArrowheads="1"/>
          </p:cNvSpPr>
          <p:nvPr/>
        </p:nvSpPr>
        <p:spPr bwMode="auto">
          <a:xfrm>
            <a:off x="8458200" y="6613525"/>
            <a:ext cx="457200" cy="244475"/>
          </a:xfrm>
          <a:prstGeom prst="rect">
            <a:avLst/>
          </a:prstGeom>
          <a:noFill/>
          <a:ln w="9525">
            <a:noFill/>
            <a:miter lim="800000"/>
            <a:headEnd/>
            <a:tailEnd/>
          </a:ln>
          <a:effectLst/>
        </p:spPr>
        <p:txBody>
          <a:bodyPr>
            <a:spAutoFit/>
          </a:bodyPr>
          <a:lstStyle/>
          <a:p>
            <a:pPr>
              <a:spcBef>
                <a:spcPct val="50000"/>
              </a:spcBef>
              <a:defRPr/>
            </a:pPr>
            <a:fld id="{F63514A7-7C2D-44B8-B30D-412EF671A109}" type="slidenum">
              <a:rPr lang="en-US" sz="1000"/>
              <a:pPr>
                <a:spcBef>
                  <a:spcPct val="50000"/>
                </a:spcBef>
                <a:defRPr/>
              </a:pPr>
              <a:t>‹#›</a:t>
            </a:fld>
            <a:endParaRPr lang="en-US" sz="1000"/>
          </a:p>
        </p:txBody>
      </p:sp>
      <p:sp>
        <p:nvSpPr>
          <p:cNvPr id="3086" name="Text Box 14"/>
          <p:cNvSpPr txBox="1">
            <a:spLocks noChangeArrowheads="1"/>
          </p:cNvSpPr>
          <p:nvPr/>
        </p:nvSpPr>
        <p:spPr bwMode="auto">
          <a:xfrm>
            <a:off x="914400" y="6096000"/>
            <a:ext cx="3657600" cy="762000"/>
          </a:xfrm>
          <a:prstGeom prst="rect">
            <a:avLst/>
          </a:prstGeom>
          <a:noFill/>
          <a:ln w="9525">
            <a:noFill/>
            <a:miter lim="800000"/>
            <a:headEnd/>
            <a:tailEnd/>
          </a:ln>
          <a:effectLst/>
        </p:spPr>
        <p:txBody>
          <a:bodyPr>
            <a:spAutoFit/>
          </a:bodyPr>
          <a:lstStyle/>
          <a:p>
            <a:pPr>
              <a:spcBef>
                <a:spcPct val="50000"/>
              </a:spcBef>
              <a:defRPr/>
            </a:pPr>
            <a:r>
              <a:rPr lang="pl-PL" sz="1200" i="1">
                <a:solidFill>
                  <a:schemeClr val="tx2"/>
                </a:solidFill>
              </a:rPr>
              <a:t>Nauczanie informatyki przez Internet </a:t>
            </a:r>
            <a:r>
              <a:rPr lang="en-US" sz="1200" i="1">
                <a:solidFill>
                  <a:schemeClr val="tx2"/>
                </a:solidFill>
              </a:rPr>
              <a:t>w </a:t>
            </a:r>
            <a:r>
              <a:rPr lang="pl-PL" sz="1200" i="1">
                <a:solidFill>
                  <a:schemeClr val="tx2"/>
                </a:solidFill>
                <a:cs typeface="Times New Roman" charset="0"/>
              </a:rPr>
              <a:t>PJWSTK</a:t>
            </a:r>
            <a:r>
              <a:rPr lang="en-US" sz="4400">
                <a:solidFill>
                  <a:schemeClr val="tx2"/>
                </a:solidFill>
              </a:rPr>
              <a:t> </a:t>
            </a:r>
          </a:p>
        </p:txBody>
      </p:sp>
    </p:spTree>
  </p:cSld>
  <p:clrMap bg1="lt1" tx1="dk1" bg2="lt2" tx2="dk2" accent1="accent1" accent2="accent2" accent3="accent3" accent4="accent4" accent5="accent5" accent6="accent6" hlink="hlink" folHlink="folHlink"/>
  <p:sldLayoutIdLst>
    <p:sldLayoutId id="2147483672" r:id="rId1"/>
    <p:sldLayoutId id="2147483663" r:id="rId2"/>
    <p:sldLayoutId id="2147483664" r:id="rId3"/>
    <p:sldLayoutId id="2147483665" r:id="rId4"/>
    <p:sldLayoutId id="2147483666" r:id="rId5"/>
    <p:sldLayoutId id="2147483673"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fontAlgn="base">
        <a:spcBef>
          <a:spcPct val="0"/>
        </a:spcBef>
        <a:spcAft>
          <a:spcPct val="0"/>
        </a:spcAft>
        <a:defRPr sz="4400">
          <a:solidFill>
            <a:schemeClr val="tx2"/>
          </a:solidFill>
          <a:latin typeface="Times New Roman" charset="0"/>
        </a:defRPr>
      </a:lvl6pPr>
      <a:lvl7pPr marL="914400" algn="l" rtl="0" fontAlgn="base">
        <a:spcBef>
          <a:spcPct val="0"/>
        </a:spcBef>
        <a:spcAft>
          <a:spcPct val="0"/>
        </a:spcAft>
        <a:defRPr sz="4400">
          <a:solidFill>
            <a:schemeClr val="tx2"/>
          </a:solidFill>
          <a:latin typeface="Times New Roman" charset="0"/>
        </a:defRPr>
      </a:lvl7pPr>
      <a:lvl8pPr marL="1371600" algn="l" rtl="0" fontAlgn="base">
        <a:spcBef>
          <a:spcPct val="0"/>
        </a:spcBef>
        <a:spcAft>
          <a:spcPct val="0"/>
        </a:spcAft>
        <a:defRPr sz="4400">
          <a:solidFill>
            <a:schemeClr val="tx2"/>
          </a:solidFill>
          <a:latin typeface="Times New Roman" charset="0"/>
        </a:defRPr>
      </a:lvl8pPr>
      <a:lvl9pPr marL="1828800" algn="l" rtl="0" fontAlgn="base">
        <a:spcBef>
          <a:spcPct val="0"/>
        </a:spcBef>
        <a:spcAft>
          <a:spcPct val="0"/>
        </a:spcAft>
        <a:defRPr sz="4400">
          <a:solidFill>
            <a:schemeClr val="tx2"/>
          </a:solidFill>
          <a:latin typeface="Times New Roman" charset="0"/>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eaLnBrk="0" fontAlgn="base" hangingPunct="0">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0"/>
            <a:ext cx="8991600" cy="2819400"/>
          </a:xfrm>
        </p:spPr>
        <p:txBody>
          <a:bodyPr/>
          <a:lstStyle/>
          <a:p>
            <a:pPr algn="ctr" eaLnBrk="1" hangingPunct="1">
              <a:lnSpc>
                <a:spcPct val="135000"/>
              </a:lnSpc>
            </a:pPr>
            <a:r>
              <a:rPr lang="en-US" sz="4000" b="1" smtClean="0">
                <a:latin typeface="Book Antiqua" pitchFamily="18" charset="0"/>
              </a:rPr>
              <a:t>Database administration</a:t>
            </a:r>
            <a:br>
              <a:rPr lang="en-US" sz="4000" b="1" smtClean="0">
                <a:latin typeface="Book Antiqua" pitchFamily="18" charset="0"/>
              </a:rPr>
            </a:br>
            <a:r>
              <a:rPr lang="en-US" sz="4000" b="1" smtClean="0">
                <a:latin typeface="Book Antiqua" pitchFamily="18" charset="0"/>
              </a:rPr>
              <a:t>ABD</a:t>
            </a:r>
            <a:r>
              <a:rPr lang="pl-PL" sz="4000" b="1" smtClean="0">
                <a:latin typeface="Book Antiqua" pitchFamily="18" charset="0"/>
              </a:rPr>
              <a:t/>
            </a:r>
            <a:br>
              <a:rPr lang="pl-PL" sz="4000" b="1" smtClean="0">
                <a:latin typeface="Book Antiqua" pitchFamily="18" charset="0"/>
              </a:rPr>
            </a:br>
            <a:r>
              <a:rPr lang="en-US" sz="4000" b="1" smtClean="0">
                <a:latin typeface="Book Antiqua" pitchFamily="18" charset="0"/>
              </a:rPr>
              <a:t>Lecture</a:t>
            </a:r>
            <a:r>
              <a:rPr lang="pl-PL" sz="4000" b="1" smtClean="0">
                <a:latin typeface="Book Antiqua" pitchFamily="18" charset="0"/>
              </a:rPr>
              <a:t> </a:t>
            </a:r>
            <a:r>
              <a:rPr lang="en-US" sz="4000" b="1" smtClean="0">
                <a:latin typeface="Book Antiqua" pitchFamily="18" charset="0"/>
              </a:rPr>
              <a:t>6</a:t>
            </a:r>
            <a:endParaRPr lang="en-US" sz="4000" smtClean="0">
              <a:latin typeface="Book Antiqua" pitchFamily="18" charset="0"/>
              <a:cs typeface="Times New Roman" charset="0"/>
            </a:endParaRPr>
          </a:p>
        </p:txBody>
      </p:sp>
      <p:sp>
        <p:nvSpPr>
          <p:cNvPr id="7171" name="Rectangle 3"/>
          <p:cNvSpPr>
            <a:spLocks noGrp="1" noChangeArrowheads="1"/>
          </p:cNvSpPr>
          <p:nvPr>
            <p:ph type="subTitle" idx="1"/>
          </p:nvPr>
        </p:nvSpPr>
        <p:spPr>
          <a:xfrm>
            <a:off x="381000" y="4351338"/>
            <a:ext cx="8534400" cy="2278062"/>
          </a:xfrm>
        </p:spPr>
        <p:txBody>
          <a:bodyPr/>
          <a:lstStyle/>
          <a:p>
            <a:pPr algn="ctr" eaLnBrk="1" hangingPunct="1"/>
            <a:r>
              <a:rPr lang="pl-PL" sz="2400" i="1" smtClean="0"/>
              <a:t>Paweł Lenkiewicz</a:t>
            </a:r>
            <a:endParaRPr lang="en-US" sz="2400" i="1" smtClean="0"/>
          </a:p>
          <a:p>
            <a:pPr algn="ctr" eaLnBrk="1" hangingPunct="1"/>
            <a:r>
              <a:rPr lang="pl-PL" sz="2400" smtClean="0">
                <a:latin typeface="Book Antiqua" pitchFamily="18" charset="0"/>
                <a:cs typeface="Times New Roman" charset="0"/>
              </a:rPr>
              <a:t/>
            </a:r>
            <a:br>
              <a:rPr lang="pl-PL" sz="2400" smtClean="0">
                <a:latin typeface="Book Antiqua" pitchFamily="18" charset="0"/>
                <a:cs typeface="Times New Roman" charset="0"/>
              </a:rPr>
            </a:br>
            <a:endParaRPr lang="en-US" sz="2400" smtClean="0">
              <a:latin typeface="Book Antiqua" pitchFamily="18" charset="0"/>
              <a:cs typeface="Times New Roman"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Operators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928802"/>
            <a:ext cx="8382000" cy="2308324"/>
          </a:xfrm>
          <a:prstGeom prst="rect">
            <a:avLst/>
          </a:prstGeom>
          <a:noFill/>
          <a:ln w="9525">
            <a:noFill/>
            <a:miter lim="800000"/>
            <a:headEnd/>
            <a:tailEnd/>
          </a:ln>
        </p:spPr>
        <p:txBody>
          <a:bodyPr wrap="square">
            <a:spAutoFit/>
          </a:bodyPr>
          <a:lstStyle/>
          <a:p>
            <a:pPr marL="180000" indent="-180000">
              <a:lnSpc>
                <a:spcPct val="120000"/>
              </a:lnSpc>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dirty="0" smtClean="0"/>
              <a:t>Operator is a person, who receive</a:t>
            </a:r>
            <a:r>
              <a:rPr lang="pl-PL" dirty="0" smtClean="0"/>
              <a:t>s</a:t>
            </a:r>
            <a:r>
              <a:rPr lang="en-GB" dirty="0" smtClean="0"/>
              <a:t> alert notifications. We may define e-mail address, pager number or net send address for each operator.</a:t>
            </a:r>
            <a:endParaRPr lang="pl-PL" dirty="0" smtClean="0"/>
          </a:p>
          <a:p>
            <a:pPr marL="180000" indent="-180000">
              <a:lnSpc>
                <a:spcPct val="120000"/>
              </a:lnSpc>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dirty="0" smtClean="0"/>
              <a:t>Operators shouldn’t </a:t>
            </a:r>
            <a:r>
              <a:rPr lang="en-US" smtClean="0"/>
              <a:t>be confused</a:t>
            </a:r>
            <a:r>
              <a:rPr lang="en-US" b="1" smtClean="0"/>
              <a:t> </a:t>
            </a:r>
            <a:r>
              <a:rPr lang="en-US" dirty="0" smtClean="0"/>
              <a:t>with user accounts (</a:t>
            </a:r>
            <a:r>
              <a:rPr lang="en-US" i="1" dirty="0" smtClean="0"/>
              <a:t>logins</a:t>
            </a:r>
            <a:r>
              <a:rPr lang="en-US" dirty="0" smtClean="0"/>
              <a:t> and </a:t>
            </a:r>
            <a:r>
              <a:rPr lang="en-US" i="1" dirty="0" smtClean="0"/>
              <a:t>users</a:t>
            </a:r>
            <a:r>
              <a:rPr lang="en-US" dirty="0" smtClean="0"/>
              <a:t>)</a:t>
            </a:r>
            <a:r>
              <a:rPr lang="pl-PL" dirty="0" smtClean="0"/>
              <a:t>.</a:t>
            </a:r>
            <a:endParaRPr lang="en-GB" dirty="0"/>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Full-text search</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928802"/>
            <a:ext cx="8382000" cy="3868751"/>
          </a:xfrm>
          <a:prstGeom prst="rect">
            <a:avLst/>
          </a:prstGeom>
          <a:noFill/>
          <a:ln w="9525">
            <a:noFill/>
            <a:miter lim="800000"/>
            <a:headEnd/>
            <a:tailEnd/>
          </a:ln>
        </p:spPr>
        <p:txBody>
          <a:bodyPr wrap="square">
            <a:spAutoFit/>
          </a:bodyPr>
          <a:lstStyle/>
          <a:p>
            <a:pPr>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latin typeface="Book Antiqua" pitchFamily="16" charset="0"/>
              </a:rPr>
              <a:t>Full-text search enables programmers to implement very fast text fragments searching in large text fields (char, varchar, text, binary). Before we start to implement this feature, we must make sure, that „</a:t>
            </a:r>
            <a:r>
              <a:rPr lang="en-GB" i="1" smtClean="0">
                <a:latin typeface="Book Antiqua" pitchFamily="16" charset="0"/>
              </a:rPr>
              <a:t>SQL Server FullText Search</a:t>
            </a:r>
            <a:r>
              <a:rPr lang="en-GB" smtClean="0">
                <a:latin typeface="Book Antiqua" pitchFamily="16" charset="0"/>
              </a:rPr>
              <a:t>” service is </a:t>
            </a:r>
            <a:r>
              <a:rPr lang="pl-PL" smtClean="0">
                <a:latin typeface="Book Antiqua" pitchFamily="16" charset="0"/>
              </a:rPr>
              <a:t>installed and </a:t>
            </a:r>
            <a:r>
              <a:rPr lang="en-GB" smtClean="0">
                <a:latin typeface="Book Antiqua" pitchFamily="16" charset="0"/>
              </a:rPr>
              <a:t>running.</a:t>
            </a:r>
          </a:p>
          <a:p>
            <a:pPr>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latin typeface="Book Antiqua" pitchFamily="16" charset="0"/>
              </a:rPr>
              <a:t>Next, we must enable this feature in our database:</a:t>
            </a:r>
          </a:p>
          <a:p>
            <a:pPr marL="339725" indent="-339725">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mtClean="0">
              <a:solidFill>
                <a:srgbClr val="005400"/>
              </a:solidFill>
              <a:latin typeface="Book Antiqua" pitchFamily="16" charset="0"/>
            </a:endParaRPr>
          </a:p>
          <a:p>
            <a:pPr marL="339725" indent="-339725" algn="ctr">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solidFill>
                  <a:srgbClr val="3017E7"/>
                </a:solidFill>
                <a:latin typeface="Arial" charset="0"/>
              </a:rPr>
              <a:t>Sp_fulltext_database ‘enable’</a:t>
            </a:r>
            <a:endParaRPr lang="en-GB">
              <a:solidFill>
                <a:srgbClr val="3017E7"/>
              </a:solidFill>
              <a:latin typeface="Arial" charset="0"/>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Full-text search</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85926"/>
            <a:ext cx="8382000" cy="2862322"/>
          </a:xfrm>
          <a:prstGeom prst="rect">
            <a:avLst/>
          </a:prstGeom>
          <a:noFill/>
          <a:ln w="9525">
            <a:noFill/>
            <a:miter lim="800000"/>
            <a:headEnd/>
            <a:tailEnd/>
          </a:ln>
        </p:spPr>
        <p:txBody>
          <a:bodyPr wrap="square">
            <a:spAutoFit/>
          </a:bodyPr>
          <a:lstStyle/>
          <a:p>
            <a:pPr marL="180000" indent="-180000">
              <a:spcBef>
                <a:spcPts val="600"/>
              </a:spcBef>
              <a:buSzPct val="75000"/>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latin typeface="Book Antiqua" pitchFamily="16" charset="0"/>
              </a:rPr>
              <a:t>Table </a:t>
            </a:r>
            <a:r>
              <a:rPr lang="en-GB" sz="2000" smtClean="0">
                <a:latin typeface="Book Antiqua" pitchFamily="16" charset="0"/>
              </a:rPr>
              <a:t>indexed by</a:t>
            </a:r>
            <a:r>
              <a:rPr lang="pl-PL" sz="2000" smtClean="0">
                <a:latin typeface="Book Antiqua" pitchFamily="16" charset="0"/>
              </a:rPr>
              <a:t> the</a:t>
            </a:r>
            <a:r>
              <a:rPr lang="en-GB" sz="2000" smtClean="0">
                <a:latin typeface="Book Antiqua" pitchFamily="16" charset="0"/>
              </a:rPr>
              <a:t> </a:t>
            </a:r>
            <a:r>
              <a:rPr lang="en-GB" sz="2000" dirty="0" smtClean="0">
                <a:latin typeface="Book Antiqua" pitchFamily="16" charset="0"/>
              </a:rPr>
              <a:t>full-text search must have an unique index on a NOT NULL column.</a:t>
            </a:r>
            <a:endParaRPr lang="pl-PL" sz="2000" dirty="0" smtClean="0">
              <a:latin typeface="Book Antiqua" pitchFamily="16" charset="0"/>
            </a:endParaRPr>
          </a:p>
          <a:p>
            <a:pPr marL="180000" indent="-180000">
              <a:spcBef>
                <a:spcPts val="600"/>
              </a:spcBef>
              <a:buSzPct val="75000"/>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latin typeface="Book Antiqua" pitchFamily="16" charset="0"/>
              </a:rPr>
              <a:t>Each full-text indexed database must have its own</a:t>
            </a:r>
            <a:r>
              <a:rPr lang="en-GB" sz="2000" b="1" dirty="0" smtClean="0">
                <a:latin typeface="Book Antiqua" pitchFamily="16" charset="0"/>
              </a:rPr>
              <a:t> </a:t>
            </a:r>
            <a:r>
              <a:rPr lang="en-GB" sz="2000" dirty="0" err="1" smtClean="0">
                <a:latin typeface="Book Antiqua" pitchFamily="16" charset="0"/>
              </a:rPr>
              <a:t>catalog</a:t>
            </a:r>
            <a:r>
              <a:rPr lang="en-GB" sz="2000" dirty="0" smtClean="0">
                <a:latin typeface="Book Antiqua" pitchFamily="16" charset="0"/>
              </a:rPr>
              <a:t>.</a:t>
            </a:r>
          </a:p>
          <a:p>
            <a:pPr marL="180000" indent="-180000">
              <a:spcBef>
                <a:spcPts val="600"/>
              </a:spcBef>
              <a:buSzPct val="75000"/>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err="1" smtClean="0">
                <a:latin typeface="Book Antiqua" pitchFamily="16" charset="0"/>
              </a:rPr>
              <a:t>Catalog</a:t>
            </a:r>
            <a:r>
              <a:rPr lang="en-GB" sz="2000" dirty="0" smtClean="0">
                <a:latin typeface="Book Antiqua" pitchFamily="16" charset="0"/>
              </a:rPr>
              <a:t> </a:t>
            </a:r>
            <a:r>
              <a:rPr lang="en-GB" sz="2000" smtClean="0">
                <a:latin typeface="Book Antiqua" pitchFamily="16" charset="0"/>
              </a:rPr>
              <a:t>files make</a:t>
            </a:r>
            <a:r>
              <a:rPr lang="en-GB" sz="2000" b="1" smtClean="0">
                <a:latin typeface="Book Antiqua" pitchFamily="16" charset="0"/>
              </a:rPr>
              <a:t> </a:t>
            </a:r>
            <a:r>
              <a:rPr lang="en-GB" sz="2000" dirty="0" smtClean="0">
                <a:latin typeface="Book Antiqua" pitchFamily="16" charset="0"/>
              </a:rPr>
              <a:t>another type of files. They belong to a </a:t>
            </a:r>
            <a:r>
              <a:rPr lang="en-GB" sz="2000" dirty="0" err="1" smtClean="0">
                <a:latin typeface="Book Antiqua" pitchFamily="16" charset="0"/>
              </a:rPr>
              <a:t>filegroup</a:t>
            </a:r>
            <a:r>
              <a:rPr lang="en-GB" sz="2000" dirty="0" smtClean="0">
                <a:latin typeface="Book Antiqua" pitchFamily="16" charset="0"/>
              </a:rPr>
              <a:t>.</a:t>
            </a:r>
            <a:endParaRPr lang="pl-PL" sz="2000" dirty="0" smtClean="0">
              <a:latin typeface="Book Antiqua" pitchFamily="16" charset="0"/>
            </a:endParaRPr>
          </a:p>
          <a:p>
            <a:pPr marL="180000" indent="-180000">
              <a:spcBef>
                <a:spcPts val="600"/>
              </a:spcBef>
              <a:buSzPct val="75000"/>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err="1" smtClean="0">
                <a:latin typeface="Book Antiqua" pitchFamily="16" charset="0"/>
              </a:rPr>
              <a:t>Catalog</a:t>
            </a:r>
            <a:r>
              <a:rPr lang="en-GB" sz="2000" dirty="0" smtClean="0">
                <a:latin typeface="Book Antiqua" pitchFamily="16" charset="0"/>
              </a:rPr>
              <a:t> (or single full-text index) may be populated manually, automatically </a:t>
            </a:r>
            <a:r>
              <a:rPr lang="en-GB" sz="2000" smtClean="0">
                <a:latin typeface="Book Antiqua" pitchFamily="16" charset="0"/>
              </a:rPr>
              <a:t>or </a:t>
            </a:r>
            <a:r>
              <a:rPr lang="pl-PL" sz="2000" smtClean="0">
                <a:latin typeface="Book Antiqua" pitchFamily="16" charset="0"/>
              </a:rPr>
              <a:t>basing </a:t>
            </a:r>
            <a:r>
              <a:rPr lang="en-GB" sz="2000" smtClean="0">
                <a:latin typeface="Book Antiqua" pitchFamily="16" charset="0"/>
              </a:rPr>
              <a:t>on </a:t>
            </a:r>
            <a:r>
              <a:rPr lang="en-GB" sz="2000" dirty="0" smtClean="0">
                <a:latin typeface="Book Antiqua" pitchFamily="16" charset="0"/>
              </a:rPr>
              <a:t>a schedule.</a:t>
            </a:r>
          </a:p>
          <a:p>
            <a:pPr marL="180000" indent="-180000">
              <a:spcBef>
                <a:spcPts val="600"/>
              </a:spcBef>
              <a:buSzPct val="75000"/>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latin typeface="Book Antiqua" pitchFamily="16" charset="0"/>
              </a:rPr>
              <a:t>Full-text index population may be full, incremental (requires </a:t>
            </a:r>
            <a:r>
              <a:rPr lang="en-GB" sz="2000" i="1" dirty="0" smtClean="0">
                <a:latin typeface="Book Antiqua" pitchFamily="16" charset="0"/>
              </a:rPr>
              <a:t>timestamp </a:t>
            </a:r>
            <a:r>
              <a:rPr lang="en-GB" sz="2000" dirty="0" smtClean="0">
                <a:latin typeface="Book Antiqua" pitchFamily="16" charset="0"/>
              </a:rPr>
              <a:t>column) or change tracking-based.</a:t>
            </a: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Full-text search</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2285992"/>
            <a:ext cx="8382000" cy="2630977"/>
          </a:xfrm>
          <a:prstGeom prst="rect">
            <a:avLst/>
          </a:prstGeom>
          <a:noFill/>
          <a:ln w="9525">
            <a:noFill/>
            <a:miter lim="800000"/>
            <a:headEnd/>
            <a:tailEnd/>
          </a:ln>
        </p:spPr>
        <p:txBody>
          <a:bodyPr wrap="square">
            <a:spAutoFit/>
          </a:bodyPr>
          <a:lstStyle/>
          <a:p>
            <a:pPr>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smtClean="0">
                <a:latin typeface="Book Antiqua" pitchFamily="16" charset="0"/>
              </a:rPr>
              <a:t>Full-text index</a:t>
            </a:r>
            <a:r>
              <a:rPr lang="pl-PL" sz="2000" b="1" smtClean="0">
                <a:latin typeface="Book Antiqua" pitchFamily="16" charset="0"/>
              </a:rPr>
              <a:t> </a:t>
            </a:r>
            <a:r>
              <a:rPr lang="pl-PL" sz="2000" dirty="0" err="1" smtClean="0">
                <a:latin typeface="Book Antiqua" pitchFamily="16" charset="0"/>
              </a:rPr>
              <a:t>is</a:t>
            </a:r>
            <a:r>
              <a:rPr lang="pl-PL" sz="2000" b="1" dirty="0" smtClean="0">
                <a:latin typeface="Book Antiqua" pitchFamily="16" charset="0"/>
              </a:rPr>
              <a:t> </a:t>
            </a:r>
            <a:r>
              <a:rPr lang="en-GB" sz="2000" dirty="0" smtClean="0">
                <a:latin typeface="Book Antiqua" pitchFamily="16" charset="0"/>
              </a:rPr>
              <a:t>used only when special functions are used in SQL statements. Full-text search functions are: contains, </a:t>
            </a:r>
            <a:r>
              <a:rPr lang="en-GB" sz="2000" dirty="0" err="1" smtClean="0">
                <a:latin typeface="Book Antiqua" pitchFamily="16" charset="0"/>
              </a:rPr>
              <a:t>freetext</a:t>
            </a:r>
            <a:r>
              <a:rPr lang="en-GB" sz="2000" dirty="0" smtClean="0">
                <a:latin typeface="Book Antiqua" pitchFamily="16" charset="0"/>
              </a:rPr>
              <a:t>, </a:t>
            </a:r>
            <a:r>
              <a:rPr lang="en-GB" sz="2000" dirty="0" err="1" smtClean="0">
                <a:latin typeface="Book Antiqua" pitchFamily="16" charset="0"/>
              </a:rPr>
              <a:t>containstable</a:t>
            </a:r>
            <a:r>
              <a:rPr lang="en-GB" sz="2000" dirty="0" smtClean="0">
                <a:latin typeface="Book Antiqua" pitchFamily="16" charset="0"/>
              </a:rPr>
              <a:t>, </a:t>
            </a:r>
            <a:r>
              <a:rPr lang="en-GB" sz="2000" dirty="0" err="1" smtClean="0">
                <a:latin typeface="Book Antiqua" pitchFamily="16" charset="0"/>
              </a:rPr>
              <a:t>freetexttable</a:t>
            </a:r>
            <a:r>
              <a:rPr lang="en-US" sz="2000" smtClean="0">
                <a:latin typeface="Book Antiqua" pitchFamily="16" charset="0"/>
              </a:rPr>
              <a:t>. </a:t>
            </a:r>
            <a:r>
              <a:rPr lang="pl-PL" sz="2000" smtClean="0">
                <a:latin typeface="Book Antiqua" pitchFamily="16" charset="0"/>
              </a:rPr>
              <a:t>e</a:t>
            </a:r>
            <a:r>
              <a:rPr lang="en-US" sz="2000" smtClean="0">
                <a:latin typeface="Book Antiqua" pitchFamily="16" charset="0"/>
              </a:rPr>
              <a:t>. </a:t>
            </a:r>
            <a:r>
              <a:rPr lang="pl-PL" sz="2000" smtClean="0">
                <a:latin typeface="Book Antiqua" pitchFamily="16" charset="0"/>
              </a:rPr>
              <a:t>g</a:t>
            </a:r>
            <a:r>
              <a:rPr lang="en-GB" sz="2000" smtClean="0">
                <a:latin typeface="Book Antiqua" pitchFamily="16" charset="0"/>
              </a:rPr>
              <a:t>.:</a:t>
            </a:r>
            <a:r>
              <a:rPr lang="en-GB" sz="2000" dirty="0" smtClean="0">
                <a:solidFill>
                  <a:srgbClr val="005400"/>
                </a:solidFill>
                <a:latin typeface="Book Antiqua" pitchFamily="16" charset="0"/>
              </a:rPr>
              <a:t/>
            </a:r>
            <a:br>
              <a:rPr lang="en-GB" sz="2000" dirty="0" smtClean="0">
                <a:solidFill>
                  <a:srgbClr val="005400"/>
                </a:solidFill>
                <a:latin typeface="Book Antiqua" pitchFamily="16" charset="0"/>
              </a:rPr>
            </a:br>
            <a:r>
              <a:rPr lang="en-GB" sz="2000" dirty="0" smtClean="0">
                <a:solidFill>
                  <a:srgbClr val="005400"/>
                </a:solidFill>
                <a:latin typeface="Book Antiqua" pitchFamily="16" charset="0"/>
              </a:rPr>
              <a:t/>
            </a:r>
            <a:br>
              <a:rPr lang="en-GB" sz="2000" dirty="0" smtClean="0">
                <a:solidFill>
                  <a:srgbClr val="005400"/>
                </a:solidFill>
                <a:latin typeface="Book Antiqua" pitchFamily="16" charset="0"/>
              </a:rPr>
            </a:br>
            <a:r>
              <a:rPr lang="en-GB" sz="1800" dirty="0" smtClean="0">
                <a:solidFill>
                  <a:srgbClr val="3017E7"/>
                </a:solidFill>
                <a:latin typeface="Arial" charset="0"/>
              </a:rPr>
              <a:t>SELECT * FROM table WHERE CONTAINS(column</a:t>
            </a:r>
            <a:r>
              <a:rPr lang="en-GB" sz="1800" smtClean="0">
                <a:solidFill>
                  <a:srgbClr val="3017E7"/>
                </a:solidFill>
                <a:latin typeface="Arial" charset="0"/>
              </a:rPr>
              <a:t>, ‘</a:t>
            </a:r>
            <a:r>
              <a:rPr lang="pl-PL" sz="1800" smtClean="0">
                <a:solidFill>
                  <a:srgbClr val="3017E7"/>
                </a:solidFill>
                <a:latin typeface="Arial" charset="0"/>
              </a:rPr>
              <a:t>phrase</a:t>
            </a:r>
            <a:r>
              <a:rPr lang="en-GB" sz="1800" smtClean="0">
                <a:solidFill>
                  <a:srgbClr val="3017E7"/>
                </a:solidFill>
                <a:latin typeface="Arial" charset="0"/>
              </a:rPr>
              <a:t>’)</a:t>
            </a:r>
            <a:r>
              <a:rPr lang="en-GB" sz="1800" dirty="0" smtClean="0">
                <a:solidFill>
                  <a:srgbClr val="3017E7"/>
                </a:solidFill>
                <a:latin typeface="Arial" charset="0"/>
              </a:rPr>
              <a:t/>
            </a:r>
            <a:br>
              <a:rPr lang="en-GB" sz="1800" dirty="0" smtClean="0">
                <a:solidFill>
                  <a:srgbClr val="3017E7"/>
                </a:solidFill>
                <a:latin typeface="Arial" charset="0"/>
              </a:rPr>
            </a:br>
            <a:r>
              <a:rPr lang="en-GB" sz="1800" dirty="0" smtClean="0">
                <a:solidFill>
                  <a:srgbClr val="3017E7"/>
                </a:solidFill>
                <a:latin typeface="Arial" charset="0"/>
              </a:rPr>
              <a:t>SELECT * FROM table WHERE FREETEXT(column</a:t>
            </a:r>
            <a:r>
              <a:rPr lang="en-GB" sz="1800" smtClean="0">
                <a:solidFill>
                  <a:srgbClr val="3017E7"/>
                </a:solidFill>
                <a:latin typeface="Arial" charset="0"/>
              </a:rPr>
              <a:t>, ‘</a:t>
            </a:r>
            <a:r>
              <a:rPr lang="pl-PL" sz="1800" smtClean="0">
                <a:solidFill>
                  <a:srgbClr val="3017E7"/>
                </a:solidFill>
                <a:latin typeface="Arial" charset="0"/>
              </a:rPr>
              <a:t>sentence</a:t>
            </a:r>
            <a:r>
              <a:rPr lang="en-GB" sz="1800" smtClean="0">
                <a:solidFill>
                  <a:srgbClr val="3017E7"/>
                </a:solidFill>
                <a:latin typeface="Arial" charset="0"/>
              </a:rPr>
              <a:t>’)</a:t>
            </a:r>
            <a:endParaRPr lang="en-GB" sz="1800" dirty="0" smtClean="0">
              <a:solidFill>
                <a:srgbClr val="3017E7"/>
              </a:solidFill>
              <a:latin typeface="Arial" charset="0"/>
            </a:endParaRPr>
          </a:p>
          <a:p>
            <a:pPr marL="339725" indent="-339725">
              <a:lnSpc>
                <a:spcPct val="120000"/>
              </a:lnSpc>
              <a:spcBef>
                <a:spcPts val="5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z="1800" dirty="0">
              <a:solidFill>
                <a:srgbClr val="3017E7"/>
              </a:solidFill>
              <a:latin typeface="Arial" charset="0"/>
            </a:endParaRPr>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Database mail</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85926"/>
            <a:ext cx="8382000" cy="3647152"/>
          </a:xfrm>
          <a:prstGeom prst="rect">
            <a:avLst/>
          </a:prstGeom>
          <a:noFill/>
          <a:ln w="9525">
            <a:noFill/>
            <a:miter lim="800000"/>
            <a:headEnd/>
            <a:tailEnd/>
          </a:ln>
        </p:spPr>
        <p:txBody>
          <a:bodyPr wrap="square">
            <a:spAutoFit/>
          </a:bodyPr>
          <a:lstStyle/>
          <a:p>
            <a:pPr>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latin typeface="Book Antiqua" pitchFamily="16" charset="0"/>
              </a:rPr>
              <a:t/>
            </a:r>
            <a:br>
              <a:rPr lang="en-GB" sz="2000" dirty="0" smtClean="0">
                <a:latin typeface="Book Antiqua" pitchFamily="16" charset="0"/>
              </a:rPr>
            </a:br>
            <a:r>
              <a:rPr lang="en-GB" sz="2000" dirty="0" smtClean="0">
                <a:latin typeface="Book Antiqua" pitchFamily="16" charset="0"/>
              </a:rPr>
              <a:t>Database mail is a tool which enable</a:t>
            </a:r>
            <a:r>
              <a:rPr lang="pl-PL" sz="2000" dirty="0" smtClean="0">
                <a:latin typeface="Book Antiqua" pitchFamily="16" charset="0"/>
              </a:rPr>
              <a:t>s</a:t>
            </a:r>
            <a:r>
              <a:rPr lang="en-GB" sz="2000" dirty="0" smtClean="0">
                <a:latin typeface="Book Antiqua" pitchFamily="16" charset="0"/>
              </a:rPr>
              <a:t> us to send e-mails from SQL Server, using SMTP protocol. It may be used to send operator notifications or to send e-mails from Transact-SQL code.</a:t>
            </a:r>
            <a:br>
              <a:rPr lang="en-GB" sz="2000" dirty="0" smtClean="0">
                <a:latin typeface="Book Antiqua" pitchFamily="16" charset="0"/>
              </a:rPr>
            </a:br>
            <a:r>
              <a:rPr lang="en-GB" sz="2000" dirty="0" smtClean="0">
                <a:solidFill>
                  <a:srgbClr val="005400"/>
                </a:solidFill>
                <a:latin typeface="Book Antiqua" pitchFamily="16" charset="0"/>
              </a:rPr>
              <a:t/>
            </a:r>
            <a:br>
              <a:rPr lang="en-GB" sz="2000" dirty="0" smtClean="0">
                <a:solidFill>
                  <a:srgbClr val="005400"/>
                </a:solidFill>
                <a:latin typeface="Book Antiqua" pitchFamily="16" charset="0"/>
              </a:rPr>
            </a:br>
            <a:r>
              <a:rPr lang="en-GB" sz="2000" dirty="0" err="1" smtClean="0">
                <a:solidFill>
                  <a:srgbClr val="3017E7"/>
                </a:solidFill>
                <a:latin typeface="Arial" charset="0"/>
              </a:rPr>
              <a:t>sp_send_dbmail</a:t>
            </a:r>
            <a:r>
              <a:rPr lang="en-GB" sz="2000" dirty="0" smtClean="0">
                <a:solidFill>
                  <a:srgbClr val="3017E7"/>
                </a:solidFill>
                <a:latin typeface="Arial" charset="0"/>
              </a:rPr>
              <a:t> 	@</a:t>
            </a:r>
            <a:r>
              <a:rPr lang="en-GB" sz="2000" dirty="0" err="1" smtClean="0">
                <a:solidFill>
                  <a:srgbClr val="3017E7"/>
                </a:solidFill>
                <a:latin typeface="Arial" charset="0"/>
              </a:rPr>
              <a:t>profile_name</a:t>
            </a:r>
            <a:r>
              <a:rPr lang="en-GB" sz="2000" dirty="0" smtClean="0">
                <a:solidFill>
                  <a:srgbClr val="3017E7"/>
                </a:solidFill>
                <a:latin typeface="Arial" charset="0"/>
              </a:rPr>
              <a:t>=‘profile’,</a:t>
            </a:r>
          </a:p>
          <a:p>
            <a:pPr marL="339725" indent="-339725">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solidFill>
                  <a:srgbClr val="3017E7"/>
                </a:solidFill>
                <a:latin typeface="Arial" charset="0"/>
              </a:rPr>
              <a:t>				@recipients=‘addresses’,</a:t>
            </a:r>
          </a:p>
          <a:p>
            <a:pPr marL="339725" indent="-339725">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solidFill>
                  <a:srgbClr val="3017E7"/>
                </a:solidFill>
                <a:latin typeface="Arial" charset="0"/>
              </a:rPr>
              <a:t>				@body=‘message’,</a:t>
            </a:r>
          </a:p>
          <a:p>
            <a:pPr marL="339725" indent="-339725">
              <a:lnSpc>
                <a:spcPct val="120000"/>
              </a:lnSpc>
              <a:spcBef>
                <a:spcPts val="600"/>
              </a:spcBef>
              <a:buSzPct val="75000"/>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solidFill>
                  <a:srgbClr val="3017E7"/>
                </a:solidFill>
                <a:latin typeface="Arial" charset="0"/>
              </a:rPr>
              <a:t>				@subject=‘subject’, …</a:t>
            </a:r>
            <a:endParaRPr lang="en-GB" sz="2000" dirty="0">
              <a:solidFill>
                <a:srgbClr val="3017E7"/>
              </a:solidFill>
              <a:latin typeface="Arial" charset="0"/>
            </a:endParaRPr>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System views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2071678"/>
            <a:ext cx="8382000" cy="3062377"/>
          </a:xfrm>
          <a:prstGeom prst="rect">
            <a:avLst/>
          </a:prstGeom>
          <a:noFill/>
          <a:ln w="9525">
            <a:noFill/>
            <a:miter lim="800000"/>
            <a:headEnd/>
            <a:tailEnd/>
          </a:ln>
        </p:spPr>
        <p:txBody>
          <a:bodyPr wrap="square">
            <a:spAutoFit/>
          </a:bodyPr>
          <a:lstStyle/>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F</a:t>
            </a:r>
            <a:r>
              <a:rPr lang="pl-PL" sz="2000" smtClean="0"/>
              <a:t>or example:</a:t>
            </a:r>
            <a:endParaRPr lang="en-GB" sz="2000" smtClean="0"/>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sys.filegroups – </a:t>
            </a:r>
            <a:r>
              <a:rPr lang="en-GB" sz="2000" smtClean="0"/>
              <a:t>information about database filegroups</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sys.database_files – </a:t>
            </a:r>
            <a:r>
              <a:rPr lang="en-GB" sz="2000" smtClean="0"/>
              <a:t>information about database files</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sys.indexes – </a:t>
            </a:r>
            <a:r>
              <a:rPr lang="en-GB" sz="2000" smtClean="0"/>
              <a:t>information about indexes</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sys.types – </a:t>
            </a:r>
            <a:r>
              <a:rPr lang="en-GB" sz="2000" smtClean="0"/>
              <a:t>data types</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sys.sysusers – </a:t>
            </a:r>
            <a:r>
              <a:rPr lang="en-GB" sz="2000" smtClean="0"/>
              <a:t>database users</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sys.objects – </a:t>
            </a:r>
            <a:r>
              <a:rPr lang="en-GB" sz="2000" smtClean="0"/>
              <a:t>database objects (tables, views, stored procedures…)‏</a:t>
            </a:r>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Topics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85938"/>
            <a:ext cx="8382000" cy="2994666"/>
          </a:xfrm>
          <a:prstGeom prst="rect">
            <a:avLst/>
          </a:prstGeom>
          <a:noFill/>
          <a:ln w="9525">
            <a:noFill/>
            <a:miter lim="800000"/>
            <a:headEnd/>
            <a:tailEnd/>
          </a:ln>
        </p:spPr>
        <p:txBody>
          <a:bodyPr>
            <a:spAutoFit/>
          </a:bodyPr>
          <a:lstStyle/>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Database automation</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Maintenance plans</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Jobs</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Database monitoring</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Alerts</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Operators</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Full-text search</a:t>
            </a:r>
          </a:p>
          <a:p>
            <a:pPr marL="180000" indent="-180000">
              <a:lnSpc>
                <a:spcPct val="8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System views</a:t>
            </a: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SQL Server Agent</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2428868"/>
            <a:ext cx="8382000" cy="2308324"/>
          </a:xfrm>
          <a:prstGeom prst="rect">
            <a:avLst/>
          </a:prstGeom>
          <a:noFill/>
          <a:ln w="9525">
            <a:noFill/>
            <a:miter lim="800000"/>
            <a:headEnd/>
            <a:tailEnd/>
          </a:ln>
        </p:spPr>
        <p:txBody>
          <a:bodyPr wrap="square">
            <a:spAutoFit/>
          </a:bodyPr>
          <a:lstStyle/>
          <a:p>
            <a:pPr>
              <a:lnSpc>
                <a:spcPct val="120000"/>
              </a:lnSpc>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t>SQL Server Agent service must run to enable the server to start scheduled tasks automatically.</a:t>
            </a:r>
          </a:p>
          <a:p>
            <a:pPr>
              <a:lnSpc>
                <a:spcPct val="120000"/>
              </a:lnSpc>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mtClean="0"/>
          </a:p>
          <a:p>
            <a:pPr>
              <a:lnSpc>
                <a:spcPct val="120000"/>
              </a:lnSpc>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t>Information about scheduled tasks are stored in </a:t>
            </a:r>
            <a:r>
              <a:rPr lang="en-GB" i="1" smtClean="0"/>
              <a:t>msdb </a:t>
            </a:r>
            <a:r>
              <a:rPr lang="en-GB" smtClean="0"/>
              <a:t>system database.</a:t>
            </a:r>
            <a:endParaRPr lang="en-GB"/>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Maintenance plans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85938"/>
            <a:ext cx="8382000" cy="3532762"/>
          </a:xfrm>
          <a:prstGeom prst="rect">
            <a:avLst/>
          </a:prstGeom>
          <a:noFill/>
          <a:ln w="9525">
            <a:noFill/>
            <a:miter lim="800000"/>
            <a:headEnd/>
            <a:tailEnd/>
          </a:ln>
        </p:spPr>
        <p:txBody>
          <a:bodyPr>
            <a:spAutoFit/>
          </a:bodyPr>
          <a:lstStyle/>
          <a:p>
            <a:pPr>
              <a:lnSpc>
                <a:spcPct val="120000"/>
              </a:lnSpc>
              <a:spcBef>
                <a:spcPts val="45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1800" dirty="0" smtClean="0"/>
              <a:t>MP </a:t>
            </a:r>
            <a:r>
              <a:rPr lang="en-GB" sz="1800" dirty="0" err="1" smtClean="0"/>
              <a:t>alow</a:t>
            </a:r>
            <a:r>
              <a:rPr lang="en-GB" sz="1800" dirty="0" smtClean="0"/>
              <a:t> us </a:t>
            </a:r>
            <a:r>
              <a:rPr lang="en-GB" sz="1800" smtClean="0"/>
              <a:t>to </a:t>
            </a:r>
            <a:r>
              <a:rPr lang="pl-PL" sz="1800" smtClean="0"/>
              <a:t>automate </a:t>
            </a:r>
            <a:r>
              <a:rPr lang="en-GB" sz="1800" smtClean="0"/>
              <a:t>and </a:t>
            </a:r>
            <a:r>
              <a:rPr lang="en-GB" sz="1800" dirty="0" smtClean="0"/>
              <a:t>schedule typical database administration tasks</a:t>
            </a:r>
            <a:r>
              <a:rPr lang="pl-PL" sz="1800" dirty="0" smtClean="0"/>
              <a:t>:</a:t>
            </a:r>
          </a:p>
          <a:p>
            <a:pPr>
              <a:lnSpc>
                <a:spcPct val="120000"/>
              </a:lnSpc>
              <a:spcBef>
                <a:spcPts val="45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z="1800" dirty="0" smtClean="0"/>
          </a:p>
          <a:p>
            <a:pPr marL="180000" lvl="1" indent="-180000">
              <a:lnSpc>
                <a:spcPct val="120000"/>
              </a:lnSpc>
              <a:spcBef>
                <a:spcPts val="45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1800" dirty="0" err="1" smtClean="0"/>
              <a:t>Optimalization</a:t>
            </a:r>
            <a:r>
              <a:rPr lang="en-GB" sz="1800" dirty="0" smtClean="0"/>
              <a:t> (shrink files, update statistics, rebuild or reorganize indexes).</a:t>
            </a:r>
          </a:p>
          <a:p>
            <a:pPr marL="180000" lvl="1" indent="-180000">
              <a:lnSpc>
                <a:spcPct val="120000"/>
              </a:lnSpc>
              <a:spcBef>
                <a:spcPts val="45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1800" dirty="0" smtClean="0"/>
              <a:t>Database integrity check.</a:t>
            </a:r>
          </a:p>
          <a:p>
            <a:pPr marL="180000" lvl="1" indent="-180000">
              <a:lnSpc>
                <a:spcPct val="120000"/>
              </a:lnSpc>
              <a:spcBef>
                <a:spcPts val="45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1800" dirty="0" smtClean="0"/>
              <a:t>Database backup (full or differential).</a:t>
            </a:r>
          </a:p>
          <a:p>
            <a:pPr marL="180000" lvl="1" indent="-180000">
              <a:lnSpc>
                <a:spcPct val="120000"/>
              </a:lnSpc>
              <a:spcBef>
                <a:spcPts val="45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1800" smtClean="0"/>
              <a:t>Transaction </a:t>
            </a:r>
            <a:r>
              <a:rPr lang="en-US" sz="1800" dirty="0" smtClean="0"/>
              <a:t>log backup</a:t>
            </a:r>
            <a:r>
              <a:rPr lang="en-GB" sz="1800" dirty="0" smtClean="0"/>
              <a:t>.</a:t>
            </a:r>
          </a:p>
          <a:p>
            <a:pPr>
              <a:lnSpc>
                <a:spcPct val="120000"/>
              </a:lnSpc>
              <a:spcBef>
                <a:spcPts val="45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z="1800" dirty="0" smtClean="0"/>
          </a:p>
          <a:p>
            <a:pPr>
              <a:lnSpc>
                <a:spcPct val="120000"/>
              </a:lnSpc>
              <a:spcBef>
                <a:spcPts val="45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1800" dirty="0" smtClean="0"/>
              <a:t>In version 2005 </a:t>
            </a:r>
            <a:r>
              <a:rPr lang="en-GB" sz="1800" smtClean="0"/>
              <a:t>and</a:t>
            </a:r>
            <a:r>
              <a:rPr lang="en-GB" sz="1800" b="1" smtClean="0"/>
              <a:t> </a:t>
            </a:r>
            <a:r>
              <a:rPr lang="en-GB" sz="1800" smtClean="0"/>
              <a:t>2008</a:t>
            </a:r>
            <a:r>
              <a:rPr lang="en-GB" sz="1800" b="1" smtClean="0"/>
              <a:t> </a:t>
            </a:r>
            <a:r>
              <a:rPr lang="en-GB" sz="1800" dirty="0" smtClean="0"/>
              <a:t>we have two modes: wizard which allows us to define tasks step-by-step very easily and advanced editor.</a:t>
            </a:r>
            <a:endParaRPr lang="en-GB" sz="1800" dirty="0"/>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Jobs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2000240"/>
            <a:ext cx="8382000" cy="2998257"/>
          </a:xfrm>
          <a:prstGeom prst="rect">
            <a:avLst/>
          </a:prstGeom>
          <a:noFill/>
          <a:ln w="9525">
            <a:noFill/>
            <a:miter lim="800000"/>
            <a:headEnd/>
            <a:tailEnd/>
          </a:ln>
        </p:spPr>
        <p:txBody>
          <a:bodyPr wrap="square">
            <a:spAutoFit/>
          </a:bodyPr>
          <a:lstStyle/>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000" dirty="0" err="1" smtClean="0"/>
              <a:t>Alow</a:t>
            </a:r>
            <a:r>
              <a:rPr lang="pl-PL" sz="2000" smtClean="0"/>
              <a:t>s</a:t>
            </a:r>
            <a:r>
              <a:rPr lang="en-US" sz="2000" smtClean="0"/>
              <a:t> </a:t>
            </a:r>
            <a:r>
              <a:rPr lang="en-US" sz="2000" dirty="0" smtClean="0"/>
              <a:t>us to define any scheduled task</a:t>
            </a:r>
            <a:r>
              <a:rPr lang="en-GB" sz="2000" dirty="0" smtClean="0"/>
              <a:t>.</a:t>
            </a:r>
            <a:r>
              <a:rPr lang="en-GB" sz="2000" b="1" dirty="0" smtClean="0"/>
              <a:t> </a:t>
            </a:r>
            <a:r>
              <a:rPr lang="en-GB" sz="2000" dirty="0" smtClean="0"/>
              <a:t>Job consists</a:t>
            </a:r>
            <a:r>
              <a:rPr lang="en-GB" sz="2000" b="1" dirty="0" smtClean="0"/>
              <a:t> </a:t>
            </a:r>
            <a:r>
              <a:rPr lang="en-GB" sz="2000" dirty="0" smtClean="0"/>
              <a:t>of many steps. </a:t>
            </a:r>
            <a:r>
              <a:rPr lang="en-US" sz="2000" dirty="0" smtClean="0"/>
              <a:t>Particular step may be</a:t>
            </a:r>
            <a:r>
              <a:rPr lang="en-GB" sz="2000" dirty="0" smtClean="0"/>
              <a:t>:</a:t>
            </a:r>
          </a:p>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z="2000" dirty="0" smtClean="0"/>
          </a:p>
          <a:p>
            <a:pPr marL="180000" lvl="1" indent="-180000">
              <a:lnSpc>
                <a:spcPct val="120000"/>
              </a:lnSpc>
              <a:spcBef>
                <a:spcPts val="50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t>Transact</a:t>
            </a:r>
            <a:r>
              <a:rPr lang="pl-PL" sz="2000" dirty="0" smtClean="0"/>
              <a:t>-</a:t>
            </a:r>
            <a:r>
              <a:rPr lang="en-GB" sz="2000" dirty="0" smtClean="0"/>
              <a:t>SQL script</a:t>
            </a:r>
          </a:p>
          <a:p>
            <a:pPr marL="180000" lvl="1" indent="-180000">
              <a:lnSpc>
                <a:spcPct val="120000"/>
              </a:lnSpc>
              <a:spcBef>
                <a:spcPts val="50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t>ActiveX script</a:t>
            </a:r>
          </a:p>
          <a:p>
            <a:pPr marL="180000" lvl="1" indent="-180000">
              <a:lnSpc>
                <a:spcPct val="120000"/>
              </a:lnSpc>
              <a:spcBef>
                <a:spcPts val="50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dirty="0" smtClean="0"/>
              <a:t>Operating system command</a:t>
            </a:r>
            <a:endParaRPr lang="pl-PL" sz="2000" dirty="0" smtClean="0"/>
          </a:p>
          <a:p>
            <a:pPr marL="180000" lvl="1" indent="-180000">
              <a:lnSpc>
                <a:spcPct val="120000"/>
              </a:lnSpc>
              <a:spcBef>
                <a:spcPts val="500"/>
              </a:spcBef>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pl-PL" sz="2000" dirty="0" err="1" smtClean="0"/>
              <a:t>others</a:t>
            </a:r>
            <a:endParaRPr lang="en-GB" sz="2000" dirty="0" smtClean="0"/>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wheel spokes="2"/>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E</a:t>
            </a:r>
            <a:r>
              <a:rPr lang="pl-PL" sz="4000" b="1" smtClean="0">
                <a:latin typeface="Book Antiqua" pitchFamily="18" charset="0"/>
                <a:cs typeface="Times New Roman" charset="0"/>
              </a:rPr>
              <a:t>vent viewer</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85938"/>
            <a:ext cx="8382000" cy="2934137"/>
          </a:xfrm>
          <a:prstGeom prst="rect">
            <a:avLst/>
          </a:prstGeom>
          <a:noFill/>
          <a:ln w="9525">
            <a:noFill/>
            <a:miter lim="800000"/>
            <a:headEnd/>
            <a:tailEnd/>
          </a:ln>
        </p:spPr>
        <p:txBody>
          <a:bodyPr>
            <a:spAutoFit/>
          </a:bodyPr>
          <a:lstStyle/>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smtClean="0"/>
              <a:t>It’s a log which stores operating system and application events (errors, warnings, other information).</a:t>
            </a:r>
          </a:p>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smtClean="0"/>
              <a:t>SQL Server may save event information to the log, </a:t>
            </a:r>
            <a:r>
              <a:rPr lang="pl-PL" sz="2000" smtClean="0"/>
              <a:t>e.g.</a:t>
            </a:r>
            <a:r>
              <a:rPr lang="en-GB" sz="2000" smtClean="0"/>
              <a:t> </a:t>
            </a:r>
            <a:r>
              <a:rPr lang="pl-PL" sz="2000" smtClean="0"/>
              <a:t>i</a:t>
            </a:r>
            <a:r>
              <a:rPr lang="en-GB" sz="2000" smtClean="0"/>
              <a:t>nformation about scheduled tasks execution or errors.</a:t>
            </a:r>
          </a:p>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z="2000" smtClean="0"/>
          </a:p>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z="2000" smtClean="0"/>
              <a:t>Log checking should be daily task of every administrator.</a:t>
            </a:r>
          </a:p>
          <a:p>
            <a:pPr>
              <a:lnSpc>
                <a:spcPct val="120000"/>
              </a:lnSpc>
              <a:spcBef>
                <a:spcPts val="5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sz="2000" smtClean="0"/>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Profiler</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2143116"/>
            <a:ext cx="8382000" cy="3425553"/>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mtClean="0"/>
              <a:t>It a</a:t>
            </a:r>
            <a:r>
              <a:rPr lang="pl-PL" dirty="0" smtClean="0"/>
              <a:t>l</a:t>
            </a:r>
            <a:r>
              <a:rPr lang="en-US" dirty="0" smtClean="0"/>
              <a:t>lows us to monitor user activity (executed SQL statements, procedures, information about login attempts and many other</a:t>
            </a:r>
            <a:r>
              <a:rPr lang="pl-PL" dirty="0" smtClean="0"/>
              <a:t>s</a:t>
            </a:r>
            <a:r>
              <a:rPr lang="en-US" dirty="0" smtClean="0"/>
              <a:t>)</a:t>
            </a:r>
            <a:r>
              <a:rPr lang="en-GB" dirty="0" smtClean="0"/>
              <a:t>. It’s </a:t>
            </a:r>
            <a:r>
              <a:rPr lang="en-GB" smtClean="0"/>
              <a:t>a </a:t>
            </a:r>
            <a:r>
              <a:rPr lang="pl-PL" smtClean="0"/>
              <a:t>really </a:t>
            </a:r>
            <a:r>
              <a:rPr lang="en-GB" smtClean="0"/>
              <a:t>useful </a:t>
            </a:r>
            <a:r>
              <a:rPr lang="en-GB" dirty="0" smtClean="0"/>
              <a:t>tool for database administrators and programmers.</a:t>
            </a:r>
          </a:p>
          <a:p>
            <a:pPr>
              <a:lnSpc>
                <a:spcPct val="120000"/>
              </a:lnSpc>
              <a:spcBef>
                <a:spcPts val="6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dirty="0" smtClean="0"/>
              <a:t>Profiler may save user activity log to a file or to database table.</a:t>
            </a:r>
          </a:p>
          <a:p>
            <a:pPr>
              <a:lnSpc>
                <a:spcPct val="120000"/>
              </a:lnSpc>
              <a:spcBef>
                <a:spcPts val="6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dirty="0" smtClean="0"/>
              <a:t>It may capture entire activity or filtered events.</a:t>
            </a:r>
          </a:p>
          <a:p>
            <a:pPr>
              <a:lnSpc>
                <a:spcPct val="120000"/>
              </a:lnSpc>
              <a:spcBef>
                <a:spcPts val="6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dirty="0"/>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Performance</a:t>
            </a:r>
            <a:r>
              <a:rPr lang="en-US" sz="4000" b="1" smtClean="0">
                <a:latin typeface="Book Antiqua" pitchFamily="18" charset="0"/>
                <a:cs typeface="Times New Roman" charset="0"/>
              </a:rPr>
              <a:t> monitor</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2143116"/>
            <a:ext cx="8382000" cy="2385268"/>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t>All Windows systems have a performance monitor tool included. It can show f. ex. procesor, disk or memory usage as well as many other system parameters. After SQL Server installation many new “counters” will be added.</a:t>
            </a:r>
          </a:p>
          <a:p>
            <a:pPr>
              <a:lnSpc>
                <a:spcPct val="120000"/>
              </a:lnSpc>
              <a:spcBef>
                <a:spcPts val="600"/>
              </a:spcBef>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Alerts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928802"/>
            <a:ext cx="8382000" cy="2751522"/>
          </a:xfrm>
          <a:prstGeom prst="rect">
            <a:avLst/>
          </a:prstGeom>
          <a:noFill/>
          <a:ln w="9525">
            <a:noFill/>
            <a:miter lim="800000"/>
            <a:headEnd/>
            <a:tailEnd/>
          </a:ln>
        </p:spPr>
        <p:txBody>
          <a:bodyPr wrap="square">
            <a:spAutoFit/>
          </a:bodyPr>
          <a:lstStyle/>
          <a:p>
            <a:pPr marL="180000" indent="-180000">
              <a:lnSpc>
                <a:spcPct val="120000"/>
              </a:lnSpc>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mtClean="0"/>
              <a:t>Using an alert we may set automatical server reaction to error with particular number, severity level or message. </a:t>
            </a:r>
            <a:endParaRPr lang="en-GB" smtClean="0"/>
          </a:p>
          <a:p>
            <a:pPr marL="180000" indent="-180000">
              <a:lnSpc>
                <a:spcPct val="120000"/>
              </a:lnSpc>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t>Alert may also react to performance tool counter.</a:t>
            </a:r>
            <a:endParaRPr lang="pl-PL" smtClean="0"/>
          </a:p>
          <a:p>
            <a:pPr marL="180000" indent="-180000">
              <a:lnSpc>
                <a:spcPct val="120000"/>
              </a:lnSpc>
              <a:buFont typeface="Arial" pitchFamily="34" charset="0"/>
              <a:buChar char="•"/>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GB" smtClean="0"/>
              <a:t>Alert may notify an operator (using e-mail, pager or net send command) or start a job.</a:t>
            </a:r>
          </a:p>
          <a:p>
            <a:pPr>
              <a:lnSpc>
                <a:spcPct val="120000"/>
              </a:lnSpc>
              <a:buFont typeface="Monotype Sorts"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GB"/>
          </a:p>
        </p:txBody>
      </p:sp>
      <p:pic>
        <p:nvPicPr>
          <p:cNvPr id="4" name="Picture 3"/>
          <p:cNvPicPr>
            <a:picLocks noChangeAspect="1" noChangeArrowheads="1"/>
          </p:cNvPicPr>
          <p:nvPr/>
        </p:nvPicPr>
        <p:blipFill>
          <a:blip r:embed="rId3"/>
          <a:srcRect/>
          <a:stretch>
            <a:fillRect/>
          </a:stretch>
        </p:blipFill>
        <p:spPr bwMode="auto">
          <a:xfrm>
            <a:off x="8072462" y="1000108"/>
            <a:ext cx="785818" cy="775418"/>
          </a:xfrm>
          <a:prstGeom prst="rect">
            <a:avLst/>
          </a:prstGeom>
          <a:noFill/>
          <a:ln w="9525">
            <a:noFill/>
            <a:round/>
            <a:headEnd/>
            <a:tailEnd/>
          </a:ln>
          <a:effectLst/>
        </p:spPr>
      </p:pic>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MatKonfPras">
  <a:themeElements>
    <a:clrScheme name="MatKonfPras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MatKonfPras">
      <a:majorFont>
        <a:latin typeface="Times New Roman"/>
        <a:ea typeface=""/>
        <a:cs typeface=""/>
      </a:majorFont>
      <a:minorFont>
        <a:latin typeface="Times New Roman"/>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MatKonfPras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MatKonfPras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MatKonfPras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MatKonfPras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MatKonfPras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E:\0Internetowe\0Referat\MatKonfPras.pot</Template>
  <TotalTime>0</TotalTime>
  <Words>634</Words>
  <Application>Microsoft Office PowerPoint</Application>
  <PresentationFormat>On-screen Show (4:3)</PresentationFormat>
  <Paragraphs>90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Monotype Sorts</vt:lpstr>
      <vt:lpstr>Times New Roman</vt:lpstr>
      <vt:lpstr>Wingdings</vt:lpstr>
      <vt:lpstr>MatKonfPras</vt:lpstr>
      <vt:lpstr>Database administration ABD Lecture 6</vt:lpstr>
      <vt:lpstr>Topics</vt:lpstr>
      <vt:lpstr>SQL Server Agent</vt:lpstr>
      <vt:lpstr>Maintenance plans</vt:lpstr>
      <vt:lpstr>Jobs</vt:lpstr>
      <vt:lpstr>Event viewer</vt:lpstr>
      <vt:lpstr>Profiler</vt:lpstr>
      <vt:lpstr>Performance monitor</vt:lpstr>
      <vt:lpstr>Alerts</vt:lpstr>
      <vt:lpstr>Operators</vt:lpstr>
      <vt:lpstr>Full-text search</vt:lpstr>
      <vt:lpstr>Full-text search</vt:lpstr>
      <vt:lpstr>Full-text search</vt:lpstr>
      <vt:lpstr>Database mail</vt:lpstr>
      <vt:lpstr>System views</vt:lpstr>
    </vt:vector>
  </TitlesOfParts>
  <Company>PJWSTK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Administrowanie bazami danych - wykład 7</dc:title>
  <dc:creator>Paweł Lenkiewicz</dc:creator>
  <cp:lastModifiedBy>Pawel Lenkiewicz</cp:lastModifiedBy>
  <cp:revision>39</cp:revision>
  <dcterms:created xsi:type="dcterms:W3CDTF">2004-05-02T10:14:55Z</dcterms:created>
  <dcterms:modified xsi:type="dcterms:W3CDTF">2017-04-26T14:26:56Z</dcterms:modified>
</cp:coreProperties>
</file>