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8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7" autoAdjust="0"/>
    <p:restoredTop sz="96681" autoAdjust="0"/>
  </p:normalViewPr>
  <p:slideViewPr>
    <p:cSldViewPr>
      <p:cViewPr varScale="1">
        <p:scale>
          <a:sx n="121" d="100"/>
          <a:sy n="121" d="100"/>
        </p:scale>
        <p:origin x="9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8A0DB-30D9-4752-8393-519622047A80}" type="datetimeFigureOut">
              <a:rPr lang="pl-PL" smtClean="0"/>
              <a:pPr/>
              <a:t>09.03.2022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ED38-6C1E-4FF3-945B-81CA17E74F3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29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B125CFE-0527-4EFB-AAC0-BF1D9CF03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9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626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860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98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929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564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230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12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490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4012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646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40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065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390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90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851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8790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042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427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670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00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139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46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620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77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67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067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10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09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41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C010BC13-77CA-47FA-8570-6268595AB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364F9-68B3-44BE-9D3B-EBDA2C5C9DB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53250" y="838200"/>
            <a:ext cx="196215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73405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36F3-1DFF-4B17-B9AC-456721FDAC1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E7EC0-99A2-4E55-A87D-66405DF691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66FE-30CC-471E-809F-517783FF36C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054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67BBC-DF38-4141-8E9F-F86865D3403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B5E6-4574-46A4-94A6-165EF9AAA45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5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6" name="Picture 9" descr="C:\Wendy\anabnr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00113" y="6381750"/>
            <a:ext cx="797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i="1">
                <a:solidFill>
                  <a:schemeClr val="tx2"/>
                </a:solidFill>
              </a:rPr>
              <a:t>Database administration </a:t>
            </a:r>
            <a:r>
              <a:rPr lang="pl-PL" sz="1200" i="1">
                <a:solidFill>
                  <a:schemeClr val="tx2"/>
                </a:solidFill>
              </a:rPr>
              <a:t>– </a:t>
            </a:r>
            <a:r>
              <a:rPr lang="en-US" sz="1200" i="1">
                <a:solidFill>
                  <a:schemeClr val="tx2"/>
                </a:solidFill>
              </a:rPr>
              <a:t>lecture</a:t>
            </a:r>
            <a:r>
              <a:rPr lang="pl-PL" sz="1200" i="1">
                <a:solidFill>
                  <a:schemeClr val="tx2"/>
                </a:solidFill>
              </a:rPr>
              <a:t>1</a:t>
            </a:r>
            <a:r>
              <a:rPr lang="pl-PL" sz="1200" i="1" dirty="0">
                <a:solidFill>
                  <a:schemeClr val="tx2"/>
                </a:solidFill>
              </a:rPr>
              <a:t>	</a:t>
            </a:r>
            <a:fld id="{3B157DD2-2D09-4B57-849C-ED9464A13B2E}" type="slidenum">
              <a:rPr lang="en-US" sz="1200" i="1"/>
              <a:pPr algn="r">
                <a:spcBef>
                  <a:spcPct val="50000"/>
                </a:spcBef>
              </a:pPr>
              <a:t>‹#›</a:t>
            </a:fld>
            <a:endParaRPr lang="en-US" sz="1200" i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8671-5843-4AE4-844C-313AE8466FF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5652-FD41-4633-9ECE-B00515E95EA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7EE58-A727-4E57-9C69-D16E347844E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105" name="Picture 9" descr="C:\Wendy\anabnr2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77162A-FDB6-43ED-9B52-935DE3806D8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458200" y="6613525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F63514A7-7C2D-44B8-B30D-412EF671A109}" type="slidenum">
              <a:rPr lang="en-US" sz="1000"/>
              <a:pPr>
                <a:spcBef>
                  <a:spcPct val="50000"/>
                </a:spcBef>
                <a:defRPr/>
              </a:pPr>
              <a:t>‹#›</a:t>
            </a:fld>
            <a:endParaRPr lang="en-US" sz="100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914400" y="60960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1200" i="1">
                <a:solidFill>
                  <a:schemeClr val="tx2"/>
                </a:solidFill>
              </a:rPr>
              <a:t>Nauczanie informatyki przez Internet </a:t>
            </a:r>
            <a:r>
              <a:rPr lang="en-US" sz="1200" i="1">
                <a:solidFill>
                  <a:schemeClr val="tx2"/>
                </a:solidFill>
              </a:rPr>
              <a:t>w </a:t>
            </a:r>
            <a:r>
              <a:rPr lang="pl-PL" sz="1200" i="1">
                <a:solidFill>
                  <a:schemeClr val="tx2"/>
                </a:solidFill>
                <a:cs typeface="Times New Roman" charset="0"/>
              </a:rPr>
              <a:t>PJWSTK</a:t>
            </a:r>
            <a:r>
              <a:rPr 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91600" cy="2819400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</a:pPr>
            <a:r>
              <a:rPr lang="en-US" sz="4000" b="1">
                <a:latin typeface="Book Antiqua" pitchFamily="18" charset="0"/>
              </a:rPr>
              <a:t>Database administration</a:t>
            </a:r>
            <a:br>
              <a:rPr lang="en-US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ABD</a:t>
            </a:r>
            <a:br>
              <a:rPr lang="pl-PL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Lecture</a:t>
            </a:r>
            <a:r>
              <a:rPr lang="pl-PL" sz="4000" b="1">
                <a:latin typeface="Book Antiqua" pitchFamily="18" charset="0"/>
              </a:rPr>
              <a:t> 1</a:t>
            </a:r>
            <a:endParaRPr lang="en-US" sz="4000">
              <a:latin typeface="Book Antiqua" pitchFamily="18" charset="0"/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351338"/>
            <a:ext cx="8534400" cy="2278062"/>
          </a:xfrm>
        </p:spPr>
        <p:txBody>
          <a:bodyPr/>
          <a:lstStyle/>
          <a:p>
            <a:pPr algn="ctr" eaLnBrk="1" hangingPunct="1"/>
            <a:r>
              <a:rPr lang="pl-PL" sz="2400" i="1"/>
              <a:t>Paweł Lenkiewicz</a:t>
            </a:r>
            <a:endParaRPr lang="en-US" sz="2400" i="1"/>
          </a:p>
          <a:p>
            <a:pPr algn="ctr" eaLnBrk="1" hangingPunct="1"/>
            <a:br>
              <a:rPr lang="pl-PL" sz="2400">
                <a:latin typeface="Book Antiqua" pitchFamily="18" charset="0"/>
                <a:cs typeface="Times New Roman" charset="0"/>
              </a:rPr>
            </a:br>
            <a:endParaRPr lang="en-US" sz="2400">
              <a:latin typeface="Book Antiqua" pitchFamily="18" charset="0"/>
              <a:cs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Installation – authentication mode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0034" y="2000240"/>
            <a:ext cx="4143404" cy="311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Windows authentication</a:t>
            </a:r>
            <a:br>
              <a:rPr lang="en-GB" sz="2000"/>
            </a:br>
            <a:r>
              <a:rPr lang="en-GB" sz="2000">
                <a:solidFill>
                  <a:srgbClr val="3017E7"/>
                </a:solidFill>
              </a:rPr>
              <a:t>We use Windows and/or Active Directory accounts to access the database server.</a:t>
            </a:r>
            <a:endParaRPr lang="en-GB" sz="20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Mixed mode</a:t>
            </a:r>
            <a:br>
              <a:rPr lang="en-GB" sz="2000"/>
            </a:br>
            <a:r>
              <a:rPr lang="en-GB" sz="2000">
                <a:solidFill>
                  <a:srgbClr val="3017E7"/>
                </a:solidFill>
              </a:rPr>
              <a:t>Windows / Active Directory accounts or accounts created on the database server.</a:t>
            </a:r>
            <a:endParaRPr lang="en-GB" sz="2000" dirty="0"/>
          </a:p>
        </p:txBody>
      </p:sp>
      <p:pic>
        <p:nvPicPr>
          <p:cNvPr id="5" name="Picture 2" descr="Instalacja - tryb uwierzytelniania">
            <a:extLst>
              <a:ext uri="{FF2B5EF4-FFF2-40B4-BE49-F238E27FC236}">
                <a16:creationId xmlns:a16="http://schemas.microsoft.com/office/drawing/2014/main" id="{62C11445-8587-4C62-855E-DD26F72B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02" y="1862337"/>
            <a:ext cx="4517723" cy="33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Services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448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err="1"/>
              <a:t>MSSQLServer</a:t>
            </a:r>
            <a:br>
              <a:rPr lang="en-GB" sz="1800" dirty="0"/>
            </a:br>
            <a:r>
              <a:rPr lang="pl-PL" sz="1800"/>
              <a:t>	</a:t>
            </a:r>
            <a:r>
              <a:rPr lang="en-GB" sz="1800">
                <a:solidFill>
                  <a:srgbClr val="3017E7"/>
                </a:solidFill>
              </a:rPr>
              <a:t>Main database server service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err="1"/>
              <a:t>SQLServer</a:t>
            </a:r>
            <a:r>
              <a:rPr lang="en-GB" sz="1800" dirty="0"/>
              <a:t> Agent</a:t>
            </a:r>
            <a:br>
              <a:rPr lang="en-GB" sz="1800" dirty="0"/>
            </a:br>
            <a:r>
              <a:rPr lang="pl-PL" sz="1800"/>
              <a:t>	</a:t>
            </a:r>
            <a:r>
              <a:rPr lang="en-GB" sz="1800">
                <a:solidFill>
                  <a:srgbClr val="3017E7"/>
                </a:solidFill>
              </a:rPr>
              <a:t>Required to start scheduled tasks</a:t>
            </a:r>
            <a:endParaRPr lang="en-GB" sz="1800" dirty="0"/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Microsoft Distributed Transaction Coordinator</a:t>
            </a:r>
            <a:br>
              <a:rPr lang="en-GB" sz="1800" dirty="0"/>
            </a:br>
            <a:r>
              <a:rPr lang="pl-PL" sz="1800"/>
              <a:t>	</a:t>
            </a:r>
            <a:r>
              <a:rPr lang="en-GB" sz="1800">
                <a:solidFill>
                  <a:srgbClr val="3017E7"/>
                </a:solidFill>
              </a:rPr>
              <a:t>Manages the distributed transactions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Microsoft Search</a:t>
            </a:r>
            <a:br>
              <a:rPr lang="en-GB" sz="1800" dirty="0"/>
            </a:br>
            <a:r>
              <a:rPr lang="pl-PL" sz="1800"/>
              <a:t>	</a:t>
            </a:r>
            <a:r>
              <a:rPr lang="en-GB" sz="1800">
                <a:solidFill>
                  <a:srgbClr val="3017E7"/>
                </a:solidFill>
              </a:rPr>
              <a:t>Required for “full text search”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Analysis Services</a:t>
            </a:r>
            <a:br>
              <a:rPr lang="en-GB" sz="1800" dirty="0"/>
            </a:br>
            <a:r>
              <a:rPr lang="pl-PL" sz="1800"/>
              <a:t>	</a:t>
            </a:r>
            <a:r>
              <a:rPr lang="en-GB" sz="1800">
                <a:solidFill>
                  <a:srgbClr val="3017E7"/>
                </a:solidFill>
              </a:rPr>
              <a:t>Required for OLAP services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Report Server</a:t>
            </a:r>
            <a:br>
              <a:rPr lang="en-GB" sz="1800" dirty="0"/>
            </a:br>
            <a:r>
              <a:rPr lang="pl-PL" sz="1800"/>
              <a:t>	</a:t>
            </a:r>
            <a:r>
              <a:rPr lang="en-GB" sz="1800">
                <a:solidFill>
                  <a:srgbClr val="3017E7"/>
                </a:solidFill>
              </a:rPr>
              <a:t>Required for reporting services</a:t>
            </a:r>
            <a:endParaRPr lang="en-GB" sz="1800" dirty="0">
              <a:solidFill>
                <a:srgbClr val="3017E7"/>
              </a:solidFill>
            </a:endParaRP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Tools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399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Management Studio</a:t>
            </a:r>
            <a:endParaRPr lang="pl-PL" sz="1800" dirty="0"/>
          </a:p>
          <a:p>
            <a:pPr lvl="1"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3017E7"/>
                </a:solidFill>
              </a:rPr>
              <a:t>Main tool used for database administration (GUI and command line).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Configuration Manager</a:t>
            </a:r>
            <a:endParaRPr lang="pl-PL" sz="1800" dirty="0"/>
          </a:p>
          <a:p>
            <a:pPr lvl="1"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3017E7"/>
                </a:solidFill>
              </a:rPr>
              <a:t>Managing the services and network protocols.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Database Engine Tuning Advisor</a:t>
            </a:r>
            <a:endParaRPr lang="pl-PL" sz="1800" dirty="0"/>
          </a:p>
          <a:p>
            <a:pPr lvl="1"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3017E7"/>
                </a:solidFill>
              </a:rPr>
              <a:t>Generates tuning recommendations.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Profiler</a:t>
            </a:r>
            <a:endParaRPr lang="pl-PL" sz="1800" dirty="0"/>
          </a:p>
          <a:p>
            <a:pPr lvl="1"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3017E7"/>
                </a:solidFill>
              </a:rPr>
              <a:t>Server monitoring.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Books </a:t>
            </a:r>
            <a:r>
              <a:rPr lang="en-GB" sz="1800" dirty="0" err="1"/>
              <a:t>OnLine</a:t>
            </a:r>
            <a:endParaRPr lang="pl-PL" sz="1800" dirty="0"/>
          </a:p>
          <a:p>
            <a:pPr lvl="1">
              <a:lnSpc>
                <a:spcPct val="12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3017E7"/>
                </a:solidFill>
              </a:rPr>
              <a:t>User manual.</a:t>
            </a:r>
            <a:endParaRPr lang="en-GB" sz="1800" dirty="0">
              <a:solidFill>
                <a:srgbClr val="3017E7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Databases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Master </a:t>
            </a:r>
            <a:endParaRPr lang="pl-PL" sz="1800" dirty="0"/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</a:rPr>
              <a:t>Metadata, e.g. information about user databases, account and all objects on the server level.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Model</a:t>
            </a:r>
            <a:endParaRPr lang="pl-PL" sz="1800" dirty="0"/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</a:rPr>
              <a:t>Database template. Every new database is a copy of model.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err="1"/>
              <a:t>Tempdb</a:t>
            </a:r>
            <a:r>
              <a:rPr lang="en-GB" sz="1800" dirty="0"/>
              <a:t> </a:t>
            </a:r>
            <a:endParaRPr lang="pl-PL" sz="1800" dirty="0"/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solidFill>
                  <a:srgbClr val="3017E7"/>
                </a:solidFill>
              </a:rPr>
              <a:t>Used for storage of temporary data (e.g. temporary tables).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err="1"/>
              <a:t>Msdb</a:t>
            </a:r>
            <a:r>
              <a:rPr lang="en-GB" sz="1800" dirty="0"/>
              <a:t> </a:t>
            </a:r>
            <a:endParaRPr lang="pl-PL" sz="1800" dirty="0"/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</a:rPr>
              <a:t>Contains information about scheduled tasks, jobs, etc.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User databases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System stored procedures </a:t>
            </a:r>
            <a:r>
              <a:rPr lang="pl-PL" sz="4000" b="1">
                <a:latin typeface="Book Antiqua" pitchFamily="18" charset="0"/>
                <a:cs typeface="Times New Roman" charset="0"/>
              </a:rPr>
              <a:t>sp</a:t>
            </a:r>
            <a:r>
              <a:rPr lang="pl-PL" sz="4000" b="1" dirty="0">
                <a:latin typeface="Book Antiqua" pitchFamily="18" charset="0"/>
                <a:cs typeface="Times New Roman" charset="0"/>
              </a:rPr>
              <a:t>_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Located in Master and user databases. Used for performing administrative tasks and for retrieving information from system databases.</a:t>
            </a:r>
            <a:endParaRPr lang="pl-PL" sz="2000" dirty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Examples: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2000" dirty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/>
              <a:t>Sp_help</a:t>
            </a:r>
            <a:r>
              <a:rPr lang="en-GB" sz="2000" dirty="0"/>
              <a:t> </a:t>
            </a:r>
            <a:r>
              <a:rPr lang="en-GB" sz="2000" i="1" dirty="0"/>
              <a:t>object</a:t>
            </a:r>
            <a:r>
              <a:rPr lang="en-GB" sz="2000" dirty="0"/>
              <a:t> </a:t>
            </a:r>
            <a:endParaRPr lang="pl-PL" sz="2000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3017E7"/>
                </a:solidFill>
              </a:rPr>
              <a:t>Information about the object (e.g. table)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/>
              <a:t>Sp_helptext</a:t>
            </a:r>
            <a:r>
              <a:rPr lang="en-GB" sz="2000" dirty="0"/>
              <a:t> </a:t>
            </a:r>
            <a:r>
              <a:rPr lang="en-GB" sz="2000" i="1" dirty="0"/>
              <a:t>object</a:t>
            </a:r>
            <a:r>
              <a:rPr lang="en-GB" sz="2000" dirty="0"/>
              <a:t> </a:t>
            </a:r>
            <a:endParaRPr lang="pl-PL" sz="2000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3017E7"/>
                </a:solidFill>
              </a:rPr>
              <a:t>Displays the text contained in the object (e.g. code of stored procedure)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/>
              <a:t>Sp_helpindex</a:t>
            </a:r>
            <a:r>
              <a:rPr lang="en-GB" sz="2000" dirty="0"/>
              <a:t> </a:t>
            </a:r>
            <a:r>
              <a:rPr lang="en-GB" sz="2000" i="1" dirty="0"/>
              <a:t>object</a:t>
            </a:r>
            <a:r>
              <a:rPr lang="en-GB" sz="2000" dirty="0"/>
              <a:t> </a:t>
            </a:r>
            <a:endParaRPr lang="pl-PL" sz="2000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3017E7"/>
                </a:solidFill>
              </a:rPr>
              <a:t>Displays information about indexes on the object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/>
              <a:t>Sp_tables</a:t>
            </a:r>
            <a:endParaRPr lang="pl-PL" sz="2000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3017E7"/>
                </a:solidFill>
              </a:rPr>
              <a:t>Displays all tables in the database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wheel spokes="2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Object names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36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Full object name: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olidFill>
                  <a:srgbClr val="3017E7"/>
                </a:solidFill>
              </a:rPr>
              <a:t>server.database.schema.object</a:t>
            </a:r>
            <a:endParaRPr lang="en-GB" dirty="0">
              <a:solidFill>
                <a:srgbClr val="3017E7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Usually we use shorter names, e.g.: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3017E7"/>
                </a:solidFill>
              </a:rPr>
              <a:t>object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olidFill>
                  <a:srgbClr val="3017E7"/>
                </a:solidFill>
              </a:rPr>
              <a:t>database..object</a:t>
            </a:r>
            <a:endParaRPr lang="en-GB" dirty="0">
              <a:solidFill>
                <a:srgbClr val="3017E7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olidFill>
                  <a:srgbClr val="3017E7"/>
                </a:solidFill>
              </a:rPr>
              <a:t>database.schema.object</a:t>
            </a:r>
            <a:endParaRPr lang="en-GB" dirty="0">
              <a:solidFill>
                <a:srgbClr val="3017E7"/>
              </a:solidFill>
            </a:endParaRPr>
          </a:p>
        </p:txBody>
      </p:sp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Server options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 memory settings</a:t>
            </a:r>
            <a:endParaRPr lang="en-GB" sz="28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/>
              <a:t> </a:t>
            </a:r>
            <a:r>
              <a:rPr lang="en-US" sz="2800"/>
              <a:t>processor settings</a:t>
            </a:r>
            <a:endParaRPr lang="en-GB" sz="28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 user authentication</a:t>
            </a:r>
            <a:endParaRPr lang="en-GB" sz="28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/>
              <a:t> </a:t>
            </a:r>
            <a:r>
              <a:rPr lang="en-US" sz="2800"/>
              <a:t>connections</a:t>
            </a:r>
            <a:endParaRPr lang="en-GB" sz="28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 database settings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 …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Database files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413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Every database is stored in </a:t>
            </a:r>
            <a:r>
              <a:rPr lang="pl-PL" dirty="0" err="1"/>
              <a:t>disk</a:t>
            </a:r>
            <a:r>
              <a:rPr lang="pl-PL" dirty="0"/>
              <a:t> </a:t>
            </a:r>
            <a:r>
              <a:rPr lang="en-GB" dirty="0"/>
              <a:t>files: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 err="1">
                <a:solidFill>
                  <a:srgbClr val="3017E7"/>
                </a:solidFill>
              </a:rPr>
              <a:t>Primary</a:t>
            </a:r>
            <a:r>
              <a:rPr lang="en-GB" dirty="0">
                <a:solidFill>
                  <a:srgbClr val="3017E7"/>
                </a:solidFill>
              </a:rPr>
              <a:t> data file (*.mdf)‏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 err="1">
                <a:solidFill>
                  <a:srgbClr val="3017E7"/>
                </a:solidFill>
              </a:rPr>
              <a:t>Secondary</a:t>
            </a:r>
            <a:r>
              <a:rPr lang="pl-PL" dirty="0">
                <a:solidFill>
                  <a:srgbClr val="3017E7"/>
                </a:solidFill>
              </a:rPr>
              <a:t> </a:t>
            </a:r>
            <a:r>
              <a:rPr lang="en-GB" dirty="0">
                <a:solidFill>
                  <a:srgbClr val="3017E7"/>
                </a:solidFill>
              </a:rPr>
              <a:t>data files (*.ndf)‏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3017E7"/>
                </a:solidFill>
              </a:rPr>
              <a:t>Transaction log file</a:t>
            </a:r>
            <a:r>
              <a:rPr lang="en-GB" dirty="0">
                <a:solidFill>
                  <a:srgbClr val="3017E7"/>
                </a:solidFill>
              </a:rPr>
              <a:t> </a:t>
            </a:r>
            <a:r>
              <a:rPr lang="pl-PL" dirty="0">
                <a:solidFill>
                  <a:srgbClr val="3017E7"/>
                </a:solidFill>
              </a:rPr>
              <a:t>(*.</a:t>
            </a:r>
            <a:r>
              <a:rPr lang="pl-PL" dirty="0" err="1">
                <a:solidFill>
                  <a:srgbClr val="3017E7"/>
                </a:solidFill>
              </a:rPr>
              <a:t>ldf</a:t>
            </a:r>
            <a:r>
              <a:rPr lang="pl-PL" dirty="0">
                <a:solidFill>
                  <a:srgbClr val="3017E7"/>
                </a:solidFill>
              </a:rPr>
              <a:t>)</a:t>
            </a:r>
            <a:br>
              <a:rPr lang="en-GB" dirty="0">
                <a:solidFill>
                  <a:srgbClr val="3017E7"/>
                </a:solidFill>
              </a:rPr>
            </a:br>
            <a:endParaRPr lang="en-GB" dirty="0">
              <a:solidFill>
                <a:srgbClr val="3017E7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Transactions are saved in the transaction log first. Later, periodically their results are saved in data files</a:t>
            </a:r>
            <a:r>
              <a:rPr lang="pl-PL" dirty="0"/>
              <a:t> (WAL </a:t>
            </a:r>
            <a:r>
              <a:rPr lang="pl-PL" dirty="0" err="1"/>
              <a:t>principle</a:t>
            </a:r>
            <a:r>
              <a:rPr lang="pl-PL" dirty="0"/>
              <a:t>)</a:t>
            </a:r>
            <a:r>
              <a:rPr lang="en-GB" dirty="0"/>
              <a:t>. Transaction log is required for rolling back transactions (ROLLBACK), to keep consistency after failure. Using the transaction log, we can restore the database to any point in time.</a:t>
            </a:r>
          </a:p>
        </p:txBody>
      </p:sp>
    </p:spTree>
  </p:cSld>
  <p:clrMapOvr>
    <a:masterClrMapping/>
  </p:clrMapOvr>
  <p:transition>
    <p:comb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Database files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825502" y="3941754"/>
            <a:ext cx="647700" cy="719138"/>
          </a:xfrm>
          <a:prstGeom prst="flowChartMagneticDisk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86314" y="2285992"/>
            <a:ext cx="433388" cy="576262"/>
          </a:xfrm>
          <a:prstGeom prst="flowChartPunchedCard">
            <a:avLst/>
          </a:prstGeom>
          <a:solidFill>
            <a:srgbClr val="99CC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18114" y="5383204"/>
            <a:ext cx="433388" cy="576263"/>
          </a:xfrm>
          <a:prstGeom prst="flowChartPunchedCard">
            <a:avLst/>
          </a:prstGeom>
          <a:solidFill>
            <a:srgbClr val="99CC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91139" y="2862254"/>
            <a:ext cx="433388" cy="576263"/>
          </a:xfrm>
          <a:prstGeom prst="flowChartPunchedCard">
            <a:avLst/>
          </a:prstGeom>
          <a:solidFill>
            <a:srgbClr val="99CC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94377" y="3438517"/>
            <a:ext cx="433387" cy="576262"/>
          </a:xfrm>
          <a:prstGeom prst="flowChartPunchedCard">
            <a:avLst/>
          </a:prstGeom>
          <a:solidFill>
            <a:srgbClr val="99CC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94377" y="4086217"/>
            <a:ext cx="1584325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 algn="ctr">
              <a:lnSpc>
                <a:spcPct val="120000"/>
              </a:lnSpc>
              <a:spcBef>
                <a:spcPts val="1000"/>
              </a:spcBef>
              <a:buSzPct val="75000"/>
              <a:buFont typeface="Monotype Sort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…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90689" y="3221029"/>
            <a:ext cx="3240088" cy="7953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083302" y="2430454"/>
            <a:ext cx="2519362" cy="662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75000"/>
              <a:buFont typeface="Monotype Sort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Data files (one or more), first  </a:t>
            </a:r>
            <a: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.</a:t>
            </a:r>
            <a:r>
              <a:rPr lang="en-GB" sz="1600" err="1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mdf</a:t>
            </a: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 remaining </a:t>
            </a:r>
            <a: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ndf</a:t>
            </a:r>
            <a:endParaRPr lang="en-GB" sz="1600" dirty="0">
              <a:solidFill>
                <a:srgbClr val="000000"/>
              </a:solidFill>
              <a:latin typeface="Book Antiqua" pitchFamily="18" charset="0"/>
              <a:ea typeface="MS Gothic" charset="0"/>
              <a:cs typeface="MS Gothic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690689" y="4446579"/>
            <a:ext cx="3311525" cy="12239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83302" y="5238742"/>
            <a:ext cx="2519362" cy="366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75000"/>
              <a:buFont typeface="Monotype Sort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Transaction log file</a:t>
            </a:r>
            <a:r>
              <a:rPr lang="pl-PL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ldf</a:t>
            </a:r>
            <a:endParaRPr lang="en-GB" sz="1600" dirty="0">
              <a:solidFill>
                <a:srgbClr val="000000"/>
              </a:solidFill>
              <a:latin typeface="Book Antiqua" pitchFamily="18" charset="0"/>
              <a:ea typeface="MS Gothic" charset="0"/>
              <a:cs typeface="MS Gothic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57158" y="4857760"/>
            <a:ext cx="1584325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 algn="ctr">
              <a:lnSpc>
                <a:spcPct val="120000"/>
              </a:lnSpc>
              <a:spcBef>
                <a:spcPts val="1000"/>
              </a:spcBef>
              <a:buSzPct val="75000"/>
              <a:buFont typeface="Monotype Sort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Database</a:t>
            </a:r>
            <a:endParaRPr lang="en-GB" sz="1600" dirty="0">
              <a:solidFill>
                <a:srgbClr val="000000"/>
              </a:solidFill>
              <a:latin typeface="Book Antiqua" pitchFamily="18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Data file structure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65167" y="3292467"/>
            <a:ext cx="433388" cy="576263"/>
          </a:xfrm>
          <a:prstGeom prst="flowChartPunchedCard">
            <a:avLst/>
          </a:prstGeom>
          <a:solidFill>
            <a:srgbClr val="99CC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628767" y="3581392"/>
            <a:ext cx="1439863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428992" y="1997067"/>
            <a:ext cx="504825" cy="360363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428992" y="2357430"/>
            <a:ext cx="504825" cy="360362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28992" y="2716205"/>
            <a:ext cx="504825" cy="360362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428992" y="3076567"/>
            <a:ext cx="504825" cy="360363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428992" y="3436930"/>
            <a:ext cx="504825" cy="360362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3428992" y="3797292"/>
            <a:ext cx="504825" cy="360363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428992" y="4157655"/>
            <a:ext cx="504825" cy="360362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428992" y="4516430"/>
            <a:ext cx="504825" cy="360362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709855" y="5165717"/>
            <a:ext cx="1908175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75000"/>
              <a:buFont typeface="Monotype Sort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Extent</a:t>
            </a:r>
            <a:b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</a:b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8 pages</a:t>
            </a:r>
            <a:endParaRPr lang="en-GB" sz="1600" dirty="0">
              <a:solidFill>
                <a:srgbClr val="000000"/>
              </a:solidFill>
              <a:latin typeface="Book Antiqua" pitchFamily="18" charset="0"/>
              <a:ea typeface="MS Gothic" charset="0"/>
              <a:cs typeface="MS Gothic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4221155" y="3581392"/>
            <a:ext cx="1944687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97417" y="4373555"/>
            <a:ext cx="914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6597642" y="3365492"/>
            <a:ext cx="504825" cy="360363"/>
          </a:xfrm>
          <a:prstGeom prst="rect">
            <a:avLst/>
          </a:prstGeom>
          <a:solidFill>
            <a:srgbClr val="CCFFCC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941880" y="3941755"/>
            <a:ext cx="4032250" cy="680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75000"/>
              <a:buFont typeface="Monotype Sort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Page 8 </a:t>
            </a:r>
            <a: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KB</a:t>
            </a:r>
            <a:b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</a:b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8060 bytes – row size limit</a:t>
            </a:r>
            <a:endParaRPr lang="en-GB" sz="1600" dirty="0">
              <a:solidFill>
                <a:srgbClr val="000000"/>
              </a:solidFill>
              <a:latin typeface="Book Antiqua" pitchFamily="18" charset="0"/>
              <a:ea typeface="MS Gothic" charset="0"/>
              <a:cs typeface="MS Gothic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214282" y="4143380"/>
            <a:ext cx="1908175" cy="680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75000"/>
              <a:buFont typeface="Monotype Sort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Data file</a:t>
            </a:r>
            <a:b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</a:br>
            <a:r>
              <a:rPr lang="en-GB" sz="1600" dirty="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.</a:t>
            </a:r>
            <a:r>
              <a:rPr lang="en-GB" sz="1600" err="1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mdf</a:t>
            </a:r>
            <a:r>
              <a:rPr lang="en-GB" sz="1600">
                <a:solidFill>
                  <a:srgbClr val="000000"/>
                </a:solidFill>
                <a:latin typeface="Book Antiqua" pitchFamily="18" charset="0"/>
                <a:ea typeface="MS Gothic" charset="0"/>
                <a:cs typeface="MS Gothic" charset="0"/>
              </a:rPr>
              <a:t> or .ndf</a:t>
            </a:r>
            <a:endParaRPr lang="en-GB" sz="1600" dirty="0">
              <a:solidFill>
                <a:srgbClr val="000000"/>
              </a:solidFill>
              <a:latin typeface="Book Antiqua" pitchFamily="18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Course organization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211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>
                <a:cs typeface="Times New Roman" charset="0"/>
              </a:rPr>
              <a:t>First part: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Microsoft SQL Server</a:t>
            </a:r>
          </a:p>
          <a:p>
            <a:pPr marL="342900" indent="-342900">
              <a:lnSpc>
                <a:spcPct val="125000"/>
              </a:lnSpc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>
                <a:cs typeface="Times New Roman" charset="0"/>
              </a:rPr>
              <a:t>Second part: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PostgreSQL</a:t>
            </a:r>
          </a:p>
        </p:txBody>
      </p:sp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Data file structure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0034" y="2643182"/>
            <a:ext cx="8382000" cy="17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/>
              <a:t> </a:t>
            </a:r>
            <a:r>
              <a:rPr lang="en-GB" sz="2800"/>
              <a:t>Row must fit one page.</a:t>
            </a:r>
            <a:endParaRPr lang="en-GB" sz="28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/>
              <a:t> </a:t>
            </a:r>
            <a:r>
              <a:rPr lang="en-US" sz="2800"/>
              <a:t>Page may contain many rows</a:t>
            </a:r>
            <a:r>
              <a:rPr lang="en-GB" sz="2800"/>
              <a:t>.</a:t>
            </a:r>
            <a:endParaRPr lang="en-GB" sz="28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/>
              <a:t> </a:t>
            </a:r>
            <a:r>
              <a:rPr lang="en-US" sz="2800"/>
              <a:t>Each page contains rows from one table only</a:t>
            </a:r>
            <a:r>
              <a:rPr lang="pl-PL" sz="2800"/>
              <a:t>.</a:t>
            </a:r>
            <a:endParaRPr lang="en-GB" sz="2800" dirty="0"/>
          </a:p>
        </p:txBody>
      </p:sp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Files strategy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0034" y="2000240"/>
            <a:ext cx="8382000" cy="409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Data file and transaction log file on separate disks</a:t>
            </a:r>
            <a:r>
              <a:rPr lang="pl-PL" sz="2800" dirty="0">
                <a:solidFill>
                  <a:srgbClr val="FF0000"/>
                </a:solidFill>
              </a:rPr>
              <a:t>.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Operating system on separate disk</a:t>
            </a:r>
            <a:r>
              <a:rPr lang="pl-PL" sz="2800" dirty="0">
                <a:solidFill>
                  <a:srgbClr val="FF0000"/>
                </a:solidFill>
              </a:rPr>
              <a:t>.</a:t>
            </a:r>
            <a:endParaRPr lang="en-GB" sz="2800" dirty="0">
              <a:solidFill>
                <a:srgbClr val="FF0000"/>
              </a:solidFill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Tables joined / used together on separate disks.</a:t>
            </a:r>
            <a:endParaRPr lang="en-GB" sz="2800" dirty="0"/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Tables updated rarely (archive data, dictionary tables) on separate file.</a:t>
            </a:r>
            <a:endParaRPr lang="pl-PL" sz="2800" dirty="0"/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Tables and indexes on separate disks.</a:t>
            </a:r>
            <a:endParaRPr lang="pl-PL" sz="28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</p:txBody>
      </p:sp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Examples of strategies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0034" y="1857364"/>
            <a:ext cx="83820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1		-	data file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2		-	transaction log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3		-	operating system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1		-	data file 1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2		-	data file 2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3		-	transaction log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4		-	operating system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1		-	data file 1 (data)‏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2		-	data file 2 (indexes)‏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3		-	transaction log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Disk 4		-	operating system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 dirty="0">
                <a:latin typeface="Book Antiqua" pitchFamily="18" charset="0"/>
                <a:cs typeface="Times New Roman" charset="0"/>
              </a:rPr>
              <a:t>RAID</a:t>
            </a:r>
            <a:r>
              <a:rPr lang="en-US" sz="4000" b="1" dirty="0">
                <a:latin typeface="Book Antiqua" pitchFamily="18" charset="0"/>
                <a:cs typeface="Times New Roman" charset="0"/>
              </a:rPr>
              <a:t> </a:t>
            </a:r>
            <a:r>
              <a:rPr lang="pl-PL" sz="4000" b="1" dirty="0" err="1">
                <a:latin typeface="Book Antiqua" pitchFamily="18" charset="0"/>
                <a:cs typeface="Times New Roman" charset="0"/>
              </a:rPr>
              <a:t>arrays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0034" y="2071678"/>
            <a:ext cx="83820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RAID0	</a:t>
            </a:r>
            <a:r>
              <a:rPr lang="pl-PL" dirty="0"/>
              <a:t>	</a:t>
            </a:r>
            <a:r>
              <a:rPr lang="en-GB" dirty="0"/>
              <a:t>-</a:t>
            </a:r>
            <a:r>
              <a:rPr lang="en-GB"/>
              <a:t>	performance, striping, 2 disks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RAID1	</a:t>
            </a:r>
            <a:r>
              <a:rPr lang="pl-PL" dirty="0"/>
              <a:t>	</a:t>
            </a:r>
            <a:r>
              <a:rPr lang="en-GB" dirty="0"/>
              <a:t>-</a:t>
            </a:r>
            <a:r>
              <a:rPr lang="en-GB"/>
              <a:t>	security, mirroring, 2 disks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RAID0+1	-</a:t>
            </a:r>
            <a:r>
              <a:rPr lang="en-GB"/>
              <a:t>	performance and security, 4 disks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RAID5	</a:t>
            </a:r>
            <a:r>
              <a:rPr lang="pl-PL" dirty="0"/>
              <a:t>	</a:t>
            </a:r>
            <a:r>
              <a:rPr lang="en-GB" dirty="0"/>
              <a:t>-</a:t>
            </a:r>
            <a:r>
              <a:rPr lang="en-GB"/>
              <a:t>	performance and security, min. 3 disks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and many more…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Creating a database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285992"/>
            <a:ext cx="8382000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 dirty="0"/>
              <a:t> </a:t>
            </a:r>
            <a:r>
              <a:rPr lang="en-GB" sz="2800" dirty="0"/>
              <a:t>Define number, names and localization of data files.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 dirty="0"/>
              <a:t> </a:t>
            </a:r>
            <a:r>
              <a:rPr lang="en-GB" sz="2800" dirty="0"/>
              <a:t>Define name and localization of transaction log.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 Set starting size of the files.</a:t>
            </a:r>
            <a:endParaRPr lang="en-GB" sz="2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 dirty="0"/>
              <a:t> </a:t>
            </a:r>
            <a:r>
              <a:rPr lang="en-US" sz="2800" dirty="0"/>
              <a:t>Set </a:t>
            </a:r>
            <a:r>
              <a:rPr lang="en-US" sz="2800" dirty="0" err="1"/>
              <a:t>autogrowth</a:t>
            </a:r>
            <a:r>
              <a:rPr lang="en-US" sz="2800" dirty="0"/>
              <a:t> or manual growth of the files.</a:t>
            </a:r>
            <a:endParaRPr lang="en-GB" sz="28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800" dirty="0"/>
              <a:t> </a:t>
            </a:r>
            <a:r>
              <a:rPr lang="en-US" sz="2800" dirty="0"/>
              <a:t>Set the database options.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pull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Creating a database (</a:t>
            </a:r>
            <a:r>
              <a:rPr lang="pl-PL" sz="4000" b="1">
                <a:latin typeface="Book Antiqua" pitchFamily="18" charset="0"/>
                <a:cs typeface="Times New Roman" charset="0"/>
              </a:rPr>
              <a:t>SQL</a:t>
            </a:r>
            <a:r>
              <a:rPr lang="en-US" sz="4000" b="1">
                <a:latin typeface="Book Antiqua" pitchFamily="18" charset="0"/>
                <a:cs typeface="Times New Roman" charset="0"/>
              </a:rPr>
              <a:t>)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14488"/>
            <a:ext cx="8382000" cy="399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Example:</a:t>
            </a:r>
            <a:endParaRPr lang="en-GB" sz="1800" dirty="0"/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CREATE DATABASE Sales ON 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(NAME = 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Sales_dat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FILENAME = 'c:\program files\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microsoft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 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sql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 server\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mssql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\data\saledat.mdf',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SIZE = 1MB, MAXSIZE = UNLIMITED, FILEGROWTH = 5MB)‏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LOG ON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(NAME = '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Sales_log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',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FILENAME = 'c:\program files\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microsoft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 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sql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 server\</a:t>
            </a:r>
            <a:r>
              <a:rPr lang="en-GB" sz="1800" dirty="0" err="1">
                <a:solidFill>
                  <a:srgbClr val="3017E7"/>
                </a:solidFill>
                <a:latin typeface="Arial" charset="0"/>
              </a:rPr>
              <a:t>mssql</a:t>
            </a:r>
            <a:r>
              <a:rPr lang="en-GB" sz="1800" dirty="0">
                <a:solidFill>
                  <a:srgbClr val="3017E7"/>
                </a:solidFill>
                <a:latin typeface="Arial" charset="0"/>
              </a:rPr>
              <a:t>\data\salelog.ldf',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SIZE = 1MB, MAXSIZE = UNLIMITED, FILEGROWTH = 5MB)‏</a:t>
            </a:r>
          </a:p>
          <a:p>
            <a:pPr>
              <a:lnSpc>
                <a:spcPct val="120000"/>
              </a:lnSpc>
              <a:spcBef>
                <a:spcPts val="5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3017E7"/>
                </a:solidFill>
                <a:latin typeface="Arial" charset="0"/>
              </a:rPr>
              <a:t>GO </a:t>
            </a:r>
          </a:p>
        </p:txBody>
      </p:sp>
    </p:spTree>
  </p:cSld>
  <p:clrMapOvr>
    <a:masterClrMapping/>
  </p:clrMapOvr>
  <p:transition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Database options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90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Recovery model</a:t>
            </a:r>
          </a:p>
          <a:p>
            <a:pPr marL="637200" lvl="1" indent="-180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>
                <a:solidFill>
                  <a:srgbClr val="3017E7"/>
                </a:solidFill>
              </a:rPr>
              <a:t> </a:t>
            </a:r>
            <a:r>
              <a:rPr lang="en-GB" dirty="0">
                <a:solidFill>
                  <a:srgbClr val="3017E7"/>
                </a:solidFill>
              </a:rPr>
              <a:t>full</a:t>
            </a:r>
            <a:endParaRPr lang="en-GB" dirty="0"/>
          </a:p>
          <a:p>
            <a:pPr marL="637200" lvl="1" indent="-180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>
                <a:solidFill>
                  <a:srgbClr val="3017E7"/>
                </a:solidFill>
              </a:rPr>
              <a:t> </a:t>
            </a:r>
            <a:r>
              <a:rPr lang="en-GB" dirty="0">
                <a:solidFill>
                  <a:srgbClr val="3017E7"/>
                </a:solidFill>
              </a:rPr>
              <a:t>bulk logged</a:t>
            </a:r>
            <a:r>
              <a:rPr lang="en-GB" dirty="0"/>
              <a:t> (server will not write to the log results of some statements, like: SELECT … INTO …, BULK INSERT</a:t>
            </a:r>
            <a:r>
              <a:rPr lang="pl-PL" dirty="0"/>
              <a:t>)</a:t>
            </a:r>
            <a:endParaRPr lang="en-GB" dirty="0"/>
          </a:p>
          <a:p>
            <a:pPr marL="637200" lvl="1" indent="-180000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>
                <a:solidFill>
                  <a:srgbClr val="3017E7"/>
                </a:solidFill>
              </a:rPr>
              <a:t> </a:t>
            </a:r>
            <a:r>
              <a:rPr lang="en-GB" dirty="0">
                <a:solidFill>
                  <a:srgbClr val="3017E7"/>
                </a:solidFill>
              </a:rPr>
              <a:t>simple</a:t>
            </a:r>
            <a:r>
              <a:rPr lang="en-GB" dirty="0"/>
              <a:t> (after commit, transactions are deleted from the log. Recovering the database to a point in time is not possible in this m</a:t>
            </a:r>
            <a:r>
              <a:rPr lang="pl-PL" dirty="0"/>
              <a:t>o</a:t>
            </a:r>
            <a:r>
              <a:rPr lang="en-GB" dirty="0"/>
              <a:t>del)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Other settings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push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Information about database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285992"/>
            <a:ext cx="8382000" cy="15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olidFill>
                  <a:srgbClr val="3017E7"/>
                </a:solidFill>
                <a:latin typeface="Arial" charset="0"/>
              </a:rPr>
              <a:t>Sp_helpdb</a:t>
            </a:r>
            <a:r>
              <a:rPr lang="en-GB" dirty="0">
                <a:solidFill>
                  <a:srgbClr val="3017E7"/>
                </a:solidFill>
                <a:latin typeface="Arial" charset="0"/>
              </a:rPr>
              <a:t> </a:t>
            </a:r>
            <a:r>
              <a:rPr lang="en-GB" i="1" dirty="0" err="1">
                <a:solidFill>
                  <a:srgbClr val="3017E7"/>
                </a:solidFill>
                <a:latin typeface="Arial" charset="0"/>
              </a:rPr>
              <a:t>baza</a:t>
            </a:r>
            <a:endParaRPr lang="en-GB" i="1" dirty="0">
              <a:solidFill>
                <a:srgbClr val="3017E7"/>
              </a:solidFill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olidFill>
                  <a:srgbClr val="3017E7"/>
                </a:solidFill>
                <a:latin typeface="Arial" charset="0"/>
              </a:rPr>
              <a:t>Sp_spaceused</a:t>
            </a:r>
            <a:endParaRPr lang="en-GB" dirty="0">
              <a:solidFill>
                <a:srgbClr val="3017E7"/>
              </a:solidFill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solidFill>
                  <a:srgbClr val="3017E7"/>
                </a:solidFill>
                <a:latin typeface="Arial" charset="0"/>
              </a:rPr>
              <a:t>Sp_spaceused</a:t>
            </a:r>
            <a:r>
              <a:rPr lang="en-GB" dirty="0">
                <a:solidFill>
                  <a:srgbClr val="3017E7"/>
                </a:solidFill>
                <a:latin typeface="Arial" charset="0"/>
              </a:rPr>
              <a:t> </a:t>
            </a:r>
            <a:r>
              <a:rPr lang="en-GB" i="1" dirty="0" err="1">
                <a:solidFill>
                  <a:srgbClr val="3017E7"/>
                </a:solidFill>
                <a:latin typeface="Arial" charset="0"/>
              </a:rPr>
              <a:t>obiekt</a:t>
            </a:r>
            <a:endParaRPr lang="en-GB" i="1" dirty="0">
              <a:solidFill>
                <a:srgbClr val="3017E7"/>
              </a:solidFill>
              <a:latin typeface="Arial" charset="0"/>
            </a:endParaRPr>
          </a:p>
        </p:txBody>
      </p:sp>
    </p:spTree>
  </p:cSld>
  <p:clrMapOvr>
    <a:masterClrMapping/>
  </p:clrMapOvr>
  <p:transition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Filegroups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4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Database may be stored in many files on many hard drives.</a:t>
            </a:r>
            <a:endParaRPr lang="en-GB" dirty="0"/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One or many files may belong to a filegroup.</a:t>
            </a:r>
            <a:endParaRPr lang="en-GB" dirty="0"/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During creation of an object (table or index) we can define a filegroup in which the data will be stored, but we can’t define particular file.</a:t>
            </a:r>
            <a:endParaRPr lang="en-GB" dirty="0"/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One filegroup must be a default filegroup. All new objects will be stored in the default filegroup if we’ll not specify the other one.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1" y="533400"/>
            <a:ext cx="7858152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S</a:t>
            </a:r>
            <a:r>
              <a:rPr lang="pl-PL" sz="4000" b="1">
                <a:latin typeface="Book Antiqua" pitchFamily="18" charset="0"/>
                <a:cs typeface="Times New Roman" charset="0"/>
              </a:rPr>
              <a:t>hrink</a:t>
            </a:r>
            <a:r>
              <a:rPr lang="en-US" sz="4000" b="1">
                <a:latin typeface="Book Antiqua" pitchFamily="18" charset="0"/>
                <a:cs typeface="Times New Roman" charset="0"/>
              </a:rPr>
              <a:t>ing files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214554"/>
            <a:ext cx="8382000" cy="157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/>
              <a:t>Management </a:t>
            </a:r>
            <a:r>
              <a:rPr lang="en-GB" i="1" dirty="0"/>
              <a:t>Studio</a:t>
            </a:r>
            <a:endParaRPr lang="en-GB" dirty="0"/>
          </a:p>
          <a:p>
            <a:pPr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3017E7"/>
                </a:solidFill>
                <a:latin typeface="Arial" charset="0"/>
              </a:rPr>
              <a:t>DBCC </a:t>
            </a:r>
            <a:r>
              <a:rPr lang="en-GB">
                <a:solidFill>
                  <a:srgbClr val="3017E7"/>
                </a:solidFill>
                <a:latin typeface="Arial" charset="0"/>
              </a:rPr>
              <a:t>SHRINKDATABASE (</a:t>
            </a:r>
            <a:r>
              <a:rPr lang="en-GB" i="1">
                <a:solidFill>
                  <a:srgbClr val="3017E7"/>
                </a:solidFill>
                <a:latin typeface="Arial" charset="0"/>
              </a:rPr>
              <a:t>name</a:t>
            </a:r>
            <a:r>
              <a:rPr lang="en-GB">
                <a:solidFill>
                  <a:srgbClr val="3017E7"/>
                </a:solidFill>
                <a:latin typeface="Arial" charset="0"/>
              </a:rPr>
              <a:t>)</a:t>
            </a:r>
            <a:r>
              <a:rPr lang="en-GB" dirty="0">
                <a:solidFill>
                  <a:srgbClr val="3017E7"/>
                </a:solidFill>
                <a:latin typeface="Arial" charset="0"/>
              </a:rPr>
              <a:t>‏</a:t>
            </a:r>
          </a:p>
          <a:p>
            <a:pPr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3017E7"/>
                </a:solidFill>
                <a:latin typeface="Arial" charset="0"/>
              </a:rPr>
              <a:t>DBCC </a:t>
            </a:r>
            <a:r>
              <a:rPr lang="en-GB">
                <a:solidFill>
                  <a:srgbClr val="3017E7"/>
                </a:solidFill>
                <a:latin typeface="Arial" charset="0"/>
              </a:rPr>
              <a:t>SHRINKFILE (</a:t>
            </a:r>
            <a:r>
              <a:rPr lang="en-GB" i="1">
                <a:solidFill>
                  <a:srgbClr val="3017E7"/>
                </a:solidFill>
                <a:latin typeface="Arial" charset="0"/>
              </a:rPr>
              <a:t>file</a:t>
            </a:r>
            <a:r>
              <a:rPr lang="en-GB">
                <a:solidFill>
                  <a:srgbClr val="3017E7"/>
                </a:solidFill>
                <a:latin typeface="Arial" charset="0"/>
              </a:rPr>
              <a:t>)</a:t>
            </a:r>
            <a:r>
              <a:rPr lang="en-GB" dirty="0">
                <a:solidFill>
                  <a:srgbClr val="3017E7"/>
                </a:solidFill>
                <a:latin typeface="Arial" charset="0"/>
              </a:rPr>
              <a:t>‏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62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Course organization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328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pl-PL">
                <a:cs typeface="Times New Roman" charset="0"/>
              </a:rPr>
              <a:t> </a:t>
            </a:r>
            <a:r>
              <a:rPr lang="en-US">
                <a:cs typeface="Times New Roman" charset="0"/>
              </a:rPr>
              <a:t>Lecture</a:t>
            </a:r>
            <a:endParaRPr lang="pl-PL" dirty="0">
              <a:cs typeface="Times New Roman" charset="0"/>
            </a:endParaRPr>
          </a:p>
          <a:p>
            <a:pPr lvl="1">
              <a:lnSpc>
                <a:spcPct val="125000"/>
              </a:lnSpc>
              <a:spcBef>
                <a:spcPct val="60000"/>
              </a:spcBef>
              <a:buFont typeface="Wingdings" pitchFamily="2" charset="2"/>
              <a:buChar char="ü"/>
            </a:pPr>
            <a:r>
              <a:rPr lang="pl-PL">
                <a:cs typeface="Times New Roman" charset="0"/>
              </a:rPr>
              <a:t> </a:t>
            </a:r>
            <a:r>
              <a:rPr lang="en-US">
                <a:cs typeface="Times New Roman" charset="0"/>
              </a:rPr>
              <a:t>Power Point presentation</a:t>
            </a:r>
            <a:endParaRPr lang="pl-PL" dirty="0">
              <a:cs typeface="Times New Roman" charset="0"/>
            </a:endParaRPr>
          </a:p>
          <a:p>
            <a:pPr lvl="1">
              <a:lnSpc>
                <a:spcPct val="125000"/>
              </a:lnSpc>
              <a:spcBef>
                <a:spcPct val="60000"/>
              </a:spcBef>
              <a:buFont typeface="Wingdings" pitchFamily="2" charset="2"/>
              <a:buChar char="ü"/>
            </a:pPr>
            <a:r>
              <a:rPr lang="pl-PL">
                <a:cs typeface="Times New Roman" charset="0"/>
              </a:rPr>
              <a:t> Pre</a:t>
            </a:r>
            <a:r>
              <a:rPr lang="en-US">
                <a:cs typeface="Times New Roman" charset="0"/>
              </a:rPr>
              <a:t>sentation</a:t>
            </a:r>
            <a:endParaRPr lang="pl-PL" dirty="0">
              <a:cs typeface="Times New Roman" charset="0"/>
            </a:endParaRPr>
          </a:p>
          <a:p>
            <a:pPr>
              <a:lnSpc>
                <a:spcPct val="125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pl-PL">
                <a:cs typeface="Times New Roman" charset="0"/>
              </a:rPr>
              <a:t> </a:t>
            </a:r>
            <a:r>
              <a:rPr lang="en-US">
                <a:cs typeface="Times New Roman" charset="0"/>
              </a:rPr>
              <a:t>Exercises</a:t>
            </a:r>
            <a:endParaRPr lang="pl-PL" dirty="0">
              <a:cs typeface="Times New Roman" charset="0"/>
            </a:endParaRPr>
          </a:p>
          <a:p>
            <a:pPr lvl="1">
              <a:lnSpc>
                <a:spcPct val="125000"/>
              </a:lnSpc>
              <a:spcBef>
                <a:spcPct val="60000"/>
              </a:spcBef>
              <a:buFont typeface="Wingdings" pitchFamily="2" charset="2"/>
              <a:buChar char="ü"/>
            </a:pPr>
            <a:r>
              <a:rPr lang="pl-PL">
                <a:cs typeface="Times New Roman" charset="0"/>
              </a:rPr>
              <a:t> </a:t>
            </a:r>
            <a:r>
              <a:rPr lang="en-US">
                <a:cs typeface="Times New Roman" charset="0"/>
              </a:rPr>
              <a:t>Virtual computers</a:t>
            </a:r>
            <a:r>
              <a:rPr lang="pl-PL">
                <a:cs typeface="Times New Roman" charset="0"/>
              </a:rPr>
              <a:t> (VMWare)</a:t>
            </a:r>
            <a:endParaRPr lang="pl-PL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998"/>
      </p:ext>
    </p:extLst>
  </p:cSld>
  <p:clrMapOvr>
    <a:masterClrMapping/>
  </p:clrMapOvr>
  <p:transition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Dropping databases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500306"/>
            <a:ext cx="8382000" cy="49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3017E7"/>
                </a:solidFill>
                <a:latin typeface="Arial" charset="0"/>
              </a:rPr>
              <a:t>DROP </a:t>
            </a:r>
            <a:r>
              <a:rPr lang="en-GB">
                <a:solidFill>
                  <a:srgbClr val="3017E7"/>
                </a:solidFill>
                <a:latin typeface="Arial" charset="0"/>
              </a:rPr>
              <a:t>DATABASE </a:t>
            </a:r>
            <a:r>
              <a:rPr lang="en-GB" i="1">
                <a:solidFill>
                  <a:srgbClr val="3017E7"/>
                </a:solidFill>
                <a:latin typeface="Arial" charset="0"/>
              </a:rPr>
              <a:t>name</a:t>
            </a:r>
            <a:endParaRPr lang="en-GB" i="1" dirty="0">
              <a:solidFill>
                <a:srgbClr val="3017E7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Credit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000" indent="-180000">
              <a:lnSpc>
                <a:spcPct val="125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pl-PL">
                <a:cs typeface="Times New Roman" charset="0"/>
              </a:rPr>
              <a:t> </a:t>
            </a:r>
            <a:r>
              <a:rPr lang="en-US">
                <a:cs typeface="Times New Roman" charset="0"/>
              </a:rPr>
              <a:t>Exercises – colloquium after each part </a:t>
            </a:r>
            <a:r>
              <a:rPr lang="pl-PL">
                <a:cs typeface="Times New Roman" charset="0"/>
              </a:rPr>
              <a:t>(</a:t>
            </a:r>
            <a:r>
              <a:rPr lang="pl-PL" dirty="0">
                <a:cs typeface="Times New Roman" charset="0"/>
              </a:rPr>
              <a:t>MS </a:t>
            </a:r>
            <a:r>
              <a:rPr lang="pl-PL">
                <a:cs typeface="Times New Roman" charset="0"/>
              </a:rPr>
              <a:t>SQL </a:t>
            </a:r>
            <a:r>
              <a:rPr lang="en-US">
                <a:cs typeface="Times New Roman" charset="0"/>
              </a:rPr>
              <a:t>and </a:t>
            </a:r>
            <a:r>
              <a:rPr lang="pl-PL">
                <a:cs typeface="Times New Roman" charset="0"/>
              </a:rPr>
              <a:t>PostgreSQL) + </a:t>
            </a:r>
            <a:r>
              <a:rPr lang="en-US">
                <a:cs typeface="Times New Roman" charset="0"/>
              </a:rPr>
              <a:t>practical exercises</a:t>
            </a:r>
            <a:r>
              <a:rPr lang="pl-PL">
                <a:cs typeface="Times New Roman" charset="0"/>
              </a:rPr>
              <a:t> (</a:t>
            </a:r>
            <a:r>
              <a:rPr lang="en-US">
                <a:cs typeface="Times New Roman" charset="0"/>
              </a:rPr>
              <a:t>3 failed / absences allowed</a:t>
            </a:r>
            <a:r>
              <a:rPr lang="pl-PL">
                <a:cs typeface="Times New Roman" charset="0"/>
              </a:rPr>
              <a:t>).</a:t>
            </a:r>
            <a:endParaRPr lang="pl-PL" dirty="0">
              <a:cs typeface="Times New Roman" charset="0"/>
            </a:endParaRPr>
          </a:p>
          <a:p>
            <a:pPr marL="180000" indent="-180000">
              <a:lnSpc>
                <a:spcPct val="125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pl-PL">
                <a:cs typeface="Times New Roman" charset="0"/>
              </a:rPr>
              <a:t>E</a:t>
            </a:r>
            <a:r>
              <a:rPr lang="en-US">
                <a:cs typeface="Times New Roman" charset="0"/>
              </a:rPr>
              <a:t>xam (test)</a:t>
            </a:r>
            <a:endParaRPr lang="pl-PL" dirty="0">
              <a:cs typeface="Times New Roman" charset="0"/>
            </a:endParaRP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Topics </a:t>
            </a:r>
            <a:r>
              <a:rPr lang="pl-PL" sz="4000" b="1">
                <a:latin typeface="Book Antiqua" pitchFamily="18" charset="0"/>
                <a:cs typeface="Times New Roman" charset="0"/>
              </a:rPr>
              <a:t>(MS </a:t>
            </a:r>
            <a:r>
              <a:rPr lang="pl-PL" sz="4000" b="1" dirty="0">
                <a:latin typeface="Book Antiqua" pitchFamily="18" charset="0"/>
                <a:cs typeface="Times New Roman" charset="0"/>
              </a:rPr>
              <a:t>SQL)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254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indent="-531813">
              <a:lnSpc>
                <a:spcPct val="80000"/>
              </a:lnSpc>
              <a:spcBef>
                <a:spcPts val="600"/>
              </a:spcBef>
              <a:buFont typeface="Monotype Sort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dirty="0"/>
              <a:t>Installation, architecture, system databases, physical data storage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buFont typeface="Monotype Sort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dirty="0"/>
              <a:t>Database performance tuning, indexes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buFont typeface="Monotype Sort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dirty="0"/>
              <a:t>Transactions, locks, concurrency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buFont typeface="Monotype Sort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dirty="0"/>
              <a:t>Permissions, user accounts, security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buFont typeface="Monotype Sort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dirty="0"/>
              <a:t>Backup, restore</a:t>
            </a:r>
          </a:p>
          <a:p>
            <a:pPr marL="531813" indent="-531813">
              <a:lnSpc>
                <a:spcPct val="80000"/>
              </a:lnSpc>
              <a:spcBef>
                <a:spcPts val="600"/>
              </a:spcBef>
              <a:buFont typeface="Monotype Sorts" charset="2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US" dirty="0"/>
              <a:t>Scheduled tasks</a:t>
            </a:r>
            <a:r>
              <a:rPr lang="en-GB" dirty="0"/>
              <a:t>, monitoring, other features</a:t>
            </a: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Lecture </a:t>
            </a:r>
            <a:r>
              <a:rPr lang="pl-PL" sz="4000" b="1">
                <a:latin typeface="Book Antiqua" pitchFamily="18" charset="0"/>
                <a:cs typeface="Times New Roman" charset="0"/>
              </a:rPr>
              <a:t>1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38"/>
            <a:ext cx="8382000" cy="358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GB" dirty="0"/>
              <a:t>Installation of  Microsoft SQL Server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US" dirty="0"/>
              <a:t>System architecture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US" dirty="0"/>
              <a:t>System databases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US" dirty="0"/>
              <a:t>Creating a database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US" dirty="0"/>
              <a:t>Files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GB" dirty="0"/>
              <a:t>RAID </a:t>
            </a:r>
            <a:r>
              <a:rPr lang="pl-PL" dirty="0" err="1"/>
              <a:t>arrays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US" dirty="0"/>
              <a:t>Database options</a:t>
            </a: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/>
              <a:t> </a:t>
            </a:r>
            <a:r>
              <a:rPr lang="en-US" dirty="0"/>
              <a:t>Server configuration</a:t>
            </a:r>
            <a:endParaRPr lang="en-GB" dirty="0"/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 dirty="0" err="1">
                <a:latin typeface="Book Antiqua" pitchFamily="18" charset="0"/>
                <a:cs typeface="Times New Roman" charset="0"/>
              </a:rPr>
              <a:t>Editions</a:t>
            </a:r>
            <a:r>
              <a:rPr lang="pl-PL" sz="4000" b="1" dirty="0">
                <a:latin typeface="Book Antiqua" pitchFamily="18" charset="0"/>
                <a:cs typeface="Times New Roman" charset="0"/>
              </a:rPr>
              <a:t> </a:t>
            </a:r>
            <a:r>
              <a:rPr lang="en-US" sz="4000" b="1" dirty="0">
                <a:latin typeface="Book Antiqua" pitchFamily="18" charset="0"/>
                <a:cs typeface="Times New Roman" charset="0"/>
              </a:rPr>
              <a:t>of </a:t>
            </a:r>
            <a:r>
              <a:rPr lang="pl-PL" sz="4000" b="1">
                <a:latin typeface="Book Antiqua" pitchFamily="18" charset="0"/>
                <a:cs typeface="Times New Roman" charset="0"/>
              </a:rPr>
              <a:t>MS SQ</a:t>
            </a:r>
            <a:r>
              <a:rPr lang="en-US" sz="4000" b="1">
                <a:latin typeface="Book Antiqua" pitchFamily="18" charset="0"/>
                <a:cs typeface="Times New Roman" charset="0"/>
              </a:rPr>
              <a:t>L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7544" y="1556792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Selected features</a:t>
            </a:r>
            <a:endParaRPr lang="en-GB" dirty="0"/>
          </a:p>
        </p:txBody>
      </p:sp>
      <p:sp>
        <p:nvSpPr>
          <p:cNvPr id="84" name="pole tekstowe 83"/>
          <p:cNvSpPr txBox="1"/>
          <p:nvPr/>
        </p:nvSpPr>
        <p:spPr>
          <a:xfrm>
            <a:off x="683568" y="6453336"/>
            <a:ext cx="2540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Source</a:t>
            </a:r>
            <a:r>
              <a:rPr lang="pl-PL" sz="1600"/>
              <a:t>: </a:t>
            </a:r>
            <a:r>
              <a:rPr lang="pl-PL" sz="1600" dirty="0" err="1"/>
              <a:t>www.microsoft.com</a:t>
            </a:r>
            <a:endParaRPr lang="pl-PL" sz="1600" dirty="0"/>
          </a:p>
        </p:txBody>
      </p:sp>
      <p:graphicFrame>
        <p:nvGraphicFramePr>
          <p:cNvPr id="6" name="Tabela 84">
            <a:extLst>
              <a:ext uri="{FF2B5EF4-FFF2-40B4-BE49-F238E27FC236}">
                <a16:creationId xmlns:a16="http://schemas.microsoft.com/office/drawing/2014/main" id="{FA04A762-1AAA-490E-BD73-E86210CB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62198"/>
              </p:ext>
            </p:extLst>
          </p:nvPr>
        </p:nvGraphicFramePr>
        <p:xfrm>
          <a:off x="625436" y="1951997"/>
          <a:ext cx="8066215" cy="45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5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Enterprise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Developer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Paid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87605"/>
                  </a:ext>
                </a:extLst>
              </a:tr>
              <a:tr h="45054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Processors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 socket / 4 cores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 sockets / 24 cores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OS max.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OS max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pl-PL" sz="1200" baseline="0">
                          <a:solidFill>
                            <a:schemeClr val="tx1"/>
                          </a:solidFill>
                        </a:rPr>
                        <a:t>RAM</a:t>
                      </a:r>
                      <a:r>
                        <a:rPr lang="en-US" sz="1200" baseline="0">
                          <a:solidFill>
                            <a:schemeClr val="tx1"/>
                          </a:solidFill>
                        </a:rPr>
                        <a:t> (Buffer Pool)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410</a:t>
                      </a:r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128</a:t>
                      </a:r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OS max.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OS max.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Max. database size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524 PB</a:t>
                      </a:r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524 PB</a:t>
                      </a:r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524 PB</a:t>
                      </a:r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Resource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Governor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Transparent Database Encryption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Full-Text Search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Database Mail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+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Log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shipping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Database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Tuning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Advisor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SQL Server Agent Job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Scheduling</a:t>
                      </a:r>
                      <a:endParaRPr lang="pl-PL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latin typeface="Book Antiqua" pitchFamily="18" charset="0"/>
                <a:cs typeface="Times New Roman" charset="0"/>
              </a:rPr>
              <a:t>Installation </a:t>
            </a:r>
            <a:r>
              <a:rPr lang="pl-PL" sz="4000" b="1" dirty="0">
                <a:latin typeface="Book Antiqua" pitchFamily="18" charset="0"/>
                <a:cs typeface="Times New Roman" charset="0"/>
              </a:rPr>
              <a:t>– </a:t>
            </a:r>
            <a:r>
              <a:rPr lang="en-US" sz="4000" b="1" dirty="0">
                <a:latin typeface="Book Antiqua" pitchFamily="18" charset="0"/>
                <a:cs typeface="Times New Roman" charset="0"/>
              </a:rPr>
              <a:t>features selection</a:t>
            </a:r>
          </a:p>
        </p:txBody>
      </p:sp>
      <p:pic>
        <p:nvPicPr>
          <p:cNvPr id="5" name="Picture 2" descr="Instalacja - wybór komponentów">
            <a:extLst>
              <a:ext uri="{FF2B5EF4-FFF2-40B4-BE49-F238E27FC236}">
                <a16:creationId xmlns:a16="http://schemas.microsoft.com/office/drawing/2014/main" id="{1BBF3CE7-6280-4467-A614-2888E914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08" y="1693788"/>
            <a:ext cx="5987007" cy="44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Installation – instances</a:t>
            </a:r>
            <a:endParaRPr lang="en-US" sz="4000" b="1" dirty="0">
              <a:latin typeface="Book Antiqua" pitchFamily="18" charset="0"/>
              <a:cs typeface="Times New Roman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1643050"/>
            <a:ext cx="4324352" cy="321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Default instance</a:t>
            </a:r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3017E7"/>
                </a:solidFill>
              </a:rPr>
              <a:t>One default instance on a one computer. Name: the same as Windows computer name.</a:t>
            </a:r>
            <a:endParaRPr lang="en-GB" sz="1800" dirty="0">
              <a:solidFill>
                <a:srgbClr val="3017E7"/>
              </a:solidFill>
            </a:endParaRPr>
          </a:p>
          <a:p>
            <a:pPr>
              <a:lnSpc>
                <a:spcPct val="12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Named instance</a:t>
            </a:r>
            <a:br>
              <a:rPr lang="en-GB" sz="1800"/>
            </a:br>
            <a:r>
              <a:rPr lang="en-GB" sz="1800">
                <a:solidFill>
                  <a:srgbClr val="3017E7"/>
                </a:solidFill>
              </a:rPr>
              <a:t>Many instances on a one computer. Each instance has separated files, services, databases, name. Name: computer_name\instance_name.</a:t>
            </a:r>
            <a:r>
              <a:rPr lang="en-GB" sz="1800"/>
              <a:t> </a:t>
            </a:r>
            <a:endParaRPr lang="en-GB" sz="1800" dirty="0"/>
          </a:p>
        </p:txBody>
      </p:sp>
      <p:pic>
        <p:nvPicPr>
          <p:cNvPr id="7" name="Picture 2" descr="Instalacja - instancje">
            <a:extLst>
              <a:ext uri="{FF2B5EF4-FFF2-40B4-BE49-F238E27FC236}">
                <a16:creationId xmlns:a16="http://schemas.microsoft.com/office/drawing/2014/main" id="{8E3591D4-D3DF-46A0-A3BC-5785A8DC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1958"/>
            <a:ext cx="4456280" cy="33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MatKonfPras">
  <a:themeElements>
    <a:clrScheme name="MatKonfPras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MatKonfPr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tKonfPras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E:\0Internetowe\0Referat\MatKonfPras.pot</Template>
  <TotalTime>1343</TotalTime>
  <Words>1354</Words>
  <Application>Microsoft Office PowerPoint</Application>
  <PresentationFormat>On-screen Show (4:3)</PresentationFormat>
  <Paragraphs>270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 Antiqua</vt:lpstr>
      <vt:lpstr>Monotype Sorts</vt:lpstr>
      <vt:lpstr>Times New Roman</vt:lpstr>
      <vt:lpstr>Wingdings</vt:lpstr>
      <vt:lpstr>MatKonfPras</vt:lpstr>
      <vt:lpstr>Database administration ABD Lecture 1</vt:lpstr>
      <vt:lpstr>Course organization</vt:lpstr>
      <vt:lpstr>Course organization</vt:lpstr>
      <vt:lpstr>Credit</vt:lpstr>
      <vt:lpstr>Topics (MS SQL)</vt:lpstr>
      <vt:lpstr>Lecture 1</vt:lpstr>
      <vt:lpstr>Editions of MS SQL</vt:lpstr>
      <vt:lpstr>Installation – features selection</vt:lpstr>
      <vt:lpstr>Installation – instances</vt:lpstr>
      <vt:lpstr>Installation – authentication mode</vt:lpstr>
      <vt:lpstr>Services</vt:lpstr>
      <vt:lpstr>Tools</vt:lpstr>
      <vt:lpstr>Databases</vt:lpstr>
      <vt:lpstr>System stored procedures sp_</vt:lpstr>
      <vt:lpstr>Object names</vt:lpstr>
      <vt:lpstr>Server options</vt:lpstr>
      <vt:lpstr>Database files</vt:lpstr>
      <vt:lpstr>Database files</vt:lpstr>
      <vt:lpstr>Data file structure</vt:lpstr>
      <vt:lpstr>Data file structure</vt:lpstr>
      <vt:lpstr>Files strategy</vt:lpstr>
      <vt:lpstr>Examples of strategies</vt:lpstr>
      <vt:lpstr>RAID arrays</vt:lpstr>
      <vt:lpstr>Creating a database</vt:lpstr>
      <vt:lpstr>Creating a database (SQL)</vt:lpstr>
      <vt:lpstr>Database options</vt:lpstr>
      <vt:lpstr>Information about database</vt:lpstr>
      <vt:lpstr>Filegroups</vt:lpstr>
      <vt:lpstr>Shrinking files</vt:lpstr>
      <vt:lpstr>Dropping databases</vt:lpstr>
    </vt:vector>
  </TitlesOfParts>
  <Company>PJWSTK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Administrowanie bazami danych - wykład 1</dc:title>
  <dc:creator>Paweł Lenkiewicz</dc:creator>
  <cp:lastModifiedBy>Pawel Lenkiewicz</cp:lastModifiedBy>
  <cp:revision>44</cp:revision>
  <dcterms:created xsi:type="dcterms:W3CDTF">2004-05-02T10:14:55Z</dcterms:created>
  <dcterms:modified xsi:type="dcterms:W3CDTF">2022-03-09T09:33:44Z</dcterms:modified>
</cp:coreProperties>
</file>