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5" r:id="rId13"/>
    <p:sldId id="313" r:id="rId14"/>
    <p:sldId id="294" r:id="rId15"/>
    <p:sldId id="295" r:id="rId16"/>
    <p:sldId id="296" r:id="rId17"/>
    <p:sldId id="298" r:id="rId18"/>
    <p:sldId id="299" r:id="rId19"/>
    <p:sldId id="297" r:id="rId20"/>
    <p:sldId id="300" r:id="rId21"/>
    <p:sldId id="314" r:id="rId22"/>
    <p:sldId id="309" r:id="rId23"/>
    <p:sldId id="310" r:id="rId24"/>
    <p:sldId id="311" r:id="rId25"/>
    <p:sldId id="312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7" autoAdjust="0"/>
    <p:restoredTop sz="81368" autoAdjust="0"/>
  </p:normalViewPr>
  <p:slideViewPr>
    <p:cSldViewPr>
      <p:cViewPr varScale="1">
        <p:scale>
          <a:sx n="110" d="100"/>
          <a:sy n="110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8A0DB-30D9-4752-8393-519622047A80}" type="datetimeFigureOut">
              <a:rPr lang="pl-PL" smtClean="0"/>
              <a:pPr/>
              <a:t>15.03.2021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ED38-6C1E-4FF3-945B-81CA17E74F3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121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B125CFE-0527-4EFB-AAC0-BF1D9CF03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8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60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822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432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35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3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621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979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4667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827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665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88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104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285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051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585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700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089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8173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8277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46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37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30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49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078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31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550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32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893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33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392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5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19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012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65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82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23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C010BC13-77CA-47FA-8570-6268595AB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364F9-68B3-44BE-9D3B-EBDA2C5C9DB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53250" y="838200"/>
            <a:ext cx="1962150" cy="54102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73405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A36F3-1DFF-4B17-B9AC-456721FDAC1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E7EC0-99A2-4E55-A87D-66405DF691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66FE-30CC-471E-809F-517783FF36C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054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67BBC-DF38-4141-8E9F-F86865D3403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B5E6-4574-46A4-94A6-165EF9AAA45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5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pic>
        <p:nvPicPr>
          <p:cNvPr id="6" name="Picture 9" descr="C:\Wendy\anabnr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00113" y="6381750"/>
            <a:ext cx="797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i="1">
                <a:solidFill>
                  <a:schemeClr val="tx2"/>
                </a:solidFill>
              </a:rPr>
              <a:t>Database</a:t>
            </a:r>
            <a:r>
              <a:rPr lang="en-US" sz="1200" i="1" baseline="0">
                <a:solidFill>
                  <a:schemeClr val="tx2"/>
                </a:solidFill>
              </a:rPr>
              <a:t> administration </a:t>
            </a:r>
            <a:r>
              <a:rPr lang="pl-PL" sz="1200" i="1">
                <a:solidFill>
                  <a:schemeClr val="tx2"/>
                </a:solidFill>
              </a:rPr>
              <a:t>– </a:t>
            </a:r>
            <a:r>
              <a:rPr lang="en-US" sz="1200" i="1">
                <a:solidFill>
                  <a:schemeClr val="tx2"/>
                </a:solidFill>
              </a:rPr>
              <a:t>lecture</a:t>
            </a:r>
            <a:r>
              <a:rPr lang="pl-PL" sz="1200" i="1">
                <a:solidFill>
                  <a:schemeClr val="tx2"/>
                </a:solidFill>
              </a:rPr>
              <a:t> </a:t>
            </a:r>
            <a:r>
              <a:rPr lang="en-US" sz="1200" i="1">
                <a:solidFill>
                  <a:schemeClr val="tx2"/>
                </a:solidFill>
              </a:rPr>
              <a:t>2</a:t>
            </a:r>
            <a:r>
              <a:rPr lang="pl-PL" sz="1200" i="1" dirty="0">
                <a:solidFill>
                  <a:schemeClr val="tx2"/>
                </a:solidFill>
              </a:rPr>
              <a:t>	</a:t>
            </a:r>
            <a:fld id="{3B157DD2-2D09-4B57-849C-ED9464A13B2E}" type="slidenum">
              <a:rPr lang="en-US" sz="1200" i="1"/>
              <a:pPr algn="r">
                <a:spcBef>
                  <a:spcPct val="50000"/>
                </a:spcBef>
              </a:pPr>
              <a:t>‹#›</a:t>
            </a:fld>
            <a:endParaRPr lang="en-US" sz="1200" i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8671-5843-4AE4-844C-313AE8466FF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05652-FD41-4633-9ECE-B00515E95EA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7EE58-A727-4E57-9C69-D16E347844E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105" name="Picture 9" descr="C:\Wendy\anabnr2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77162A-FDB6-43ED-9B52-935DE3806D8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458200" y="6613525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F63514A7-7C2D-44B8-B30D-412EF671A109}" type="slidenum">
              <a:rPr lang="en-US" sz="1000"/>
              <a:pPr>
                <a:spcBef>
                  <a:spcPct val="50000"/>
                </a:spcBef>
                <a:defRPr/>
              </a:pPr>
              <a:t>‹#›</a:t>
            </a:fld>
            <a:endParaRPr lang="en-US" sz="100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914400" y="609600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1200" i="1">
                <a:solidFill>
                  <a:schemeClr val="tx2"/>
                </a:solidFill>
              </a:rPr>
              <a:t>Nauczanie informatyki przez Internet </a:t>
            </a:r>
            <a:r>
              <a:rPr lang="en-US" sz="1200" i="1">
                <a:solidFill>
                  <a:schemeClr val="tx2"/>
                </a:solidFill>
              </a:rPr>
              <a:t>w </a:t>
            </a:r>
            <a:r>
              <a:rPr lang="pl-PL" sz="1200" i="1">
                <a:solidFill>
                  <a:schemeClr val="tx2"/>
                </a:solidFill>
                <a:cs typeface="Times New Roman" charset="0"/>
              </a:rPr>
              <a:t>PJWSTK</a:t>
            </a:r>
            <a:r>
              <a:rPr 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91600" cy="2819400"/>
          </a:xfrm>
        </p:spPr>
        <p:txBody>
          <a:bodyPr/>
          <a:lstStyle/>
          <a:p>
            <a:pPr algn="ctr" eaLnBrk="1" hangingPunct="1">
              <a:lnSpc>
                <a:spcPct val="135000"/>
              </a:lnSpc>
            </a:pPr>
            <a:r>
              <a:rPr lang="en-US" sz="4000" b="1">
                <a:latin typeface="Book Antiqua" pitchFamily="18" charset="0"/>
              </a:rPr>
              <a:t>Database administration</a:t>
            </a:r>
            <a:br>
              <a:rPr lang="en-US" sz="4000" b="1">
                <a:latin typeface="Book Antiqua" pitchFamily="18" charset="0"/>
              </a:rPr>
            </a:br>
            <a:r>
              <a:rPr lang="en-US" sz="4000" b="1">
                <a:latin typeface="Book Antiqua" pitchFamily="18" charset="0"/>
              </a:rPr>
              <a:t>ABD</a:t>
            </a:r>
            <a:br>
              <a:rPr lang="pl-PL" sz="4000" b="1">
                <a:latin typeface="Book Antiqua" pitchFamily="18" charset="0"/>
              </a:rPr>
            </a:br>
            <a:r>
              <a:rPr lang="en-US" sz="4000" b="1">
                <a:latin typeface="Book Antiqua" pitchFamily="18" charset="0"/>
              </a:rPr>
              <a:t>Lecture</a:t>
            </a:r>
            <a:r>
              <a:rPr lang="pl-PL" sz="4000" b="1">
                <a:latin typeface="Book Antiqua" pitchFamily="18" charset="0"/>
              </a:rPr>
              <a:t> </a:t>
            </a:r>
            <a:r>
              <a:rPr lang="en-US" sz="4000" b="1">
                <a:latin typeface="Book Antiqua" pitchFamily="18" charset="0"/>
              </a:rPr>
              <a:t>2</a:t>
            </a:r>
            <a:endParaRPr lang="en-US" sz="4000">
              <a:latin typeface="Book Antiqua" pitchFamily="18" charset="0"/>
              <a:cs typeface="Times New Roman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351338"/>
            <a:ext cx="8534400" cy="2278062"/>
          </a:xfrm>
        </p:spPr>
        <p:txBody>
          <a:bodyPr/>
          <a:lstStyle/>
          <a:p>
            <a:pPr algn="ctr" eaLnBrk="1" hangingPunct="1"/>
            <a:r>
              <a:rPr lang="pl-PL" sz="2400" i="1"/>
              <a:t>Paweł Lenkiewicz</a:t>
            </a:r>
            <a:endParaRPr lang="en-US" sz="2400" i="1"/>
          </a:p>
          <a:p>
            <a:pPr algn="ctr" eaLnBrk="1" hangingPunct="1"/>
            <a:br>
              <a:rPr lang="pl-PL" sz="2400">
                <a:latin typeface="Book Antiqua" pitchFamily="18" charset="0"/>
                <a:cs typeface="Times New Roman" charset="0"/>
              </a:rPr>
            </a:br>
            <a:endParaRPr lang="en-US" sz="2400">
              <a:latin typeface="Book Antiqua" pitchFamily="18" charset="0"/>
              <a:cs typeface="Times New Roman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When to create an index</a:t>
            </a:r>
            <a:r>
              <a:rPr lang="pl-PL" sz="4000" b="1">
                <a:latin typeface="Book Antiqua" pitchFamily="18" charset="0"/>
                <a:cs typeface="Times New Roman" charset="0"/>
              </a:rPr>
              <a:t>?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14488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 dirty="0"/>
              <a:t>Create</a:t>
            </a:r>
            <a:r>
              <a:rPr lang="pl-PL" sz="2000" dirty="0"/>
              <a:t>: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On foreign keys.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On primary key</a:t>
            </a:r>
            <a:r>
              <a:rPr lang="pl-PL" sz="2000" dirty="0"/>
              <a:t> (</a:t>
            </a:r>
            <a:r>
              <a:rPr lang="en-US" sz="2000" dirty="0"/>
              <a:t>created automatically, index must exists</a:t>
            </a:r>
            <a:r>
              <a:rPr lang="pl-PL" sz="2000" dirty="0"/>
              <a:t>).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On columns contained in WHERE clause</a:t>
            </a:r>
            <a:r>
              <a:rPr lang="pl-PL" sz="2000" dirty="0"/>
              <a:t>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On columns used for sorting (ORDER BY but also GROUP BY, DISTINCT</a:t>
            </a:r>
            <a:r>
              <a:rPr lang="pl-PL" sz="2000" dirty="0"/>
              <a:t>).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 dirty="0"/>
              <a:t>Do not create</a:t>
            </a:r>
            <a:r>
              <a:rPr lang="pl-PL" sz="2000" dirty="0"/>
              <a:t>: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When the table is updated frequently</a:t>
            </a:r>
            <a:r>
              <a:rPr lang="pl-PL" sz="2000" dirty="0"/>
              <a:t>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When we don’t use the column in WHERE clause.</a:t>
            </a:r>
            <a:endParaRPr lang="pl-PL" sz="2000" dirty="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When selectivity of the data is low</a:t>
            </a:r>
            <a:r>
              <a:rPr lang="pl-PL" sz="2000" dirty="0"/>
              <a:t>.</a:t>
            </a:r>
            <a:endParaRPr lang="en-US" sz="2000" dirty="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On a small table.</a:t>
            </a:r>
            <a:endParaRPr lang="pl-PL" sz="2000" dirty="0"/>
          </a:p>
        </p:txBody>
      </p:sp>
    </p:spTree>
  </p:cSld>
  <p:clrMapOvr>
    <a:masterClrMapping/>
  </p:clrMapOvr>
  <p:transition>
    <p:pull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Clustered or non clustered?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14488"/>
            <a:ext cx="8382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/>
              <a:t>Clustered</a:t>
            </a:r>
            <a:r>
              <a:rPr lang="pl-PL" sz="2000"/>
              <a:t>: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/>
              <a:t>Usually better.</a:t>
            </a:r>
            <a:endParaRPr lang="pl-PL" sz="200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/>
              <a:t>Supports sorting very well.</a:t>
            </a:r>
            <a:endParaRPr lang="pl-PL" sz="200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/>
              <a:t>Supports range queries very well.</a:t>
            </a:r>
            <a:endParaRPr lang="pl-PL" sz="200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/>
              <a:t>Only one on a table.</a:t>
            </a:r>
            <a:endParaRPr lang="pl-PL" sz="200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/>
              <a:t>Non clustered</a:t>
            </a:r>
            <a:r>
              <a:rPr lang="pl-PL" sz="2000"/>
              <a:t>: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/>
              <a:t>Good in point queries </a:t>
            </a:r>
            <a:r>
              <a:rPr lang="pl-PL" sz="2000"/>
              <a:t>(WHERE</a:t>
            </a:r>
            <a:r>
              <a:rPr lang="en-US" sz="2000"/>
              <a:t> clause is returning single records</a:t>
            </a:r>
            <a:r>
              <a:rPr lang="pl-PL" sz="2000"/>
              <a:t>).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/>
              <a:t>Used frequently on foreign keys</a:t>
            </a:r>
            <a:r>
              <a:rPr lang="pl-PL" sz="2000"/>
              <a:t>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/>
              <a:t>Many on a table</a:t>
            </a:r>
            <a:r>
              <a:rPr lang="pl-PL" sz="2000"/>
              <a:t>.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Functions in WHERE clause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If the query includes a function in WHERE clause</a:t>
            </a:r>
            <a:r>
              <a:rPr lang="pl-PL"/>
              <a:t>, </a:t>
            </a:r>
            <a:r>
              <a:rPr lang="en-US"/>
              <a:t>f.ex</a:t>
            </a:r>
            <a:r>
              <a:rPr lang="pl-PL"/>
              <a:t>.:</a:t>
            </a:r>
            <a:br>
              <a:rPr lang="pl-PL"/>
            </a:br>
            <a:br>
              <a:rPr lang="pl-PL"/>
            </a:br>
            <a:r>
              <a:rPr lang="pl-PL">
                <a:solidFill>
                  <a:srgbClr val="3017E7"/>
                </a:solidFill>
                <a:latin typeface="Arial" pitchFamily="34" charset="0"/>
              </a:rPr>
              <a:t>SELECT * FROM </a:t>
            </a:r>
            <a:r>
              <a:rPr lang="en-US">
                <a:solidFill>
                  <a:srgbClr val="3017E7"/>
                </a:solidFill>
                <a:latin typeface="Arial" pitchFamily="34" charset="0"/>
              </a:rPr>
              <a:t>table </a:t>
            </a:r>
            <a:r>
              <a:rPr lang="pl-PL">
                <a:solidFill>
                  <a:srgbClr val="3017E7"/>
                </a:solidFill>
                <a:latin typeface="Arial" pitchFamily="34" charset="0"/>
              </a:rPr>
              <a:t>WHERE ISNULL(</a:t>
            </a:r>
            <a:r>
              <a:rPr lang="en-US">
                <a:solidFill>
                  <a:srgbClr val="3017E7"/>
                </a:solidFill>
                <a:latin typeface="Arial" pitchFamily="34" charset="0"/>
              </a:rPr>
              <a:t>column</a:t>
            </a:r>
            <a:r>
              <a:rPr lang="pl-PL">
                <a:solidFill>
                  <a:srgbClr val="3017E7"/>
                </a:solidFill>
                <a:latin typeface="Arial" pitchFamily="34" charset="0"/>
              </a:rPr>
              <a:t>,0) = 0</a:t>
            </a:r>
          </a:p>
          <a:p>
            <a:endParaRPr lang="pl-PL">
              <a:solidFill>
                <a:srgbClr val="3017E7"/>
              </a:solidFill>
              <a:latin typeface="Arial" pitchFamily="34" charset="0"/>
            </a:endParaRPr>
          </a:p>
          <a:p>
            <a:r>
              <a:rPr lang="en-US"/>
              <a:t>Server will not use the index.</a:t>
            </a:r>
          </a:p>
          <a:p>
            <a:r>
              <a:rPr lang="en-US"/>
              <a:t>Simple change:</a:t>
            </a:r>
            <a:endParaRPr lang="pl-PL"/>
          </a:p>
          <a:p>
            <a:endParaRPr lang="pl-PL"/>
          </a:p>
          <a:p>
            <a:r>
              <a:rPr lang="pl-PL">
                <a:solidFill>
                  <a:srgbClr val="3017E7"/>
                </a:solidFill>
                <a:latin typeface="Arial" pitchFamily="34" charset="0"/>
              </a:rPr>
              <a:t>SELECT * FROM </a:t>
            </a:r>
            <a:r>
              <a:rPr lang="en-US">
                <a:solidFill>
                  <a:srgbClr val="3017E7"/>
                </a:solidFill>
                <a:latin typeface="Arial" pitchFamily="34" charset="0"/>
              </a:rPr>
              <a:t>table</a:t>
            </a:r>
            <a:r>
              <a:rPr lang="pl-PL">
                <a:solidFill>
                  <a:srgbClr val="3017E7"/>
                </a:solidFill>
                <a:latin typeface="Arial" pitchFamily="34" charset="0"/>
              </a:rPr>
              <a:t> WHERE </a:t>
            </a:r>
            <a:r>
              <a:rPr lang="en-US">
                <a:solidFill>
                  <a:srgbClr val="3017E7"/>
                </a:solidFill>
                <a:latin typeface="Arial" pitchFamily="34" charset="0"/>
              </a:rPr>
              <a:t>column</a:t>
            </a:r>
            <a:r>
              <a:rPr lang="pl-PL">
                <a:solidFill>
                  <a:srgbClr val="3017E7"/>
                </a:solidFill>
                <a:latin typeface="Arial" pitchFamily="34" charset="0"/>
              </a:rPr>
              <a:t> IS NULL</a:t>
            </a:r>
          </a:p>
          <a:p>
            <a:endParaRPr lang="pl-PL"/>
          </a:p>
          <a:p>
            <a:r>
              <a:rPr lang="en-US"/>
              <a:t>Try to avoid using functions in WHERE conditions.</a:t>
            </a:r>
            <a:r>
              <a:rPr lang="pl-PL"/>
              <a:t> </a:t>
            </a:r>
            <a:r>
              <a:rPr lang="en-US"/>
              <a:t>Alternative is indexed computed column.</a:t>
            </a:r>
            <a:endParaRPr lang="pl-PL">
              <a:solidFill>
                <a:srgbClr val="3017E7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checke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Creating an index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214554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Management Studio.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SQL </a:t>
            </a:r>
            <a:r>
              <a:rPr lang="en-US"/>
              <a:t>f.ex.</a:t>
            </a:r>
            <a:r>
              <a:rPr lang="pl-PL"/>
              <a:t>:</a:t>
            </a:r>
            <a:br>
              <a:rPr lang="pl-PL"/>
            </a:br>
            <a:br>
              <a:rPr lang="pl-PL"/>
            </a:br>
            <a:r>
              <a:rPr lang="pl-PL">
                <a:solidFill>
                  <a:srgbClr val="3017E7"/>
                </a:solidFill>
                <a:latin typeface="Arial" pitchFamily="34" charset="0"/>
              </a:rPr>
              <a:t>CREATE NONCLUSTERED INDEX </a:t>
            </a:r>
            <a:r>
              <a:rPr lang="en-US">
                <a:solidFill>
                  <a:srgbClr val="3017E7"/>
                </a:solidFill>
                <a:latin typeface="Arial" pitchFamily="34" charset="0"/>
              </a:rPr>
              <a:t>name</a:t>
            </a:r>
            <a:br>
              <a:rPr lang="pl-PL">
                <a:solidFill>
                  <a:srgbClr val="3017E7"/>
                </a:solidFill>
                <a:latin typeface="Arial" pitchFamily="34" charset="0"/>
              </a:rPr>
            </a:br>
            <a:r>
              <a:rPr lang="pl-PL">
                <a:solidFill>
                  <a:srgbClr val="3017E7"/>
                </a:solidFill>
                <a:latin typeface="Arial" pitchFamily="34" charset="0"/>
              </a:rPr>
              <a:t>ON t</a:t>
            </a:r>
            <a:r>
              <a:rPr lang="en-US">
                <a:solidFill>
                  <a:srgbClr val="3017E7"/>
                </a:solidFill>
                <a:latin typeface="Arial" pitchFamily="34" charset="0"/>
              </a:rPr>
              <a:t>able</a:t>
            </a:r>
            <a:r>
              <a:rPr lang="pl-PL">
                <a:solidFill>
                  <a:srgbClr val="3017E7"/>
                </a:solidFill>
                <a:latin typeface="Arial" pitchFamily="34" charset="0"/>
              </a:rPr>
              <a:t> (</a:t>
            </a:r>
            <a:r>
              <a:rPr lang="en-US">
                <a:solidFill>
                  <a:srgbClr val="3017E7"/>
                </a:solidFill>
                <a:latin typeface="Arial" pitchFamily="34" charset="0"/>
              </a:rPr>
              <a:t>column</a:t>
            </a:r>
            <a:r>
              <a:rPr lang="pl-PL">
                <a:solidFill>
                  <a:srgbClr val="3017E7"/>
                </a:solidFill>
                <a:latin typeface="Arial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checke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Composite index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00240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>
                <a:latin typeface="Times New Roman" pitchFamily="18" charset="0"/>
              </a:rPr>
              <a:t>Composite index is an index created on more than one column</a:t>
            </a:r>
            <a:r>
              <a:rPr lang="pl-PL" sz="2000">
                <a:latin typeface="Times New Roman" pitchFamily="18" charset="0"/>
              </a:rPr>
              <a:t>. </a:t>
            </a:r>
            <a:r>
              <a:rPr lang="en-US" sz="2000">
                <a:latin typeface="Times New Roman" pitchFamily="18" charset="0"/>
              </a:rPr>
              <a:t>It may be usefull when we use many columns in WHERE contitions at one time</a:t>
            </a:r>
            <a:r>
              <a:rPr lang="pl-PL" sz="2000">
                <a:latin typeface="Times New Roman" pitchFamily="18" charset="0"/>
              </a:rPr>
              <a:t>. </a:t>
            </a:r>
            <a:r>
              <a:rPr lang="en-US" sz="2000">
                <a:latin typeface="Times New Roman" pitchFamily="18" charset="0"/>
              </a:rPr>
              <a:t>Order is very important</a:t>
            </a:r>
            <a:r>
              <a:rPr lang="pl-PL" sz="2000">
                <a:latin typeface="Times New Roman" pitchFamily="18" charset="0"/>
              </a:rPr>
              <a:t>. SQL Server </a:t>
            </a:r>
            <a:r>
              <a:rPr lang="en-US" sz="2000">
                <a:latin typeface="Times New Roman" pitchFamily="18" charset="0"/>
              </a:rPr>
              <a:t>will use composite index only when WHERE clause is regarding at least the first column.</a:t>
            </a:r>
            <a:endParaRPr lang="pl-PL" sz="200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sz="200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 sz="2000"/>
              <a:t>	</a:t>
            </a:r>
            <a:r>
              <a:rPr lang="pl-PL" sz="2000">
                <a:solidFill>
                  <a:srgbClr val="3017E7"/>
                </a:solidFill>
                <a:latin typeface="Arial" pitchFamily="34" charset="0"/>
              </a:rPr>
              <a:t>CREATE NONCLUSTERED INDEX na</a:t>
            </a:r>
            <a:r>
              <a:rPr lang="en-US" sz="2000">
                <a:solidFill>
                  <a:srgbClr val="3017E7"/>
                </a:solidFill>
                <a:latin typeface="Arial" pitchFamily="34" charset="0"/>
              </a:rPr>
              <a:t>me</a:t>
            </a:r>
            <a:br>
              <a:rPr lang="pl-PL" sz="2000">
                <a:solidFill>
                  <a:srgbClr val="3017E7"/>
                </a:solidFill>
                <a:latin typeface="Arial" pitchFamily="34" charset="0"/>
              </a:rPr>
            </a:br>
            <a:r>
              <a:rPr lang="pl-PL" sz="2000">
                <a:solidFill>
                  <a:srgbClr val="3017E7"/>
                </a:solidFill>
                <a:latin typeface="Arial" pitchFamily="34" charset="0"/>
              </a:rPr>
              <a:t>	ON </a:t>
            </a:r>
            <a:r>
              <a:rPr lang="en-US" sz="2000">
                <a:solidFill>
                  <a:srgbClr val="3017E7"/>
                </a:solidFill>
                <a:latin typeface="Arial" pitchFamily="34" charset="0"/>
              </a:rPr>
              <a:t>table</a:t>
            </a:r>
            <a:r>
              <a:rPr lang="pl-PL" sz="2000">
                <a:solidFill>
                  <a:srgbClr val="3017E7"/>
                </a:solidFill>
                <a:latin typeface="Arial" pitchFamily="34" charset="0"/>
              </a:rPr>
              <a:t> (</a:t>
            </a:r>
            <a:r>
              <a:rPr lang="en-US" sz="2000">
                <a:solidFill>
                  <a:srgbClr val="3017E7"/>
                </a:solidFill>
                <a:latin typeface="Arial" pitchFamily="34" charset="0"/>
              </a:rPr>
              <a:t>column</a:t>
            </a:r>
            <a:r>
              <a:rPr lang="pl-PL" sz="2000">
                <a:solidFill>
                  <a:srgbClr val="3017E7"/>
                </a:solidFill>
                <a:latin typeface="Arial" pitchFamily="34" charset="0"/>
              </a:rPr>
              <a:t>1, </a:t>
            </a:r>
            <a:r>
              <a:rPr lang="en-US" sz="2000">
                <a:solidFill>
                  <a:srgbClr val="3017E7"/>
                </a:solidFill>
                <a:latin typeface="Arial" pitchFamily="34" charset="0"/>
              </a:rPr>
              <a:t>column</a:t>
            </a:r>
            <a:r>
              <a:rPr lang="pl-PL" sz="2000">
                <a:solidFill>
                  <a:srgbClr val="3017E7"/>
                </a:solidFill>
                <a:latin typeface="Arial" pitchFamily="34" charset="0"/>
              </a:rPr>
              <a:t>2)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sz="2000">
              <a:solidFill>
                <a:srgbClr val="3017E7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z="2000">
                <a:latin typeface="Times New Roman" pitchFamily="18" charset="0"/>
              </a:rPr>
              <a:t>Maximum number of columns in </a:t>
            </a:r>
            <a:r>
              <a:rPr lang="pl-PL" sz="2000">
                <a:latin typeface="Times New Roman" pitchFamily="18" charset="0"/>
              </a:rPr>
              <a:t>16. </a:t>
            </a:r>
            <a:r>
              <a:rPr lang="en-US" sz="2000">
                <a:latin typeface="Times New Roman" pitchFamily="18" charset="0"/>
              </a:rPr>
              <a:t>Max size of idex key (total length of all indexed columns) is 900 bytes.</a:t>
            </a:r>
            <a:endParaRPr lang="pl-PL" sz="200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Covering index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00240"/>
            <a:ext cx="8382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/>
              <a:t>If all of the columns used in a query are indexed, server will not read the data pages. All required information will be found in index pages.</a:t>
            </a:r>
            <a:endParaRPr lang="pl-PL" sz="200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/>
              <a:t>We can add included columns to non clustered index. They will not belong to the index key</a:t>
            </a:r>
            <a:r>
              <a:rPr lang="pl-PL" sz="2000"/>
              <a:t>, </a:t>
            </a:r>
            <a:r>
              <a:rPr lang="en-US" sz="2000"/>
              <a:t>but their data will be stored on a leaf level</a:t>
            </a:r>
            <a:r>
              <a:rPr lang="pl-PL" sz="2000"/>
              <a:t>. </a:t>
            </a:r>
            <a:r>
              <a:rPr lang="en-US" sz="2000"/>
              <a:t>It allows us to use covering index strategy with smaller number of indexes.</a:t>
            </a:r>
            <a:endParaRPr lang="pl-PL" sz="20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checke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Information about indexes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00240"/>
            <a:ext cx="83820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Management Studio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/>
              <a:t>System stored procedures</a:t>
            </a:r>
            <a:br>
              <a:rPr lang="pl-PL"/>
            </a:br>
            <a:r>
              <a:rPr lang="pl-PL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sp_help 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  <a:br>
              <a:rPr lang="pl-PL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l-PL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sp_helpindex 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table</a:t>
            </a:r>
            <a:endParaRPr lang="pl-PL" i="1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comb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Query execution plan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6" descr="pl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785926"/>
            <a:ext cx="4762500" cy="2019300"/>
          </a:xfrm>
          <a:prstGeom prst="rect">
            <a:avLst/>
          </a:prstGeom>
          <a:noFill/>
        </p:spPr>
      </p:pic>
      <p:pic>
        <p:nvPicPr>
          <p:cNvPr id="6" name="Picture 7" descr="plan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4000504"/>
            <a:ext cx="4210050" cy="175260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The most frequent operations in the plan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00240"/>
            <a:ext cx="8382000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b="1"/>
              <a:t>Nested Loops</a:t>
            </a:r>
            <a:r>
              <a:rPr lang="pl-PL"/>
              <a:t> – join was performed using nested loops algorithm, usually using index.</a:t>
            </a:r>
            <a:endParaRPr lang="pl-PL" i="1"/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b="1"/>
              <a:t>Table Scan</a:t>
            </a:r>
            <a:r>
              <a:rPr lang="pl-PL" i="1"/>
              <a:t> </a:t>
            </a:r>
            <a:r>
              <a:rPr lang="pl-PL"/>
              <a:t>– all rows from the table have been read. If the query contained WHERE clause, table scan may suggest lack of indexes.</a:t>
            </a:r>
            <a:endParaRPr lang="pl-PL" i="1"/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b="1"/>
              <a:t>Index Seek</a:t>
            </a:r>
            <a:r>
              <a:rPr lang="pl-PL"/>
              <a:t> – index was used to find records.</a:t>
            </a:r>
            <a:endParaRPr lang="pl-PL" i="1"/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b="1"/>
              <a:t>Index Scan</a:t>
            </a:r>
            <a:r>
              <a:rPr lang="pl-PL"/>
              <a:t> – index was used to read all records in the table. If the query contained WHERE or f.ex. ORDER BY clause, index scan may suggest i</a:t>
            </a:r>
            <a:r>
              <a:rPr lang="en-US"/>
              <a:t>m</a:t>
            </a:r>
            <a:r>
              <a:rPr lang="pl-PL"/>
              <a:t>proper index selection.</a:t>
            </a:r>
            <a:endParaRPr lang="pl-PL" i="1"/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b="1"/>
              <a:t>Merge Join</a:t>
            </a:r>
            <a:r>
              <a:rPr lang="pl-PL"/>
              <a:t> – join was performed using sort-merge-join method.</a:t>
            </a:r>
          </a:p>
        </p:txBody>
      </p:sp>
    </p:spTree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FILLFACTOR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00240"/>
            <a:ext cx="83820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dirty="0"/>
              <a:t>Determines how the index pages will be filled.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dirty="0"/>
              <a:t>Applies to the leaf level.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dirty="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If updates occur rarely, </a:t>
            </a:r>
            <a:r>
              <a:rPr lang="en-US" dirty="0" err="1"/>
              <a:t>fillfactor</a:t>
            </a:r>
            <a:r>
              <a:rPr lang="en-US" dirty="0"/>
              <a:t> should be high </a:t>
            </a:r>
            <a:r>
              <a:rPr lang="pl-PL" dirty="0"/>
              <a:t>(</a:t>
            </a:r>
            <a:r>
              <a:rPr lang="en-US" dirty="0"/>
              <a:t>better </a:t>
            </a:r>
            <a:r>
              <a:rPr lang="en-US" dirty="0" err="1"/>
              <a:t>performan</a:t>
            </a:r>
            <a:r>
              <a:rPr lang="pl-PL" dirty="0"/>
              <a:t>c</a:t>
            </a:r>
            <a:r>
              <a:rPr lang="en-US" dirty="0"/>
              <a:t>e during SELECT statements</a:t>
            </a:r>
            <a:r>
              <a:rPr lang="pl-PL" dirty="0"/>
              <a:t>).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If updates are frequent, </a:t>
            </a:r>
            <a:r>
              <a:rPr lang="en-US" dirty="0" err="1"/>
              <a:t>fillfactor</a:t>
            </a:r>
            <a:r>
              <a:rPr lang="en-US" dirty="0"/>
              <a:t> should be low</a:t>
            </a:r>
            <a:r>
              <a:rPr lang="pl-PL" dirty="0"/>
              <a:t> (</a:t>
            </a:r>
            <a:r>
              <a:rPr lang="en-US" dirty="0"/>
              <a:t>lower index fragmentation, </a:t>
            </a:r>
            <a:r>
              <a:rPr lang="en-US" dirty="0" err="1"/>
              <a:t>bette</a:t>
            </a:r>
            <a:r>
              <a:rPr lang="pl-PL" dirty="0"/>
              <a:t>r</a:t>
            </a:r>
            <a:r>
              <a:rPr lang="en-US" dirty="0"/>
              <a:t> performance during INSERT statements</a:t>
            </a:r>
            <a:r>
              <a:rPr lang="pl-PL" dirty="0"/>
              <a:t>).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If we enable </a:t>
            </a:r>
            <a:r>
              <a:rPr lang="pl-PL" dirty="0"/>
              <a:t>PAD_INDEX</a:t>
            </a:r>
            <a:r>
              <a:rPr lang="en-US" dirty="0"/>
              <a:t> option</a:t>
            </a:r>
            <a:r>
              <a:rPr lang="pl-PL" dirty="0"/>
              <a:t>, </a:t>
            </a:r>
            <a:r>
              <a:rPr lang="en-US" dirty="0" err="1"/>
              <a:t>fillfactor</a:t>
            </a:r>
            <a:r>
              <a:rPr lang="en-US" dirty="0"/>
              <a:t> will be applied to all nodes, not only to leafs</a:t>
            </a:r>
            <a:r>
              <a:rPr lang="pl-PL" dirty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Topics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643182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60000">
              <a:buFont typeface="Arial" pitchFamily="34" charset="0"/>
              <a:buChar char="•"/>
            </a:pPr>
            <a:r>
              <a:rPr lang="en-US" sz="2800"/>
              <a:t>Indexes</a:t>
            </a:r>
            <a:endParaRPr lang="pl-PL" sz="2800"/>
          </a:p>
          <a:p>
            <a:pPr indent="-360000">
              <a:buFont typeface="Arial" pitchFamily="34" charset="0"/>
              <a:buChar char="•"/>
            </a:pPr>
            <a:r>
              <a:rPr lang="en-US" sz="2800"/>
              <a:t>Query execution plan</a:t>
            </a:r>
            <a:endParaRPr lang="pl-PL" sz="2800"/>
          </a:p>
          <a:p>
            <a:pPr indent="-360000">
              <a:buFont typeface="Arial" pitchFamily="34" charset="0"/>
              <a:buChar char="•"/>
            </a:pPr>
            <a:r>
              <a:rPr lang="en-US" sz="2800"/>
              <a:t>Performance</a:t>
            </a:r>
            <a:endParaRPr lang="pl-PL" sz="280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Statistics used by the query optimizer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0024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Statistics are created and updated automatically on default settings (one of the settings on the database level).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Sometimes statistics are not up to date. </a:t>
            </a:r>
            <a:r>
              <a:rPr lang="en-US" sz="2000"/>
              <a:t>It may happen that </a:t>
            </a:r>
            <a:r>
              <a:rPr lang="pl-PL" sz="2000"/>
              <a:t>automatical statistics update will not start. In this case the query optimizer may produce incorrect execution plans. Administrator may update the statistics using Management Studio or following commands: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endParaRPr lang="pl-PL" sz="2000"/>
          </a:p>
          <a:p>
            <a:pPr lvl="1">
              <a:lnSpc>
                <a:spcPct val="120000"/>
              </a:lnSpc>
            </a:pPr>
            <a:r>
              <a:rPr lang="pl-PL" sz="2000">
                <a:solidFill>
                  <a:srgbClr val="3017E7"/>
                </a:solidFill>
                <a:latin typeface="Arial" pitchFamily="34" charset="0"/>
              </a:rPr>
              <a:t>UPDATE STATISTICS table</a:t>
            </a:r>
          </a:p>
          <a:p>
            <a:pPr lvl="1">
              <a:lnSpc>
                <a:spcPct val="120000"/>
              </a:lnSpc>
            </a:pPr>
            <a:r>
              <a:rPr lang="pl-PL" sz="2000">
                <a:solidFill>
                  <a:srgbClr val="3017E7"/>
                </a:solidFill>
                <a:latin typeface="Arial" pitchFamily="34" charset="0"/>
              </a:rPr>
              <a:t>UPDATE STATISTICS table index</a:t>
            </a:r>
          </a:p>
          <a:p>
            <a:pPr lvl="1">
              <a:lnSpc>
                <a:spcPct val="120000"/>
              </a:lnSpc>
            </a:pPr>
            <a:r>
              <a:rPr lang="pl-PL" sz="2000">
                <a:solidFill>
                  <a:srgbClr val="3017E7"/>
                </a:solidFill>
                <a:latin typeface="Arial" pitchFamily="34" charset="0"/>
              </a:rPr>
              <a:t>UPDATE STATISTICS table WITH SAMPLE 30 PERCENT</a:t>
            </a:r>
          </a:p>
          <a:p>
            <a:pPr lvl="1">
              <a:lnSpc>
                <a:spcPct val="120000"/>
              </a:lnSpc>
            </a:pPr>
            <a:r>
              <a:rPr lang="pl-PL" sz="2000">
                <a:solidFill>
                  <a:srgbClr val="3017E7"/>
                </a:solidFill>
                <a:latin typeface="Arial" pitchFamily="34" charset="0"/>
              </a:rPr>
              <a:t>UPDATE STATISTICS table WITH FULLSCAN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newsfla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 dirty="0">
                <a:latin typeface="Book Antiqua" pitchFamily="18" charset="0"/>
                <a:cs typeface="Times New Roman" charset="0"/>
              </a:rPr>
              <a:t>Performance statistics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90000"/>
              </a:lnSpc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SET STATISTICS IO ON</a:t>
            </a:r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endParaRPr lang="pl-PL" b="1" dirty="0"/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b="1" dirty="0"/>
              <a:t>Scan count </a:t>
            </a:r>
            <a:r>
              <a:rPr lang="pl-PL" dirty="0"/>
              <a:t>– number of scan operations</a:t>
            </a:r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b="1" dirty="0"/>
              <a:t>Logical reads </a:t>
            </a:r>
            <a:r>
              <a:rPr lang="pl-PL" dirty="0"/>
              <a:t>– number of pages read (from disk and/or buffer)</a:t>
            </a:r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b="1" dirty="0"/>
              <a:t>Physical reads</a:t>
            </a:r>
            <a:r>
              <a:rPr lang="pl-PL" dirty="0"/>
              <a:t> – number of pages read from the disk</a:t>
            </a:r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b="1" dirty="0"/>
              <a:t>Read-ahead reads </a:t>
            </a:r>
            <a:r>
              <a:rPr lang="pl-PL" dirty="0"/>
              <a:t>– number of pages loaded into the buffer</a:t>
            </a:r>
          </a:p>
          <a:p>
            <a:pPr marL="360000" indent="-360000">
              <a:lnSpc>
                <a:spcPct val="90000"/>
              </a:lnSpc>
            </a:pPr>
            <a:endParaRPr lang="pl-PL" b="1" dirty="0"/>
          </a:p>
          <a:p>
            <a:pPr marL="360000" indent="-360000">
              <a:lnSpc>
                <a:spcPct val="90000"/>
              </a:lnSpc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SET STATISTICS TIME ON</a:t>
            </a:r>
          </a:p>
          <a:p>
            <a:pPr marL="360000" indent="-360000">
              <a:lnSpc>
                <a:spcPct val="90000"/>
              </a:lnSpc>
            </a:pPr>
            <a:endParaRPr lang="pl-PL" b="1" dirty="0"/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dirty="0"/>
              <a:t>Parse and compile time</a:t>
            </a:r>
          </a:p>
          <a:p>
            <a:pPr marL="360000" indent="-360000">
              <a:lnSpc>
                <a:spcPct val="90000"/>
              </a:lnSpc>
              <a:buFont typeface="Arial" pitchFamily="34" charset="0"/>
              <a:buChar char="•"/>
            </a:pPr>
            <a:r>
              <a:rPr lang="pl-PL" dirty="0"/>
              <a:t>Total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331255951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Indexed views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00240"/>
            <a:ext cx="83820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SQL Server doesn’t support materialized views. Normal views don’t improve performance.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SQL Server allows us to create an index on a view.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If we execute the SELECT statement on indexed view, the server will not compute the results, but will read them from the index.</a:t>
            </a:r>
            <a:endParaRPr lang="pl-PL">
              <a:solidFill>
                <a:srgbClr val="3017E7"/>
              </a:solidFill>
              <a:latin typeface="Arial" pitchFamily="34" charset="0"/>
            </a:endParaRPr>
          </a:p>
          <a:p>
            <a:pPr marL="360000" indent="-360000">
              <a:lnSpc>
                <a:spcPct val="120000"/>
              </a:lnSpc>
            </a:pPr>
            <a:endParaRPr lang="pl-PL"/>
          </a:p>
        </p:txBody>
      </p:sp>
    </p:spTree>
  </p:cSld>
  <p:clrMapOvr>
    <a:masterClrMapping/>
  </p:clrMapOvr>
  <p:transition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Indexed views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00240"/>
            <a:ext cx="8382000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To use indexed views, we must create clustered, unique index on one of the columns first.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/>
              <a:t>Although o</a:t>
            </a:r>
            <a:r>
              <a:rPr lang="pl-PL"/>
              <a:t>nly one column is indexed the remaining values are stored on the leaf level of clustered index.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Indexed views will be used automatically by the query optimizer only in Enterprise version. In lower versions we can use it, but we must add NOEXPAND hint.</a:t>
            </a:r>
            <a:endParaRPr lang="pl-PL">
              <a:solidFill>
                <a:srgbClr val="3017E7"/>
              </a:solidFill>
              <a:latin typeface="Arial" pitchFamily="34" charset="0"/>
            </a:endParaRPr>
          </a:p>
          <a:p>
            <a:pPr marL="360000" indent="-360000">
              <a:lnSpc>
                <a:spcPct val="120000"/>
              </a:lnSpc>
            </a:pPr>
            <a:endParaRPr lang="pl-PL"/>
          </a:p>
        </p:txBody>
      </p:sp>
    </p:spTree>
  </p:cSld>
  <p:clrMapOvr>
    <a:masterClrMapping/>
  </p:clrMapOvr>
  <p:transition>
    <p:diamond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Limitations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The view must </a:t>
            </a:r>
            <a:r>
              <a:rPr lang="en-US" sz="2000"/>
              <a:t>b</a:t>
            </a:r>
            <a:r>
              <a:rPr lang="pl-PL" sz="2000"/>
              <a:t>e created with SCHEMABINDING.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We can’t use * on the SELECT list.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Table names must be followed by schema name.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Wa can’t use: AVG, MIN, MAX.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We can use COUNT_BIG, but COUNT not.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If we use SUM function, its argument </a:t>
            </a:r>
            <a:r>
              <a:rPr lang="en-US" sz="2000"/>
              <a:t>mustn’t </a:t>
            </a:r>
            <a:r>
              <a:rPr lang="pl-PL" sz="2000"/>
              <a:t>be NULL and the query must contain COUNT_BIG function.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Subqueries are not allowed.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2000"/>
              <a:t>UNION, EXCEPT, INTERSECT, TOP, DISTINCT, outer join, self-joins are not allowed.</a:t>
            </a:r>
          </a:p>
        </p:txBody>
      </p:sp>
    </p:spTree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Example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l-PL" sz="2000"/>
              <a:t>Creating a view which will return agregation of the data from two joined tables:</a:t>
            </a:r>
          </a:p>
          <a:p>
            <a:pPr lvl="1"/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 VIEW summary WITH SCHEMABINDING AS</a:t>
            </a:r>
          </a:p>
          <a:p>
            <a:pPr lvl="1"/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SELECT dept.deptno, SUM(ISNULL(emp.sal,0) + ISNULL(dept.comm,0)) AS value, COUNT_BIG(*) AS cnt </a:t>
            </a:r>
          </a:p>
          <a:p>
            <a:pPr lvl="1"/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FROM dbo.dept</a:t>
            </a:r>
          </a:p>
          <a:p>
            <a:pPr lvl="1"/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INNER JOIN dbo.emp ON emp.deptno = dept.deptno</a:t>
            </a:r>
          </a:p>
          <a:p>
            <a:pPr lvl="1"/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GROUP BY dept.deptno</a:t>
            </a:r>
          </a:p>
          <a:p>
            <a:pPr>
              <a:lnSpc>
                <a:spcPct val="120000"/>
              </a:lnSpc>
            </a:pPr>
            <a:r>
              <a:rPr lang="pl-PL" sz="2000"/>
              <a:t>Creating an index on the view:</a:t>
            </a:r>
          </a:p>
          <a:p>
            <a:pPr lvl="1"/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 UNIQUE CLUSTERED INDEX ind ON</a:t>
            </a:r>
            <a:br>
              <a:rPr lang="pl-PL"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summary.deptno</a:t>
            </a:r>
          </a:p>
          <a:p>
            <a:pPr>
              <a:lnSpc>
                <a:spcPct val="120000"/>
              </a:lnSpc>
            </a:pPr>
            <a:r>
              <a:rPr lang="pl-PL" sz="2000"/>
              <a:t>Executing a query using the indexed view:</a:t>
            </a:r>
          </a:p>
          <a:p>
            <a:pPr lvl="1">
              <a:lnSpc>
                <a:spcPct val="120000"/>
              </a:lnSpc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SELECT * FROM summary WITH (NOEXPAND)</a:t>
            </a:r>
          </a:p>
        </p:txBody>
      </p:sp>
    </p:spTree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 dirty="0">
                <a:latin typeface="Book Antiqua" pitchFamily="18" charset="0"/>
                <a:cs typeface="Times New Roman" charset="0"/>
              </a:rPr>
              <a:t>Indexes maintenance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/>
              <a:t>Information about fragmentation: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>
                <a:solidFill>
                  <a:srgbClr val="3017E7"/>
                </a:solidFill>
                <a:latin typeface="Arial" pitchFamily="34" charset="0"/>
              </a:rPr>
              <a:t>DBCC SHOWCONTIG (</a:t>
            </a:r>
            <a:r>
              <a:rPr lang="pl-PL" i="1">
                <a:solidFill>
                  <a:srgbClr val="3017E7"/>
                </a:solidFill>
                <a:latin typeface="Arial" pitchFamily="34" charset="0"/>
              </a:rPr>
              <a:t>table or table, index</a:t>
            </a:r>
            <a:r>
              <a:rPr lang="pl-PL">
                <a:solidFill>
                  <a:srgbClr val="3017E7"/>
                </a:solidFill>
                <a:latin typeface="Arial" pitchFamily="34" charset="0"/>
              </a:rPr>
              <a:t>)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>
                <a:latin typeface="Times New Roman" pitchFamily="18" charset="0"/>
              </a:rPr>
              <a:t>Management Studio</a:t>
            </a:r>
            <a:endParaRPr lang="pl-PL">
              <a:solidFill>
                <a:srgbClr val="3017E7"/>
              </a:solidFill>
              <a:latin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 dirty="0">
                <a:latin typeface="Book Antiqua" pitchFamily="18" charset="0"/>
                <a:cs typeface="Times New Roman" charset="0"/>
              </a:rPr>
              <a:t>Indexes maintenance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 sz="1800" dirty="0"/>
              <a:t>Index reorganization – affects leaf level only: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sz="1800" dirty="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1800" dirty="0">
                <a:solidFill>
                  <a:srgbClr val="3017E7"/>
                </a:solidFill>
                <a:latin typeface="Arial" pitchFamily="34" charset="0"/>
              </a:rPr>
              <a:t>ALTER INDEX index_name ON table REORGANIZE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1800" dirty="0">
                <a:solidFill>
                  <a:srgbClr val="3017E7"/>
                </a:solidFill>
                <a:latin typeface="Arial" pitchFamily="34" charset="0"/>
              </a:rPr>
              <a:t>DBCC INDEXDEFRAG (</a:t>
            </a:r>
            <a:r>
              <a:rPr lang="pl-PL" sz="1800" i="1" dirty="0">
                <a:solidFill>
                  <a:srgbClr val="3017E7"/>
                </a:solidFill>
                <a:latin typeface="Arial" pitchFamily="34" charset="0"/>
              </a:rPr>
              <a:t>database, table, index</a:t>
            </a:r>
            <a:r>
              <a:rPr lang="pl-PL" sz="1800" dirty="0">
                <a:solidFill>
                  <a:srgbClr val="3017E7"/>
                </a:solidFill>
                <a:latin typeface="Arial" pitchFamily="34" charset="0"/>
              </a:rPr>
              <a:t>)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1800" dirty="0">
                <a:latin typeface="Times New Roman" pitchFamily="18" charset="0"/>
              </a:rPr>
              <a:t>Management Studio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endParaRPr lang="pl-PL" sz="1800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 sz="1800" dirty="0">
                <a:latin typeface="Times New Roman" pitchFamily="18" charset="0"/>
              </a:rPr>
              <a:t>Index rebuild – B-tree is created from the begining: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sz="1800" dirty="0">
              <a:latin typeface="Times New Roman" pitchFamily="18" charset="0"/>
            </a:endParaRP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1800" dirty="0">
                <a:solidFill>
                  <a:srgbClr val="3017E7"/>
                </a:solidFill>
                <a:latin typeface="Arial" pitchFamily="34" charset="0"/>
              </a:rPr>
              <a:t>ALTER INDEX index_name ON table REBUILD</a:t>
            </a:r>
            <a:endParaRPr lang="pl-PL" sz="1800" dirty="0">
              <a:latin typeface="Times New Roman" pitchFamily="18" charset="0"/>
            </a:endParaRP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1800" dirty="0">
                <a:solidFill>
                  <a:srgbClr val="3017E7"/>
                </a:solidFill>
                <a:latin typeface="Arial" pitchFamily="34" charset="0"/>
              </a:rPr>
              <a:t>CREATE NONCLUSTERED INDEX index_name</a:t>
            </a:r>
            <a:br>
              <a:rPr lang="pl-PL" sz="1800" dirty="0">
                <a:solidFill>
                  <a:srgbClr val="3017E7"/>
                </a:solidFill>
                <a:latin typeface="Arial" pitchFamily="34" charset="0"/>
              </a:rPr>
            </a:br>
            <a:r>
              <a:rPr lang="pl-PL" sz="1800" dirty="0">
                <a:solidFill>
                  <a:srgbClr val="3017E7"/>
                </a:solidFill>
                <a:latin typeface="Arial" pitchFamily="34" charset="0"/>
              </a:rPr>
              <a:t>ON table (column)</a:t>
            </a:r>
            <a:br>
              <a:rPr lang="pl-PL" sz="1800" dirty="0">
                <a:solidFill>
                  <a:srgbClr val="3017E7"/>
                </a:solidFill>
                <a:latin typeface="Arial" pitchFamily="34" charset="0"/>
              </a:rPr>
            </a:br>
            <a:r>
              <a:rPr lang="pl-PL" sz="1800" dirty="0">
                <a:solidFill>
                  <a:srgbClr val="3017E7"/>
                </a:solidFill>
                <a:latin typeface="Arial" pitchFamily="34" charset="0"/>
              </a:rPr>
              <a:t>WITH DROP_EXISTING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1800" dirty="0">
                <a:solidFill>
                  <a:srgbClr val="3017E7"/>
                </a:solidFill>
                <a:latin typeface="Arial" pitchFamily="34" charset="0"/>
              </a:rPr>
              <a:t>DBCC DBREINDEX (table, index)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z="1800" dirty="0"/>
              <a:t>Management Studio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sz="1800" dirty="0">
              <a:solidFill>
                <a:srgbClr val="3017E7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en-US" sz="1800" dirty="0">
              <a:solidFill>
                <a:srgbClr val="3017E7"/>
              </a:solidFill>
              <a:latin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wheel spokes="3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Database Engine Tuning Advisor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00240"/>
            <a:ext cx="83820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A tool which can produce performance recommendations basing on users activity.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We must use SQL Server Profiler to prepare users activity file (called trace). It can be stored in the database or in the disk file.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pl-PL"/>
              <a:t>After the anal</a:t>
            </a:r>
            <a:r>
              <a:rPr lang="en-US"/>
              <a:t>y</a:t>
            </a:r>
            <a:r>
              <a:rPr lang="pl-PL"/>
              <a:t>sis DETA will show a list of recommendations with SQL statements. They can be applied automatically or manually.</a:t>
            </a:r>
            <a:endParaRPr lang="en-US">
              <a:solidFill>
                <a:srgbClr val="3017E7"/>
              </a:solidFill>
              <a:latin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checke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Performance recommendations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buFont typeface="Arial" pitchFamily="34" charset="0"/>
              <a:buChar char="•"/>
            </a:pPr>
            <a:r>
              <a:rPr lang="pl-PL"/>
              <a:t>Create indexes on foreign keys.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Create indexes on columns </a:t>
            </a:r>
            <a:r>
              <a:rPr lang="en-US"/>
              <a:t>occuring </a:t>
            </a:r>
            <a:r>
              <a:rPr lang="pl-PL"/>
              <a:t>often in WHERE, ORDER BY, GROUP BY, DISTINCT clauses.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Try to make transactions short. Sometimes change from one </a:t>
            </a:r>
            <a:r>
              <a:rPr lang="en-US"/>
              <a:t>long </a:t>
            </a:r>
            <a:r>
              <a:rPr lang="pl-PL"/>
              <a:t>to many short transations may improve performance without </a:t>
            </a:r>
            <a:r>
              <a:rPr lang="en-US"/>
              <a:t>adverse impact </a:t>
            </a:r>
            <a:r>
              <a:rPr lang="pl-PL"/>
              <a:t>on concurrency.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Find the read-only transactions. Consider executing them on a database mirror or use snapshots (f.ex. SNAPSHOT ISOLATION LEVEL).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Do not set the transaction isolation level „just in case”.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Store the transaction log, data files and operating system on separate disks.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What is index?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60000"/>
              </a:spcBef>
            </a:pPr>
            <a:r>
              <a:rPr lang="en-US" sz="2000">
                <a:cs typeface="Times New Roman" charset="0"/>
              </a:rPr>
              <a:t>We’d like to execute the following query</a:t>
            </a:r>
            <a:r>
              <a:rPr lang="pl-PL" sz="2000">
                <a:cs typeface="Times New Roman" charset="0"/>
              </a:rPr>
              <a:t>:</a:t>
            </a:r>
          </a:p>
          <a:p>
            <a:pPr>
              <a:lnSpc>
                <a:spcPct val="125000"/>
              </a:lnSpc>
              <a:spcBef>
                <a:spcPct val="60000"/>
              </a:spcBef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* FROM emp WHERE ename = ‘BLAKE’</a:t>
            </a:r>
          </a:p>
          <a:p>
            <a:pPr>
              <a:lnSpc>
                <a:spcPct val="125000"/>
              </a:lnSpc>
              <a:spcBef>
                <a:spcPct val="60000"/>
              </a:spcBef>
            </a:pPr>
            <a:r>
              <a:rPr lang="en-US" sz="2000">
                <a:cs typeface="Times New Roman" charset="0"/>
              </a:rPr>
              <a:t>Without index, the server must read all records (more precisely: pages) from </a:t>
            </a:r>
            <a:r>
              <a:rPr lang="en-US" sz="2000" i="1">
                <a:cs typeface="Times New Roman" charset="0"/>
              </a:rPr>
              <a:t>emp </a:t>
            </a:r>
            <a:r>
              <a:rPr lang="en-US" sz="2000">
                <a:cs typeface="Times New Roman" charset="0"/>
              </a:rPr>
              <a:t>table to find the employee “BLAKE”. It may require a lot of disk reads.</a:t>
            </a:r>
          </a:p>
          <a:p>
            <a:pPr>
              <a:lnSpc>
                <a:spcPct val="125000"/>
              </a:lnSpc>
              <a:spcBef>
                <a:spcPct val="60000"/>
              </a:spcBef>
            </a:pPr>
            <a:r>
              <a:rPr lang="en-US" sz="2000">
                <a:cs typeface="Times New Roman" charset="0"/>
              </a:rPr>
              <a:t>We can compare the database index to index in a book: a list of phrases with addresses (page numbers).</a:t>
            </a:r>
            <a:endParaRPr lang="pl-PL" sz="2000">
              <a:cs typeface="Times New Roman" charset="0"/>
            </a:endParaRPr>
          </a:p>
          <a:p>
            <a:pPr>
              <a:lnSpc>
                <a:spcPct val="125000"/>
              </a:lnSpc>
              <a:spcBef>
                <a:spcPct val="60000"/>
              </a:spcBef>
            </a:pPr>
            <a:r>
              <a:rPr lang="en-US" sz="2000">
                <a:cs typeface="Times New Roman" charset="0"/>
              </a:rPr>
              <a:t>In the example above, if there is an index on </a:t>
            </a:r>
            <a:r>
              <a:rPr lang="en-US" sz="2000" i="1">
                <a:cs typeface="Times New Roman" charset="0"/>
              </a:rPr>
              <a:t>ename</a:t>
            </a:r>
            <a:r>
              <a:rPr lang="en-US" sz="2000">
                <a:cs typeface="Times New Roman" charset="0"/>
              </a:rPr>
              <a:t> column, server will read the index structure and find address of the page, which contains information about “BLAKE”.</a:t>
            </a:r>
            <a:endParaRPr lang="pl-PL" sz="2000">
              <a:cs typeface="Times New Roman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Performance recommendations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14488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buFont typeface="Arial" pitchFamily="34" charset="0"/>
              <a:buChar char="•"/>
            </a:pPr>
            <a:r>
              <a:rPr lang="pl-PL"/>
              <a:t>Store the </a:t>
            </a:r>
            <a:r>
              <a:rPr lang="en-US"/>
              <a:t>paralelly accessed </a:t>
            </a:r>
            <a:r>
              <a:rPr lang="pl-PL"/>
              <a:t>tables on separate disks.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Consider creating a separate data file on a separate disk drive for indexes</a:t>
            </a:r>
            <a:r>
              <a:rPr lang="en-US"/>
              <a:t> only</a:t>
            </a:r>
            <a:r>
              <a:rPr lang="pl-PL"/>
              <a:t>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Do not forget to reorganize or rebuild indexes from time to time.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Clustered indexes are </a:t>
            </a:r>
            <a:r>
              <a:rPr lang="en-US"/>
              <a:t>usually </a:t>
            </a:r>
            <a:r>
              <a:rPr lang="pl-PL"/>
              <a:t>better</a:t>
            </a:r>
            <a:r>
              <a:rPr lang="en-US"/>
              <a:t> than non clustered</a:t>
            </a:r>
            <a:r>
              <a:rPr lang="pl-PL"/>
              <a:t>, especially in range queries (f.ex. WHERE sal &gt; 1000 AND sal &lt; 2000), as well as in sorting (ORDER BY, DISTINCT, GROUP BY). Consider changing the defaulf clusterd index on primary key to non clustered, to </a:t>
            </a:r>
            <a:r>
              <a:rPr lang="en-US"/>
              <a:t>be able to </a:t>
            </a:r>
            <a:r>
              <a:rPr lang="pl-PL"/>
              <a:t>create clustered index on another column.</a:t>
            </a:r>
          </a:p>
        </p:txBody>
      </p:sp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Performance recommendations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buFont typeface="Arial" pitchFamily="34" charset="0"/>
              <a:buChar char="•"/>
            </a:pPr>
            <a:r>
              <a:rPr lang="pl-PL"/>
              <a:t>Do not create indexes on small and frequently updated tables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Consider covering index strategy if queries use </a:t>
            </a:r>
            <a:r>
              <a:rPr lang="en-US"/>
              <a:t>often </a:t>
            </a:r>
            <a:r>
              <a:rPr lang="pl-PL"/>
              <a:t>similar column set.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Using temporary tables may improve performance, but can also make it worse. Use the temporary tables if partially computed data </a:t>
            </a:r>
            <a:r>
              <a:rPr lang="en-US"/>
              <a:t>are </a:t>
            </a:r>
            <a:r>
              <a:rPr lang="pl-PL"/>
              <a:t>used for further transformations. Do not use them if the task can be performed using simple SQL statements.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Try not to use functions and expressions in WHERE clause.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Performance recommendations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buFont typeface="Arial" pitchFamily="34" charset="0"/>
              <a:buChar char="•"/>
            </a:pPr>
            <a:r>
              <a:rPr lang="pl-PL"/>
              <a:t>Try to avoid subqueries.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Try to avoid using cursors. SQL code with cursor </a:t>
            </a:r>
            <a:r>
              <a:rPr lang="en-US"/>
              <a:t>is </a:t>
            </a:r>
            <a:r>
              <a:rPr lang="pl-PL"/>
              <a:t>almost always </a:t>
            </a:r>
            <a:r>
              <a:rPr lang="en-US"/>
              <a:t>essentially </a:t>
            </a:r>
            <a:r>
              <a:rPr lang="pl-PL"/>
              <a:t>slower than even complex SQL statement.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Do not overuse DISTINC</a:t>
            </a:r>
            <a:r>
              <a:rPr lang="en-US"/>
              <a:t>T</a:t>
            </a:r>
            <a:r>
              <a:rPr lang="pl-PL"/>
              <a:t>.</a:t>
            </a:r>
          </a:p>
          <a:p>
            <a:pPr marL="360000" indent="-360000">
              <a:buFont typeface="Arial" pitchFamily="34" charset="0"/>
              <a:buChar char="•"/>
            </a:pPr>
            <a:r>
              <a:rPr lang="pl-PL"/>
              <a:t>Try to avoid triggers</a:t>
            </a:r>
            <a:r>
              <a:rPr lang="en-US"/>
              <a:t>. U</a:t>
            </a:r>
            <a:r>
              <a:rPr lang="pl-PL"/>
              <a:t>se them only if necessary. Trigger code should be as fast as possible.</a:t>
            </a:r>
          </a:p>
        </p:txBody>
      </p:sp>
    </p:spTree>
  </p:cSld>
  <p:clrMapOvr>
    <a:masterClrMapping/>
  </p:clrMapOvr>
  <p:transition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Performance recommendations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buFont typeface="Arial" pitchFamily="34" charset="0"/>
              <a:buChar char="•"/>
            </a:pPr>
            <a:r>
              <a:rPr lang="pl-PL" dirty="0"/>
              <a:t>Consider us</a:t>
            </a:r>
            <a:r>
              <a:rPr lang="en-US" dirty="0" err="1"/>
              <a:t>ing</a:t>
            </a:r>
            <a:r>
              <a:rPr lang="en-US" dirty="0"/>
              <a:t> of</a:t>
            </a:r>
            <a:r>
              <a:rPr lang="pl-PL" dirty="0"/>
              <a:t> denormalization. If similar complex queries are executed frequently, try to create additional, redundant table</a:t>
            </a:r>
            <a:r>
              <a:rPr lang="en-US" dirty="0"/>
              <a:t> for </a:t>
            </a:r>
            <a:r>
              <a:rPr lang="pl-PL" dirty="0"/>
              <a:t>partially computed data. Updating this table </a:t>
            </a:r>
            <a:r>
              <a:rPr lang="en-US" dirty="0"/>
              <a:t>means additional server load. I</a:t>
            </a:r>
            <a:r>
              <a:rPr lang="pl-PL" dirty="0"/>
              <a:t>t may be done automatically by a trigger or </a:t>
            </a:r>
            <a:r>
              <a:rPr lang="en-US" dirty="0"/>
              <a:t>as </a:t>
            </a:r>
            <a:r>
              <a:rPr lang="pl-PL"/>
              <a:t>scheduled task. </a:t>
            </a:r>
            <a:r>
              <a:rPr lang="pl-PL" dirty="0"/>
              <a:t>Some systems offer materialized views, which are unavailable in MS SQL. </a:t>
            </a:r>
            <a:r>
              <a:rPr lang="en-US" dirty="0"/>
              <a:t>Indexed views can hardly be replacement for </a:t>
            </a:r>
            <a:r>
              <a:rPr lang="pl-PL" dirty="0"/>
              <a:t>materialized views</a:t>
            </a:r>
            <a:r>
              <a:rPr lang="en-US" dirty="0"/>
              <a:t>, inaccessible in MS SQL.</a:t>
            </a:r>
            <a:endParaRPr lang="pl-PL" dirty="0"/>
          </a:p>
          <a:p>
            <a:pPr marL="360000" indent="-360000">
              <a:buFont typeface="Arial" pitchFamily="34" charset="0"/>
              <a:buChar char="•"/>
            </a:pPr>
            <a:endParaRPr lang="pl-PL" dirty="0"/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Indexes in MS SQL Server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500306"/>
            <a:ext cx="8382000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60000">
              <a:lnSpc>
                <a:spcPct val="125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en-US">
                <a:cs typeface="Times New Roman" charset="0"/>
              </a:rPr>
              <a:t>may be created on tables and views</a:t>
            </a:r>
            <a:endParaRPr lang="pl-PL">
              <a:cs typeface="Times New Roman" charset="0"/>
            </a:endParaRPr>
          </a:p>
          <a:p>
            <a:pPr indent="-360000">
              <a:lnSpc>
                <a:spcPct val="125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en-US">
                <a:cs typeface="Times New Roman" charset="0"/>
              </a:rPr>
              <a:t>are stored in data files </a:t>
            </a:r>
            <a:r>
              <a:rPr lang="pl-PL">
                <a:cs typeface="Times New Roman" charset="0"/>
              </a:rPr>
              <a:t>(*.mdf i *.ndf)</a:t>
            </a:r>
          </a:p>
          <a:p>
            <a:pPr indent="-360000">
              <a:lnSpc>
                <a:spcPct val="125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en-US">
                <a:cs typeface="Times New Roman" charset="0"/>
              </a:rPr>
              <a:t>they have </a:t>
            </a:r>
            <a:r>
              <a:rPr lang="pl-PL">
                <a:cs typeface="Times New Roman" charset="0"/>
              </a:rPr>
              <a:t>B+</a:t>
            </a:r>
            <a:r>
              <a:rPr lang="en-US">
                <a:cs typeface="Times New Roman" charset="0"/>
              </a:rPr>
              <a:t>tree structure</a:t>
            </a:r>
            <a:endParaRPr lang="pl-PL">
              <a:cs typeface="Times New Roman" charset="0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B-</a:t>
            </a:r>
            <a:r>
              <a:rPr lang="en-US" sz="4000" b="1">
                <a:latin typeface="Book Antiqua" pitchFamily="18" charset="0"/>
                <a:cs typeface="Times New Roman" charset="0"/>
              </a:rPr>
              <a:t>tree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50825" y="2133600"/>
            <a:ext cx="8785225" cy="719138"/>
          </a:xfrm>
          <a:prstGeom prst="rect">
            <a:avLst/>
          </a:prstGeom>
          <a:solidFill>
            <a:srgbClr val="FFFF99">
              <a:alpha val="30000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19250" y="2276475"/>
            <a:ext cx="1657350" cy="33598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/>
            <a:r>
              <a:rPr lang="en-US" sz="1600">
                <a:latin typeface="Arial" pitchFamily="34" charset="0"/>
                <a:cs typeface="Arial" pitchFamily="34" charset="0"/>
              </a:rPr>
              <a:t>Key</a:t>
            </a:r>
            <a:endParaRPr lang="pl-PL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8313" y="2276475"/>
            <a:ext cx="1150937" cy="33598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/>
            <a:r>
              <a:rPr lang="en-US" sz="1600">
                <a:latin typeface="Arial" pitchFamily="34" charset="0"/>
                <a:cs typeface="Arial" pitchFamily="34" charset="0"/>
              </a:rPr>
              <a:t>Pointer</a:t>
            </a:r>
            <a:endParaRPr lang="pl-PL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76600" y="2276475"/>
            <a:ext cx="1150938" cy="33598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/>
            <a:r>
              <a:rPr lang="en-US" sz="1600">
                <a:latin typeface="Arial" pitchFamily="34" charset="0"/>
                <a:cs typeface="Arial" pitchFamily="34" charset="0"/>
              </a:rPr>
              <a:t>Pointer</a:t>
            </a:r>
            <a:endParaRPr lang="pl-PL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427538" y="2276475"/>
            <a:ext cx="1657350" cy="33598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/>
            <a:r>
              <a:rPr lang="en-US" sz="1600">
                <a:latin typeface="Arial" pitchFamily="34" charset="0"/>
                <a:cs typeface="Arial" pitchFamily="34" charset="0"/>
              </a:rPr>
              <a:t>Key</a:t>
            </a:r>
            <a:endParaRPr lang="pl-PL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84888" y="2276475"/>
            <a:ext cx="1150937" cy="33598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/>
            <a:r>
              <a:rPr lang="en-US" sz="1600">
                <a:latin typeface="Arial" pitchFamily="34" charset="0"/>
                <a:cs typeface="Arial" pitchFamily="34" charset="0"/>
              </a:rPr>
              <a:t>Pointer</a:t>
            </a:r>
            <a:endParaRPr lang="pl-PL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215206" y="2285992"/>
            <a:ext cx="1150937" cy="36676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/>
            <a:r>
              <a:rPr lang="pl-PL" sz="180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143769" y="2492375"/>
            <a:ext cx="2000232" cy="36676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 algn="ctr"/>
            <a:r>
              <a:rPr lang="en-US" sz="1800">
                <a:latin typeface="Arial" pitchFamily="34" charset="0"/>
                <a:cs typeface="Arial" pitchFamily="34" charset="0"/>
              </a:rPr>
              <a:t>Disk page</a:t>
            </a:r>
            <a:r>
              <a:rPr lang="pl-PL" sz="1800">
                <a:latin typeface="Arial" pitchFamily="34" charset="0"/>
                <a:cs typeface="Arial" pitchFamily="34" charset="0"/>
              </a:rPr>
              <a:t>(8KB)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23850" y="4149725"/>
            <a:ext cx="1747820" cy="335989"/>
          </a:xfrm>
          <a:prstGeom prst="rect">
            <a:avLst/>
          </a:prstGeom>
          <a:solidFill>
            <a:srgbClr val="FFFF99">
              <a:alpha val="31000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 algn="ctr"/>
            <a:r>
              <a:rPr lang="en-US" sz="1600">
                <a:latin typeface="Arial" pitchFamily="34" charset="0"/>
                <a:cs typeface="Arial" pitchFamily="34" charset="0"/>
              </a:rPr>
              <a:t>Disk page </a:t>
            </a:r>
            <a:r>
              <a:rPr lang="pl-PL" sz="1600">
                <a:latin typeface="Arial" pitchFamily="34" charset="0"/>
                <a:cs typeface="Arial" pitchFamily="34" charset="0"/>
              </a:rPr>
              <a:t>(8KB)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3857620" y="2643182"/>
            <a:ext cx="0" cy="1439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000364" y="4143380"/>
            <a:ext cx="1655764" cy="335989"/>
          </a:xfrm>
          <a:prstGeom prst="rect">
            <a:avLst/>
          </a:prstGeom>
          <a:solidFill>
            <a:srgbClr val="FFFF99">
              <a:alpha val="31000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 algn="ctr"/>
            <a:r>
              <a:rPr lang="en-US" sz="1600">
                <a:latin typeface="Arial" pitchFamily="34" charset="0"/>
                <a:cs typeface="Arial" pitchFamily="34" charset="0"/>
              </a:rPr>
              <a:t>Disk page</a:t>
            </a:r>
            <a:r>
              <a:rPr lang="pl-PL" sz="1600">
                <a:latin typeface="Arial" pitchFamily="34" charset="0"/>
                <a:cs typeface="Arial" pitchFamily="34" charset="0"/>
              </a:rPr>
              <a:t>(8KB)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786446" y="4143380"/>
            <a:ext cx="1714512" cy="335989"/>
          </a:xfrm>
          <a:prstGeom prst="rect">
            <a:avLst/>
          </a:prstGeom>
          <a:solidFill>
            <a:srgbClr val="FFFF99">
              <a:alpha val="31000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 algn="ctr"/>
            <a:r>
              <a:rPr lang="en-US" sz="1600">
                <a:latin typeface="Arial" pitchFamily="34" charset="0"/>
                <a:cs typeface="Arial" pitchFamily="34" charset="0"/>
              </a:rPr>
              <a:t>Disk page </a:t>
            </a:r>
            <a:r>
              <a:rPr lang="pl-PL" sz="1600">
                <a:latin typeface="Arial" pitchFamily="34" charset="0"/>
                <a:cs typeface="Arial" pitchFamily="34" charset="0"/>
              </a:rPr>
              <a:t>(8KB)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000100" y="2643182"/>
            <a:ext cx="0" cy="1439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643702" y="2643182"/>
            <a:ext cx="0" cy="1439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250825" y="4868863"/>
            <a:ext cx="8785225" cy="1295400"/>
          </a:xfrm>
          <a:prstGeom prst="rect">
            <a:avLst/>
          </a:prstGeom>
          <a:solidFill>
            <a:srgbClr val="CCFFCC">
              <a:alpha val="30000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70" name="Rectangle 60"/>
          <p:cNvSpPr>
            <a:spLocks noChangeArrowheads="1"/>
          </p:cNvSpPr>
          <p:nvPr/>
        </p:nvSpPr>
        <p:spPr bwMode="auto">
          <a:xfrm>
            <a:off x="250825" y="1557338"/>
            <a:ext cx="8785225" cy="2951162"/>
          </a:xfrm>
          <a:prstGeom prst="rect">
            <a:avLst/>
          </a:prstGeom>
          <a:solidFill>
            <a:srgbClr val="FFFF99">
              <a:alpha val="30000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Non clustered index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635375" y="1628775"/>
            <a:ext cx="1441450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156325" y="2781300"/>
            <a:ext cx="1441450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708400" y="2781300"/>
            <a:ext cx="1441450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835150" y="2781300"/>
            <a:ext cx="1441450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2484438" y="1989138"/>
            <a:ext cx="1223962" cy="719137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4427538" y="1989138"/>
            <a:ext cx="0" cy="719137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5076825" y="1989138"/>
            <a:ext cx="1727200" cy="719137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0825" y="1196975"/>
            <a:ext cx="2305050" cy="36676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/>
            <a:r>
              <a:rPr lang="pl-PL" sz="1800">
                <a:latin typeface="Arial" pitchFamily="34" charset="0"/>
                <a:cs typeface="Arial" pitchFamily="34" charset="0"/>
              </a:rPr>
              <a:t>B</a:t>
            </a:r>
            <a:r>
              <a:rPr lang="en-US" sz="1800">
                <a:latin typeface="Arial" pitchFamily="34" charset="0"/>
                <a:cs typeface="Arial" pitchFamily="34" charset="0"/>
              </a:rPr>
              <a:t>+tree structure</a:t>
            </a:r>
            <a:endParaRPr lang="pl-PL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7143768" y="2214554"/>
            <a:ext cx="1801812" cy="5822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/>
            <a:r>
              <a:rPr lang="en-US" sz="1600">
                <a:latin typeface="Arial" pitchFamily="34" charset="0"/>
                <a:cs typeface="Arial" pitchFamily="34" charset="0"/>
              </a:rPr>
              <a:t>Index disk pages </a:t>
            </a:r>
            <a:r>
              <a:rPr lang="pl-PL" sz="1600">
                <a:latin typeface="Arial" pitchFamily="34" charset="0"/>
                <a:cs typeface="Arial" pitchFamily="34" charset="0"/>
              </a:rPr>
              <a:t>(8KB)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39750" y="37893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H="1">
            <a:off x="1187450" y="3141663"/>
            <a:ext cx="936625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H="1">
            <a:off x="2051050" y="3141663"/>
            <a:ext cx="504825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92725" y="2852738"/>
            <a:ext cx="719138" cy="382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/>
            <a:r>
              <a:rPr lang="pl-PL"/>
              <a:t>….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5435600" y="3789363"/>
            <a:ext cx="719138" cy="382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/>
            <a:r>
              <a:rPr lang="pl-PL"/>
              <a:t>….</a:t>
            </a: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 flipH="1">
            <a:off x="4067175" y="3141663"/>
            <a:ext cx="288925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1547813" y="37893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2555875" y="37893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3563938" y="37893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4572000" y="37893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6011863" y="37893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019925" y="37893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4572000" y="3141663"/>
            <a:ext cx="215900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2916238" y="3141663"/>
            <a:ext cx="71437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 flipH="1">
            <a:off x="6443663" y="3141663"/>
            <a:ext cx="288925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>
            <a:off x="7092950" y="3141663"/>
            <a:ext cx="215900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7812088" y="4214818"/>
            <a:ext cx="1331912" cy="33598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/>
            <a:r>
              <a:rPr lang="en-US" sz="1600">
                <a:latin typeface="Arial" pitchFamily="34" charset="0"/>
                <a:cs typeface="Arial" pitchFamily="34" charset="0"/>
              </a:rPr>
              <a:t>Leaf level</a:t>
            </a:r>
            <a:endParaRPr lang="pl-PL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539750" y="53006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4572000" y="53006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3563938" y="53006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50" name="Rectangle 38"/>
          <p:cNvSpPr>
            <a:spLocks noChangeArrowheads="1"/>
          </p:cNvSpPr>
          <p:nvPr/>
        </p:nvSpPr>
        <p:spPr bwMode="auto">
          <a:xfrm>
            <a:off x="2555875" y="53006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1547813" y="53006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7596188" y="53006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53" name="Rectangle 41"/>
          <p:cNvSpPr>
            <a:spLocks noChangeArrowheads="1"/>
          </p:cNvSpPr>
          <p:nvPr/>
        </p:nvSpPr>
        <p:spPr bwMode="auto">
          <a:xfrm>
            <a:off x="6588125" y="5300663"/>
            <a:ext cx="936625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 flipH="1">
            <a:off x="971550" y="4149725"/>
            <a:ext cx="1008063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55" name="Line 44"/>
          <p:cNvSpPr>
            <a:spLocks noChangeShapeType="1"/>
          </p:cNvSpPr>
          <p:nvPr/>
        </p:nvSpPr>
        <p:spPr bwMode="auto">
          <a:xfrm>
            <a:off x="2051050" y="4149725"/>
            <a:ext cx="2016125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 flipH="1">
            <a:off x="1979613" y="4149725"/>
            <a:ext cx="1081087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57" name="Line 46"/>
          <p:cNvSpPr>
            <a:spLocks noChangeShapeType="1"/>
          </p:cNvSpPr>
          <p:nvPr/>
        </p:nvSpPr>
        <p:spPr bwMode="auto">
          <a:xfrm>
            <a:off x="5003800" y="4149725"/>
            <a:ext cx="0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5724525" y="5300663"/>
            <a:ext cx="719138" cy="382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/>
            <a:r>
              <a:rPr lang="pl-PL"/>
              <a:t>….</a:t>
            </a: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 flipH="1">
            <a:off x="3059113" y="4149725"/>
            <a:ext cx="1800225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0" name="Line 50"/>
          <p:cNvSpPr>
            <a:spLocks noChangeShapeType="1"/>
          </p:cNvSpPr>
          <p:nvPr/>
        </p:nvSpPr>
        <p:spPr bwMode="auto">
          <a:xfrm flipH="1">
            <a:off x="4140200" y="4149725"/>
            <a:ext cx="1079500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1" name="Line 51"/>
          <p:cNvSpPr>
            <a:spLocks noChangeShapeType="1"/>
          </p:cNvSpPr>
          <p:nvPr/>
        </p:nvSpPr>
        <p:spPr bwMode="auto">
          <a:xfrm>
            <a:off x="3995738" y="4149725"/>
            <a:ext cx="863600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2" name="Line 52"/>
          <p:cNvSpPr>
            <a:spLocks noChangeShapeType="1"/>
          </p:cNvSpPr>
          <p:nvPr/>
        </p:nvSpPr>
        <p:spPr bwMode="auto">
          <a:xfrm>
            <a:off x="971550" y="4149725"/>
            <a:ext cx="936625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3" name="Line 53"/>
          <p:cNvSpPr>
            <a:spLocks noChangeShapeType="1"/>
          </p:cNvSpPr>
          <p:nvPr/>
        </p:nvSpPr>
        <p:spPr bwMode="auto">
          <a:xfrm>
            <a:off x="2916238" y="4149725"/>
            <a:ext cx="0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4" name="Line 54"/>
          <p:cNvSpPr>
            <a:spLocks noChangeShapeType="1"/>
          </p:cNvSpPr>
          <p:nvPr/>
        </p:nvSpPr>
        <p:spPr bwMode="auto">
          <a:xfrm>
            <a:off x="900113" y="4149725"/>
            <a:ext cx="1871662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5" name="Line 55"/>
          <p:cNvSpPr>
            <a:spLocks noChangeShapeType="1"/>
          </p:cNvSpPr>
          <p:nvPr/>
        </p:nvSpPr>
        <p:spPr bwMode="auto">
          <a:xfrm>
            <a:off x="7451725" y="4149725"/>
            <a:ext cx="576263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6" name="Line 56"/>
          <p:cNvSpPr>
            <a:spLocks noChangeShapeType="1"/>
          </p:cNvSpPr>
          <p:nvPr/>
        </p:nvSpPr>
        <p:spPr bwMode="auto">
          <a:xfrm flipH="1">
            <a:off x="7019925" y="4149725"/>
            <a:ext cx="360363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>
            <a:off x="6516688" y="4149725"/>
            <a:ext cx="360362" cy="1008063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8" name="Line 58"/>
          <p:cNvSpPr>
            <a:spLocks noChangeShapeType="1"/>
          </p:cNvSpPr>
          <p:nvPr/>
        </p:nvSpPr>
        <p:spPr bwMode="auto">
          <a:xfrm>
            <a:off x="6659563" y="4149725"/>
            <a:ext cx="1225550" cy="1079500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6858016" y="5786454"/>
            <a:ext cx="2120934" cy="33598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/>
            <a:r>
              <a:rPr lang="en-US" sz="1600">
                <a:latin typeface="Arial" pitchFamily="34" charset="0"/>
                <a:cs typeface="Arial" pitchFamily="34" charset="0"/>
              </a:rPr>
              <a:t>Data disk pages</a:t>
            </a:r>
            <a:endParaRPr lang="pl-PL" sz="1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Non clustered index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500306"/>
            <a:ext cx="8382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/>
              <a:t>We may create many non clustered indexes on one table (249).</a:t>
            </a:r>
            <a:endParaRPr lang="pl-PL" sz="280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/>
              <a:t>Data in the file are not ordered.</a:t>
            </a:r>
            <a:endParaRPr lang="pl-PL" sz="2800"/>
          </a:p>
        </p:txBody>
      </p:sp>
    </p:spTree>
  </p:cSld>
  <p:clrMapOvr>
    <a:masterClrMapping/>
  </p:clrMapOvr>
  <p:transition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142844" y="2643182"/>
            <a:ext cx="8785225" cy="3167062"/>
          </a:xfrm>
          <a:prstGeom prst="rect">
            <a:avLst/>
          </a:prstGeom>
          <a:solidFill>
            <a:srgbClr val="FFFF99">
              <a:alpha val="30000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Clustered index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598831" y="2786057"/>
            <a:ext cx="1441450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119781" y="3938582"/>
            <a:ext cx="1441450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671856" y="3938582"/>
            <a:ext cx="1441450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798606" y="3938582"/>
            <a:ext cx="1441450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H="1">
            <a:off x="2447894" y="3146419"/>
            <a:ext cx="1223962" cy="719138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>
            <a:off x="4390994" y="3146419"/>
            <a:ext cx="0" cy="719138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5040281" y="3146419"/>
            <a:ext cx="1727200" cy="719138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28596" y="1928802"/>
            <a:ext cx="3929090" cy="5822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B+tree</a:t>
            </a:r>
            <a:r>
              <a:rPr lang="pl-PL" sz="1600">
                <a:latin typeface="Arial" pitchFamily="34" charset="0"/>
                <a:cs typeface="Arial" pitchFamily="34" charset="0"/>
              </a:rPr>
              <a:t>,</a:t>
            </a:r>
            <a:endParaRPr lang="en-US" sz="1600">
              <a:latin typeface="Arial" pitchFamily="34" charset="0"/>
              <a:cs typeface="Arial" pitchFamily="34" charset="0"/>
            </a:endParaRP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Leaf level contains data (records)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000892" y="3286124"/>
            <a:ext cx="1944688" cy="5822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Indes disk pages</a:t>
            </a:r>
            <a:r>
              <a:rPr lang="pl-PL" sz="1600">
                <a:latin typeface="Arial" pitchFamily="34" charset="0"/>
                <a:cs typeface="Arial" pitchFamily="34" charset="0"/>
              </a:rPr>
              <a:t> (8KB)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03206" y="4946644"/>
            <a:ext cx="936625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1150906" y="4298944"/>
            <a:ext cx="936625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>
            <a:off x="2014506" y="4298944"/>
            <a:ext cx="504825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256181" y="4010019"/>
            <a:ext cx="719138" cy="3825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/>
            <a:r>
              <a:rPr lang="pl-PL"/>
              <a:t>….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399056" y="4946644"/>
            <a:ext cx="719138" cy="3825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/>
            <a:r>
              <a:rPr lang="pl-PL"/>
              <a:t>….</a:t>
            </a: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H="1">
            <a:off x="4030631" y="4298944"/>
            <a:ext cx="288925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511269" y="4946644"/>
            <a:ext cx="936625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2519331" y="4946644"/>
            <a:ext cx="936625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3527394" y="4946644"/>
            <a:ext cx="936625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4535456" y="4946644"/>
            <a:ext cx="936625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5975319" y="4946644"/>
            <a:ext cx="936625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983381" y="4946644"/>
            <a:ext cx="936625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endParaRPr lang="pl-PL"/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>
            <a:off x="4535456" y="4298944"/>
            <a:ext cx="215900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2879694" y="4298944"/>
            <a:ext cx="71437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 flipH="1">
            <a:off x="6407119" y="4298944"/>
            <a:ext cx="288925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45" name="Line 27"/>
          <p:cNvSpPr>
            <a:spLocks noChangeShapeType="1"/>
          </p:cNvSpPr>
          <p:nvPr/>
        </p:nvSpPr>
        <p:spPr bwMode="auto">
          <a:xfrm>
            <a:off x="7056406" y="4298944"/>
            <a:ext cx="215900" cy="574675"/>
          </a:xfrm>
          <a:prstGeom prst="line">
            <a:avLst/>
          </a:prstGeom>
          <a:noFill/>
          <a:ln w="12700">
            <a:solidFill>
              <a:srgbClr val="010200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spAutoFit/>
          </a:bodyPr>
          <a:lstStyle/>
          <a:p>
            <a:endParaRPr lang="pl-PL"/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5975319" y="5378444"/>
            <a:ext cx="2952750" cy="33598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 algn="ctr"/>
            <a:r>
              <a:rPr lang="en-US" sz="1600">
                <a:latin typeface="Arial" pitchFamily="34" charset="0"/>
                <a:cs typeface="Arial" pitchFamily="34" charset="0"/>
              </a:rPr>
              <a:t>Leaf level</a:t>
            </a:r>
            <a:r>
              <a:rPr lang="pl-PL" sz="1600">
                <a:latin typeface="Arial" pitchFamily="34" charset="0"/>
                <a:cs typeface="Arial" pitchFamily="34" charset="0"/>
              </a:rPr>
              <a:t> = </a:t>
            </a:r>
            <a:r>
              <a:rPr lang="en-US" sz="1600">
                <a:latin typeface="Arial" pitchFamily="34" charset="0"/>
                <a:cs typeface="Arial" pitchFamily="34" charset="0"/>
              </a:rPr>
              <a:t>data</a:t>
            </a:r>
            <a:endParaRPr lang="pl-PL" sz="1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Clustered index properties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500306"/>
            <a:ext cx="838200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/>
              <a:t>Only one clustered index on one table</a:t>
            </a:r>
            <a:r>
              <a:rPr lang="pl-PL" sz="2800"/>
              <a:t>.</a:t>
            </a:r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/>
              <a:t>Records are physically ordered according to indexed column.</a:t>
            </a:r>
            <a:endParaRPr lang="pl-PL" sz="2800"/>
          </a:p>
          <a:p>
            <a:pPr marL="360000" indent="-36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/>
              <a:t>Created on primary key by default.</a:t>
            </a:r>
            <a:endParaRPr lang="pl-PL" sz="2800"/>
          </a:p>
        </p:txBody>
      </p:sp>
    </p:spTree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MatKonfPras">
  <a:themeElements>
    <a:clrScheme name="MatKonfPras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MatKonfPr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tKonfPras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KonfPras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KonfPras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KonfPras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KonfPras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E:\0Internetowe\0Referat\MatKonfPras.pot</Template>
  <TotalTime>1521</TotalTime>
  <Words>1959</Words>
  <Application>Microsoft Office PowerPoint</Application>
  <PresentationFormat>On-screen Show (4:3)</PresentationFormat>
  <Paragraphs>235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Book Antiqua</vt:lpstr>
      <vt:lpstr>Courier New</vt:lpstr>
      <vt:lpstr>Monotype Sorts</vt:lpstr>
      <vt:lpstr>Times New Roman</vt:lpstr>
      <vt:lpstr>Wingdings</vt:lpstr>
      <vt:lpstr>MatKonfPras</vt:lpstr>
      <vt:lpstr>Database administration ABD Lecture 2</vt:lpstr>
      <vt:lpstr>Topics</vt:lpstr>
      <vt:lpstr>What is index?</vt:lpstr>
      <vt:lpstr>Indexes in MS SQL Server</vt:lpstr>
      <vt:lpstr>B-tree</vt:lpstr>
      <vt:lpstr>Non clustered index</vt:lpstr>
      <vt:lpstr>Non clustered index</vt:lpstr>
      <vt:lpstr>Clustered index</vt:lpstr>
      <vt:lpstr>Clustered index properties</vt:lpstr>
      <vt:lpstr>When to create an index?</vt:lpstr>
      <vt:lpstr>Clustered or non clustered?</vt:lpstr>
      <vt:lpstr>Functions in WHERE clause</vt:lpstr>
      <vt:lpstr>Creating an index</vt:lpstr>
      <vt:lpstr>Composite index</vt:lpstr>
      <vt:lpstr>Covering index</vt:lpstr>
      <vt:lpstr>Information about indexes</vt:lpstr>
      <vt:lpstr>Query execution plan</vt:lpstr>
      <vt:lpstr>The most frequent operations in the plan</vt:lpstr>
      <vt:lpstr>FILLFACTOR</vt:lpstr>
      <vt:lpstr>Statistics used by the query optimizer</vt:lpstr>
      <vt:lpstr>Performance statistics</vt:lpstr>
      <vt:lpstr>Indexed views</vt:lpstr>
      <vt:lpstr>Indexed views</vt:lpstr>
      <vt:lpstr>Limitations</vt:lpstr>
      <vt:lpstr>Example</vt:lpstr>
      <vt:lpstr>Indexes maintenance</vt:lpstr>
      <vt:lpstr>Indexes maintenance</vt:lpstr>
      <vt:lpstr>Database Engine Tuning Advisor</vt:lpstr>
      <vt:lpstr>Performance recommendations</vt:lpstr>
      <vt:lpstr>Performance recommendations</vt:lpstr>
      <vt:lpstr>Performance recommendations</vt:lpstr>
      <vt:lpstr>Performance recommendations</vt:lpstr>
      <vt:lpstr>Performance recommendations</vt:lpstr>
    </vt:vector>
  </TitlesOfParts>
  <Company>PJWSTK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Administrowanie bazami danych - wykład 1</dc:title>
  <dc:creator>Paweł Lenkiewicz</dc:creator>
  <cp:lastModifiedBy>Pawel Lenkiewicz</cp:lastModifiedBy>
  <cp:revision>83</cp:revision>
  <dcterms:created xsi:type="dcterms:W3CDTF">2004-05-02T10:14:55Z</dcterms:created>
  <dcterms:modified xsi:type="dcterms:W3CDTF">2021-03-15T13:31:35Z</dcterms:modified>
</cp:coreProperties>
</file>