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6"/>
  </p:notesMasterIdLst>
  <p:handoutMasterIdLst>
    <p:handoutMasterId r:id="rId27"/>
  </p:handoutMasterIdLst>
  <p:sldIdLst>
    <p:sldId id="256" r:id="rId2"/>
    <p:sldId id="257" r:id="rId3"/>
    <p:sldId id="313" r:id="rId4"/>
    <p:sldId id="314" r:id="rId5"/>
    <p:sldId id="315" r:id="rId6"/>
    <p:sldId id="316" r:id="rId7"/>
    <p:sldId id="317" r:id="rId8"/>
    <p:sldId id="318" r:id="rId9"/>
    <p:sldId id="319" r:id="rId10"/>
    <p:sldId id="320" r:id="rId11"/>
    <p:sldId id="321" r:id="rId12"/>
    <p:sldId id="322" r:id="rId13"/>
    <p:sldId id="300" r:id="rId14"/>
    <p:sldId id="323" r:id="rId15"/>
    <p:sldId id="327" r:id="rId16"/>
    <p:sldId id="332" r:id="rId17"/>
    <p:sldId id="333" r:id="rId18"/>
    <p:sldId id="324" r:id="rId19"/>
    <p:sldId id="325" r:id="rId20"/>
    <p:sldId id="326" r:id="rId21"/>
    <p:sldId id="328" r:id="rId22"/>
    <p:sldId id="329" r:id="rId23"/>
    <p:sldId id="330" r:id="rId24"/>
    <p:sldId id="331"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06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7" autoAdjust="0"/>
    <p:restoredTop sz="81368" autoAdjust="0"/>
  </p:normalViewPr>
  <p:slideViewPr>
    <p:cSldViewPr>
      <p:cViewPr varScale="1">
        <p:scale>
          <a:sx n="75" d="100"/>
          <a:sy n="75" d="100"/>
        </p:scale>
        <p:origin x="144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0" d="100"/>
          <a:sy n="70" d="100"/>
        </p:scale>
        <p:origin x="-276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278A0DB-30D9-4752-8393-519622047A80}" type="datetimeFigureOut">
              <a:rPr lang="pl-PL" smtClean="0"/>
              <a:pPr/>
              <a:t>2017-03-21</a:t>
            </a:fld>
            <a:endParaRPr lang="pl-PL"/>
          </a:p>
        </p:txBody>
      </p:sp>
      <p:sp>
        <p:nvSpPr>
          <p:cNvPr id="4" name="Symbol zastępczy stopki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5" name="Symbol zastępczy numeru slajdu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ED38-6C1E-4FF3-945B-81CA17E74F3A}" type="slidenum">
              <a:rPr lang="pl-PL" smtClean="0"/>
              <a:pPr/>
              <a:t>‹#›</a:t>
            </a:fld>
            <a:endParaRPr lang="pl-PL"/>
          </a:p>
        </p:txBody>
      </p:sp>
    </p:spTree>
    <p:extLst>
      <p:ext uri="{BB962C8B-B14F-4D97-AF65-F5344CB8AC3E}">
        <p14:creationId xmlns:p14="http://schemas.microsoft.com/office/powerpoint/2010/main" val="1388733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1536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536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536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7B125CFE-0527-4EFB-AAC0-BF1D9CF0342D}" type="slidenum">
              <a:rPr lang="en-US"/>
              <a:pPr>
                <a:defRPr/>
              </a:pPr>
              <a:t>‹#›</a:t>
            </a:fld>
            <a:endParaRPr lang="en-US"/>
          </a:p>
        </p:txBody>
      </p:sp>
    </p:spTree>
    <p:extLst>
      <p:ext uri="{BB962C8B-B14F-4D97-AF65-F5344CB8AC3E}">
        <p14:creationId xmlns:p14="http://schemas.microsoft.com/office/powerpoint/2010/main" val="18006641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3927355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416857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080530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3974350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43184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3143993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823805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533276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834810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19</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031057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20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96290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41444530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21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30095433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22</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606647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23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5496518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24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102628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4</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3570560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5</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4127493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6</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2505164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7</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895983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18881265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9</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576339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4E08F9FB-D285-4E79-A873-DBC58C3836C1}" type="slidenum">
              <a:rPr lang="en-US"/>
              <a:pPr/>
              <a:t>10</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pl-PL" smtClean="0"/>
          </a:p>
        </p:txBody>
      </p:sp>
    </p:spTree>
    <p:extLst>
      <p:ext uri="{BB962C8B-B14F-4D97-AF65-F5344CB8AC3E}">
        <p14:creationId xmlns:p14="http://schemas.microsoft.com/office/powerpoint/2010/main" val="737428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defRPr/>
            </a:pPr>
            <a:endParaRPr kumimoji="1" lang="pl-PL"/>
          </a:p>
        </p:txBody>
      </p:sp>
      <p:pic>
        <p:nvPicPr>
          <p:cNvPr id="5" name="Picture 3" descr="D:\FRONTPAGE THEMES\NATURE\ANABNR2.PNG"/>
          <p:cNvPicPr>
            <a:picLocks noChangeAspect="1" noChangeArrowheads="1"/>
          </p:cNvPicPr>
          <p:nvPr/>
        </p:nvPicPr>
        <p:blipFill>
          <a:blip r:embed="rId2"/>
          <a:srcRect l="-900" t="-1314" r="-2" b="-36961"/>
          <a:stretch>
            <a:fillRect/>
          </a:stretch>
        </p:blipFill>
        <p:spPr bwMode="auto">
          <a:xfrm>
            <a:off x="533400" y="3200400"/>
            <a:ext cx="8458200" cy="1158875"/>
          </a:xfrm>
          <a:prstGeom prst="rect">
            <a:avLst/>
          </a:prstGeom>
          <a:noFill/>
          <a:ln w="9525">
            <a:noFill/>
            <a:miter lim="800000"/>
            <a:headEnd/>
            <a:tailEnd/>
          </a:ln>
        </p:spPr>
      </p:pic>
      <p:sp>
        <p:nvSpPr>
          <p:cNvPr id="6" name="Rectangle 4"/>
          <p:cNvSpPr>
            <a:spLocks noChangeArrowheads="1"/>
          </p:cNvSpPr>
          <p:nvPr/>
        </p:nvSpPr>
        <p:spPr bwMode="hidden">
          <a:xfrm>
            <a:off x="795338" y="2895600"/>
            <a:ext cx="304800" cy="990600"/>
          </a:xfrm>
          <a:prstGeom prst="rect">
            <a:avLst/>
          </a:prstGeom>
          <a:solidFill>
            <a:schemeClr val="accent2">
              <a:alpha val="50000"/>
            </a:schemeClr>
          </a:solidFill>
          <a:ln w="9525">
            <a:noFill/>
            <a:miter lim="800000"/>
            <a:headEnd/>
            <a:tailEnd/>
          </a:ln>
          <a:effectLst/>
        </p:spPr>
        <p:txBody>
          <a:bodyPr wrap="none" anchor="ctr"/>
          <a:lstStyle/>
          <a:p>
            <a:pPr algn="ctr">
              <a:defRPr/>
            </a:pPr>
            <a:endParaRPr kumimoji="1" lang="pl-PL"/>
          </a:p>
        </p:txBody>
      </p:sp>
      <p:sp>
        <p:nvSpPr>
          <p:cNvPr id="4101" name="Rectangle 5"/>
          <p:cNvSpPr>
            <a:spLocks noGrp="1" noChangeArrowheads="1"/>
          </p:cNvSpPr>
          <p:nvPr>
            <p:ph type="ctrTitle"/>
          </p:nvPr>
        </p:nvSpPr>
        <p:spPr>
          <a:xfrm>
            <a:off x="1143000" y="1981200"/>
            <a:ext cx="7772400" cy="1143000"/>
          </a:xfrm>
        </p:spPr>
        <p:txBody>
          <a:bodyPr/>
          <a:lstStyle>
            <a:lvl1pPr>
              <a:defRPr/>
            </a:lvl1pPr>
          </a:lstStyle>
          <a:p>
            <a:r>
              <a:rPr lang="en-US"/>
              <a:t>Click to edit Master title style</a:t>
            </a:r>
          </a:p>
        </p:txBody>
      </p:sp>
      <p:sp>
        <p:nvSpPr>
          <p:cNvPr id="410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r>
              <a:rPr lang="en-US"/>
              <a:t>Click to edit Master subtitle style</a:t>
            </a:r>
          </a:p>
        </p:txBody>
      </p:sp>
      <p:sp>
        <p:nvSpPr>
          <p:cNvPr id="7" name="Rectangle 7"/>
          <p:cNvSpPr>
            <a:spLocks noGrp="1" noChangeArrowheads="1"/>
          </p:cNvSpPr>
          <p:nvPr>
            <p:ph type="dt" sz="half" idx="10"/>
          </p:nvPr>
        </p:nvSpPr>
        <p:spPr>
          <a:xfrm>
            <a:off x="685800" y="6324600"/>
            <a:ext cx="1905000" cy="457200"/>
          </a:xfrm>
        </p:spPr>
        <p:txBody>
          <a:bodyPr/>
          <a:lstStyle>
            <a:lvl1pPr>
              <a:defRPr smtClean="0"/>
            </a:lvl1pPr>
          </a:lstStyle>
          <a:p>
            <a:pPr>
              <a:defRPr/>
            </a:pPr>
            <a:endParaRPr lang="en-US"/>
          </a:p>
        </p:txBody>
      </p:sp>
      <p:sp>
        <p:nvSpPr>
          <p:cNvPr id="8" name="Rectangle 8"/>
          <p:cNvSpPr>
            <a:spLocks noGrp="1" noChangeArrowheads="1"/>
          </p:cNvSpPr>
          <p:nvPr>
            <p:ph type="ftr" sz="quarter" idx="11"/>
          </p:nvPr>
        </p:nvSpPr>
        <p:spPr>
          <a:xfrm>
            <a:off x="3124200" y="6324600"/>
            <a:ext cx="2895600" cy="457200"/>
          </a:xfrm>
        </p:spPr>
        <p:txBody>
          <a:bodyPr/>
          <a:lstStyle>
            <a:lvl1pPr>
              <a:defRPr smtClean="0"/>
            </a:lvl1pPr>
          </a:lstStyle>
          <a:p>
            <a:pPr>
              <a:defRPr/>
            </a:pPr>
            <a:endParaRPr lang="en-US"/>
          </a:p>
        </p:txBody>
      </p:sp>
      <p:sp>
        <p:nvSpPr>
          <p:cNvPr id="9" name="Rectangle 9"/>
          <p:cNvSpPr>
            <a:spLocks noGrp="1" noChangeArrowheads="1"/>
          </p:cNvSpPr>
          <p:nvPr>
            <p:ph type="sldNum" sz="quarter" idx="12"/>
          </p:nvPr>
        </p:nvSpPr>
        <p:spPr>
          <a:xfrm>
            <a:off x="6553200" y="6324600"/>
            <a:ext cx="1905000" cy="457200"/>
          </a:xfrm>
        </p:spPr>
        <p:txBody>
          <a:bodyPr/>
          <a:lstStyle>
            <a:lvl1pPr>
              <a:defRPr sz="1400" smtClean="0"/>
            </a:lvl1pPr>
          </a:lstStyle>
          <a:p>
            <a:pPr>
              <a:defRPr/>
            </a:pPr>
            <a:fld id="{C010BC13-77CA-47FA-8570-6268595ABB2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tytułu pionowego 2"/>
          <p:cNvSpPr>
            <a:spLocks noGrp="1"/>
          </p:cNvSpPr>
          <p:nvPr>
            <p:ph type="body" orient="vert" idx="1"/>
          </p:nvPr>
        </p:nvSpPr>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533364F9-68B3-44BE-9D3B-EBDA2C5C9DB5}" type="slidenum">
              <a:rPr lang="en-US"/>
              <a:pPr>
                <a:defRPr/>
              </a:pPr>
              <a:t>‹#›</a:t>
            </a:fld>
            <a:endParaRPr lang="en-US" sz="140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953250" y="838200"/>
            <a:ext cx="1962150" cy="5410200"/>
          </a:xfrm>
        </p:spPr>
        <p:txBody>
          <a:bodyPr vert="eaVert"/>
          <a:lstStyle/>
          <a:p>
            <a:r>
              <a:rPr lang="pl-PL" smtClean="0"/>
              <a:t>Kliknij, aby edytować styl</a:t>
            </a:r>
            <a:endParaRPr lang="pl-PL"/>
          </a:p>
        </p:txBody>
      </p:sp>
      <p:sp>
        <p:nvSpPr>
          <p:cNvPr id="3" name="Symbol zastępczy tytułu pionowego 2"/>
          <p:cNvSpPr>
            <a:spLocks noGrp="1"/>
          </p:cNvSpPr>
          <p:nvPr>
            <p:ph type="body" orient="vert" idx="1"/>
          </p:nvPr>
        </p:nvSpPr>
        <p:spPr>
          <a:xfrm>
            <a:off x="1066800" y="838200"/>
            <a:ext cx="5734050" cy="5410200"/>
          </a:xfrm>
        </p:spPr>
        <p:txBody>
          <a:bodyPr vert="eaVert"/>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1CEA36F3-1DFF-4B17-B9AC-456721FDAC12}" type="slidenum">
              <a:rPr lang="en-US"/>
              <a:pPr>
                <a:defRPr/>
              </a:pPr>
              <a:t>‹#›</a:t>
            </a:fld>
            <a:endParaRPr lang="en-US"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idx="1"/>
          </p:nvPr>
        </p:nvSpPr>
        <p:spPr/>
        <p:txBody>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031E7EC0-99A2-4E55-A87D-66405DF69162}" type="slidenum">
              <a:rPr lang="en-US"/>
              <a:pPr>
                <a:defRPr/>
              </a:pPr>
              <a:t>‹#›</a:t>
            </a:fld>
            <a:endParaRPr lang="en-US" sz="14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722313" y="4406900"/>
            <a:ext cx="7772400" cy="1362075"/>
          </a:xfrm>
        </p:spPr>
        <p:txBody>
          <a:bodyPr anchor="t"/>
          <a:lstStyle>
            <a:lvl1pPr algn="l">
              <a:defRPr sz="4000" b="1" cap="all"/>
            </a:lvl1pPr>
          </a:lstStyle>
          <a:p>
            <a:r>
              <a:rPr lang="pl-PL" smtClean="0"/>
              <a:t>Kliknij, aby edytować styl</a:t>
            </a:r>
            <a:endParaRPr lang="pl-PL"/>
          </a:p>
        </p:txBody>
      </p:sp>
      <p:sp>
        <p:nvSpPr>
          <p:cNvPr id="3" name="Symbol zastępczy tekstu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l-PL" smtClean="0"/>
              <a:t>Kliknij, aby edytować style wzorca tekstu</a:t>
            </a:r>
          </a:p>
        </p:txBody>
      </p:sp>
      <p:sp>
        <p:nvSpPr>
          <p:cNvPr id="4" name="Rectangle 7"/>
          <p:cNvSpPr>
            <a:spLocks noGrp="1" noChangeArrowheads="1"/>
          </p:cNvSpPr>
          <p:nvPr>
            <p:ph type="dt" sz="half" idx="10"/>
          </p:nvPr>
        </p:nvSpPr>
        <p:spPr>
          <a:ln/>
        </p:spPr>
        <p:txBody>
          <a:bodyPr/>
          <a:lstStyle>
            <a:lvl1pPr>
              <a:defRPr/>
            </a:lvl1pPr>
          </a:lstStyle>
          <a:p>
            <a:pPr>
              <a:defRPr/>
            </a:pPr>
            <a:endParaRPr lang="en-US"/>
          </a:p>
        </p:txBody>
      </p:sp>
      <p:sp>
        <p:nvSpPr>
          <p:cNvPr id="5" name="Rectangle 8"/>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E11066FE-30CC-471E-809F-517783FF36C5}" type="slidenum">
              <a:rPr lang="en-US"/>
              <a:pPr>
                <a:defRPr/>
              </a:pPr>
              <a:t>‹#›</a:t>
            </a:fld>
            <a:endParaRPr lang="en-US" sz="14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smtClean="0"/>
              <a:t>Kliknij, aby edytować styl</a:t>
            </a:r>
            <a:endParaRPr lang="pl-PL"/>
          </a:p>
        </p:txBody>
      </p:sp>
      <p:sp>
        <p:nvSpPr>
          <p:cNvPr id="3" name="Symbol zastępczy zawartości 2"/>
          <p:cNvSpPr>
            <a:spLocks noGrp="1"/>
          </p:cNvSpPr>
          <p:nvPr>
            <p:ph sz="half" idx="1"/>
          </p:nvPr>
        </p:nvSpPr>
        <p:spPr>
          <a:xfrm>
            <a:off x="11430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zawartości 3"/>
          <p:cNvSpPr>
            <a:spLocks noGrp="1"/>
          </p:cNvSpPr>
          <p:nvPr>
            <p:ph sz="half" idx="2"/>
          </p:nvPr>
        </p:nvSpPr>
        <p:spPr>
          <a:xfrm>
            <a:off x="5105400" y="21336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B4867BBC-DF38-4141-8E9F-F86865D34036}" type="slidenum">
              <a:rPr lang="en-US"/>
              <a:pPr>
                <a:defRPr/>
              </a:pPr>
              <a:t>‹#›</a:t>
            </a:fld>
            <a:endParaRPr lang="en-US" sz="14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274638"/>
            <a:ext cx="8229600" cy="1143000"/>
          </a:xfrm>
        </p:spPr>
        <p:txBody>
          <a:bodyPr/>
          <a:lstStyle>
            <a:lvl1pPr>
              <a:defRPr/>
            </a:lvl1pPr>
          </a:lstStyle>
          <a:p>
            <a:r>
              <a:rPr lang="pl-PL" smtClean="0"/>
              <a:t>Kliknij, aby edytować styl</a:t>
            </a:r>
            <a:endParaRPr lang="pl-PL"/>
          </a:p>
        </p:txBody>
      </p:sp>
      <p:sp>
        <p:nvSpPr>
          <p:cNvPr id="3" name="Symbol zastępczy tekst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4" name="Symbol zastępczy zawartości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5" name="Symbol zastępczy tekst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smtClean="0"/>
              <a:t>Kliknij, aby edytować style wzorca tekstu</a:t>
            </a:r>
          </a:p>
        </p:txBody>
      </p:sp>
      <p:sp>
        <p:nvSpPr>
          <p:cNvPr id="6" name="Symbol zastępczy zawartości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7" name="Rectangle 7"/>
          <p:cNvSpPr>
            <a:spLocks noGrp="1" noChangeArrowheads="1"/>
          </p:cNvSpPr>
          <p:nvPr>
            <p:ph type="dt" sz="half" idx="10"/>
          </p:nvPr>
        </p:nvSpPr>
        <p:spPr>
          <a:ln/>
        </p:spPr>
        <p:txBody>
          <a:bodyPr/>
          <a:lstStyle>
            <a:lvl1pPr>
              <a:defRPr/>
            </a:lvl1pPr>
          </a:lstStyle>
          <a:p>
            <a:pPr>
              <a:defRPr/>
            </a:pPr>
            <a:endParaRPr lang="en-US"/>
          </a:p>
        </p:txBody>
      </p:sp>
      <p:sp>
        <p:nvSpPr>
          <p:cNvPr id="8" name="Rectangle 8"/>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197DB5E6-4574-46A4-94A6-165EF9AAA450}" type="slidenum">
              <a:rPr lang="en-US"/>
              <a:pPr>
                <a:defRPr/>
              </a:pPr>
              <a:t>‹#›</a:t>
            </a:fld>
            <a:endParaRPr lang="en-US" sz="14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ylko tytuł">
    <p:spTree>
      <p:nvGrpSpPr>
        <p:cNvPr id="1" name=""/>
        <p:cNvGrpSpPr/>
        <p:nvPr/>
      </p:nvGrpSpPr>
      <p:grpSpPr>
        <a:xfrm>
          <a:off x="0" y="0"/>
          <a:ext cx="0" cy="0"/>
          <a:chOff x="0" y="0"/>
          <a:chExt cx="0" cy="0"/>
        </a:xfrm>
      </p:grpSpPr>
      <p:sp>
        <p:nvSpPr>
          <p:cNvPr id="2"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pl-PL"/>
          </a:p>
        </p:txBody>
      </p:sp>
      <p:sp>
        <p:nvSpPr>
          <p:cNvPr id="3"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defRPr/>
            </a:pPr>
            <a:endParaRPr kumimoji="1" lang="pl-PL"/>
          </a:p>
        </p:txBody>
      </p:sp>
      <p:sp>
        <p:nvSpPr>
          <p:cNvPr id="4" name="Rectangle 4" descr="Stationery"/>
          <p:cNvSpPr>
            <a:spLocks noChangeArrowheads="1"/>
          </p:cNvSpPr>
          <p:nvPr/>
        </p:nvSpPr>
        <p:spPr bwMode="auto">
          <a:xfrm>
            <a:off x="457200" y="0"/>
            <a:ext cx="1219200" cy="7620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defRPr/>
            </a:pPr>
            <a:endParaRPr kumimoji="1" lang="pl-PL"/>
          </a:p>
        </p:txBody>
      </p:sp>
      <p:sp>
        <p:nvSpPr>
          <p:cNvPr id="5" name="Rectangle 5" descr="Stationery"/>
          <p:cNvSpPr>
            <a:spLocks noChangeArrowheads="1"/>
          </p:cNvSpPr>
          <p:nvPr/>
        </p:nvSpPr>
        <p:spPr bwMode="auto">
          <a:xfrm>
            <a:off x="0" y="0"/>
            <a:ext cx="457200" cy="6858000"/>
          </a:xfrm>
          <a:prstGeom prst="rect">
            <a:avLst/>
          </a:prstGeom>
          <a:blipFill dpi="0" rotWithShape="0">
            <a:blip r:embed="rId2"/>
            <a:srcRect/>
            <a:tile tx="0" ty="0" sx="100000" sy="100000" flip="none" algn="tl"/>
          </a:blipFill>
          <a:ln w="9525">
            <a:noFill/>
            <a:miter lim="800000"/>
            <a:headEnd/>
            <a:tailEnd/>
          </a:ln>
          <a:effectLst/>
        </p:spPr>
        <p:txBody>
          <a:bodyPr wrap="none" anchor="ctr"/>
          <a:lstStyle/>
          <a:p>
            <a:pPr algn="ctr">
              <a:defRPr/>
            </a:pPr>
            <a:endParaRPr kumimoji="1" lang="pl-PL"/>
          </a:p>
        </p:txBody>
      </p:sp>
      <p:pic>
        <p:nvPicPr>
          <p:cNvPr id="6" name="Picture 9" descr="C:\Wendy\anabnr2.GIF"/>
          <p:cNvPicPr>
            <a:picLocks noChangeAspect="1" noChangeArrowheads="1"/>
          </p:cNvPicPr>
          <p:nvPr/>
        </p:nvPicPr>
        <p:blipFill>
          <a:blip r:embed="rId3"/>
          <a:srcRect/>
          <a:stretch>
            <a:fillRect/>
          </a:stretch>
        </p:blipFill>
        <p:spPr bwMode="auto">
          <a:xfrm>
            <a:off x="1228725" y="0"/>
            <a:ext cx="7915275" cy="754063"/>
          </a:xfrm>
          <a:prstGeom prst="rect">
            <a:avLst/>
          </a:prstGeom>
          <a:noFill/>
          <a:ln w="9525">
            <a:noFill/>
            <a:miter lim="800000"/>
            <a:headEnd/>
            <a:tailEnd/>
          </a:ln>
        </p:spPr>
      </p:pic>
      <p:sp>
        <p:nvSpPr>
          <p:cNvPr id="7" name="Rectangle 10"/>
          <p:cNvSpPr>
            <a:spLocks noChangeArrowheads="1"/>
          </p:cNvSpPr>
          <p:nvPr/>
        </p:nvSpPr>
        <p:spPr bwMode="auto">
          <a:xfrm>
            <a:off x="304800" y="457200"/>
            <a:ext cx="2514600" cy="304800"/>
          </a:xfrm>
          <a:prstGeom prst="rect">
            <a:avLst/>
          </a:prstGeom>
          <a:solidFill>
            <a:schemeClr val="accent2">
              <a:alpha val="50000"/>
            </a:schemeClr>
          </a:solidFill>
          <a:ln w="9525">
            <a:noFill/>
            <a:miter lim="800000"/>
            <a:headEnd/>
            <a:tailEnd/>
          </a:ln>
          <a:effectLst/>
        </p:spPr>
        <p:txBody>
          <a:bodyPr wrap="none" anchor="ctr"/>
          <a:lstStyle/>
          <a:p>
            <a:pPr algn="ctr">
              <a:defRPr/>
            </a:pPr>
            <a:endParaRPr kumimoji="1" lang="pl-PL"/>
          </a:p>
        </p:txBody>
      </p:sp>
      <p:sp>
        <p:nvSpPr>
          <p:cNvPr id="8" name="Text Box 14"/>
          <p:cNvSpPr txBox="1">
            <a:spLocks noChangeArrowheads="1"/>
          </p:cNvSpPr>
          <p:nvPr/>
        </p:nvSpPr>
        <p:spPr bwMode="auto">
          <a:xfrm>
            <a:off x="900113" y="6381750"/>
            <a:ext cx="7978775" cy="274638"/>
          </a:xfrm>
          <a:prstGeom prst="rect">
            <a:avLst/>
          </a:prstGeom>
          <a:noFill/>
          <a:ln w="9525">
            <a:noFill/>
            <a:miter lim="800000"/>
            <a:headEnd/>
            <a:tailEnd/>
          </a:ln>
          <a:effectLst/>
        </p:spPr>
        <p:txBody>
          <a:bodyPr>
            <a:spAutoFit/>
          </a:bodyPr>
          <a:lstStyle/>
          <a:p>
            <a:pPr algn="r">
              <a:spcBef>
                <a:spcPct val="50000"/>
              </a:spcBef>
            </a:pPr>
            <a:r>
              <a:rPr lang="en-US" sz="1200" i="1" smtClean="0">
                <a:solidFill>
                  <a:schemeClr val="tx2"/>
                </a:solidFill>
              </a:rPr>
              <a:t>Database administration </a:t>
            </a:r>
            <a:r>
              <a:rPr lang="pl-PL" sz="1200" i="1" smtClean="0">
                <a:solidFill>
                  <a:schemeClr val="tx2"/>
                </a:solidFill>
              </a:rPr>
              <a:t>– </a:t>
            </a:r>
            <a:r>
              <a:rPr lang="en-US" sz="1200" i="1" smtClean="0">
                <a:solidFill>
                  <a:schemeClr val="tx2"/>
                </a:solidFill>
              </a:rPr>
              <a:t>lecture 3</a:t>
            </a:r>
            <a:r>
              <a:rPr lang="pl-PL" sz="1200" i="1" dirty="0">
                <a:solidFill>
                  <a:schemeClr val="tx2"/>
                </a:solidFill>
              </a:rPr>
              <a:t>	</a:t>
            </a:r>
            <a:fld id="{3B157DD2-2D09-4B57-849C-ED9464A13B2E}" type="slidenum">
              <a:rPr lang="en-US" sz="1200" i="1"/>
              <a:pPr algn="r">
                <a:spcBef>
                  <a:spcPct val="50000"/>
                </a:spcBef>
              </a:pPr>
              <a:t>‹#›</a:t>
            </a:fld>
            <a:endParaRPr lang="en-US" sz="1200" i="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US"/>
          </a:p>
        </p:txBody>
      </p:sp>
      <p:sp>
        <p:nvSpPr>
          <p:cNvPr id="3" name="Rectangle 8"/>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9B438671-5843-4AE4-844C-313AE8466FFF}" type="slidenum">
              <a:rPr lang="en-US"/>
              <a:pPr>
                <a:defRPr/>
              </a:pPr>
              <a:t>‹#›</a:t>
            </a:fld>
            <a:endParaRPr lang="en-US"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457200" y="273050"/>
            <a:ext cx="3008313" cy="1162050"/>
          </a:xfrm>
        </p:spPr>
        <p:txBody>
          <a:bodyPr/>
          <a:lstStyle>
            <a:lvl1pPr algn="l">
              <a:defRPr sz="2000" b="1"/>
            </a:lvl1pPr>
          </a:lstStyle>
          <a:p>
            <a:r>
              <a:rPr lang="pl-PL" smtClean="0"/>
              <a:t>Kliknij, aby edytować styl</a:t>
            </a:r>
            <a:endParaRPr lang="pl-PL"/>
          </a:p>
        </p:txBody>
      </p:sp>
      <p:sp>
        <p:nvSpPr>
          <p:cNvPr id="3" name="Symbol zastępczy zawartośc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4" name="Symbol zastępczy tekst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F3105652-FD41-4633-9ECE-B00515E95EA0}" type="slidenum">
              <a:rPr lang="en-US"/>
              <a:pPr>
                <a:defRPr/>
              </a:pPr>
              <a:t>‹#›</a:t>
            </a:fld>
            <a:endParaRPr lang="en-US" sz="14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1792288" y="4800600"/>
            <a:ext cx="5486400" cy="566738"/>
          </a:xfrm>
        </p:spPr>
        <p:txBody>
          <a:bodyPr/>
          <a:lstStyle>
            <a:lvl1pPr algn="l">
              <a:defRPr sz="2000" b="1"/>
            </a:lvl1pPr>
          </a:lstStyle>
          <a:p>
            <a:r>
              <a:rPr lang="pl-PL" smtClean="0"/>
              <a:t>Kliknij, aby edytować styl</a:t>
            </a:r>
            <a:endParaRPr lang="pl-PL"/>
          </a:p>
        </p:txBody>
      </p:sp>
      <p:sp>
        <p:nvSpPr>
          <p:cNvPr id="3" name="Symbol zastępczy obraz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l-PL" noProof="0" smtClean="0"/>
          </a:p>
        </p:txBody>
      </p:sp>
      <p:sp>
        <p:nvSpPr>
          <p:cNvPr id="4" name="Symbol zastępczy tekst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smtClean="0"/>
              <a:t>Kliknij, aby edytować style wzorca tekstu</a:t>
            </a:r>
          </a:p>
        </p:txBody>
      </p:sp>
      <p:sp>
        <p:nvSpPr>
          <p:cNvPr id="5" name="Rectangle 7"/>
          <p:cNvSpPr>
            <a:spLocks noGrp="1" noChangeArrowheads="1"/>
          </p:cNvSpPr>
          <p:nvPr>
            <p:ph type="dt" sz="half" idx="10"/>
          </p:nvPr>
        </p:nvSpPr>
        <p:spPr>
          <a:ln/>
        </p:spPr>
        <p:txBody>
          <a:bodyPr/>
          <a:lstStyle>
            <a:lvl1pPr>
              <a:defRPr/>
            </a:lvl1pPr>
          </a:lstStyle>
          <a:p>
            <a:pPr>
              <a:defRPr/>
            </a:pPr>
            <a:endParaRPr lang="en-US"/>
          </a:p>
        </p:txBody>
      </p:sp>
      <p:sp>
        <p:nvSpPr>
          <p:cNvPr id="6" name="Rectangle 8"/>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577EE58-A727-4E57-9C69-D16E347844E5}" type="slidenum">
              <a:rPr lang="en-US"/>
              <a:pPr>
                <a:defRPr/>
              </a:pPr>
              <a:t>‹#›</a:t>
            </a:fld>
            <a:endParaRPr lang="en-US" sz="140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pl-PL"/>
          </a:p>
        </p:txBody>
      </p:sp>
      <p:sp>
        <p:nvSpPr>
          <p:cNvPr id="3075"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w="9525">
            <a:noFill/>
            <a:miter lim="800000"/>
            <a:headEnd/>
            <a:tailEnd/>
          </a:ln>
          <a:effectLst/>
        </p:spPr>
        <p:txBody>
          <a:bodyPr wrap="none" anchor="ctr"/>
          <a:lstStyle/>
          <a:p>
            <a:pPr algn="ctr">
              <a:defRPr/>
            </a:pPr>
            <a:endParaRPr kumimoji="1" lang="pl-PL"/>
          </a:p>
        </p:txBody>
      </p:sp>
      <p:sp>
        <p:nvSpPr>
          <p:cNvPr id="3076" name="Rectangle 4" descr="Stationery"/>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defRPr/>
            </a:pPr>
            <a:endParaRPr kumimoji="1" lang="pl-PL"/>
          </a:p>
        </p:txBody>
      </p:sp>
      <p:sp>
        <p:nvSpPr>
          <p:cNvPr id="3077" name="Rectangle 5" descr="Stationery"/>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w="9525">
            <a:noFill/>
            <a:miter lim="800000"/>
            <a:headEnd/>
            <a:tailEnd/>
          </a:ln>
          <a:effectLst/>
        </p:spPr>
        <p:txBody>
          <a:bodyPr wrap="none" anchor="ctr"/>
          <a:lstStyle/>
          <a:p>
            <a:pPr algn="ctr">
              <a:defRPr/>
            </a:pPr>
            <a:endParaRPr kumimoji="1" lang="pl-PL"/>
          </a:p>
        </p:txBody>
      </p:sp>
      <p:sp>
        <p:nvSpPr>
          <p:cNvPr id="4102" name="Rectangle 6"/>
          <p:cNvSpPr>
            <a:spLocks noGrp="1" noChangeArrowheads="1"/>
          </p:cNvSpPr>
          <p:nvPr>
            <p:ph type="title"/>
          </p:nvPr>
        </p:nvSpPr>
        <p:spPr bwMode="auto">
          <a:xfrm>
            <a:off x="1066800" y="8382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79" name="Rectangle 7"/>
          <p:cNvSpPr>
            <a:spLocks noGrp="1" noChangeArrowheads="1"/>
          </p:cNvSpPr>
          <p:nvPr>
            <p:ph type="dt" sz="half" idx="2"/>
          </p:nvPr>
        </p:nvSpPr>
        <p:spPr bwMode="auto">
          <a:xfrm>
            <a:off x="1066800" y="6413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solidFill>
                  <a:schemeClr val="tx2"/>
                </a:solidFill>
              </a:defRPr>
            </a:lvl1pPr>
          </a:lstStyle>
          <a:p>
            <a:pPr>
              <a:defRPr/>
            </a:pPr>
            <a:endParaRPr lang="en-US"/>
          </a:p>
        </p:txBody>
      </p:sp>
      <p:sp>
        <p:nvSpPr>
          <p:cNvPr id="3080" name="Rectangle 8"/>
          <p:cNvSpPr>
            <a:spLocks noGrp="1" noChangeArrowheads="1"/>
          </p:cNvSpPr>
          <p:nvPr>
            <p:ph type="ftr" sz="quarter" idx="3"/>
          </p:nvPr>
        </p:nvSpPr>
        <p:spPr bwMode="auto">
          <a:xfrm>
            <a:off x="3429000" y="6413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solidFill>
                  <a:schemeClr val="tx2"/>
                </a:solidFill>
              </a:defRPr>
            </a:lvl1pPr>
          </a:lstStyle>
          <a:p>
            <a:pPr>
              <a:defRPr/>
            </a:pPr>
            <a:endParaRPr lang="en-US"/>
          </a:p>
        </p:txBody>
      </p:sp>
      <p:pic>
        <p:nvPicPr>
          <p:cNvPr id="4105" name="Picture 9" descr="C:\Wendy\anabnr2.GIF"/>
          <p:cNvPicPr>
            <a:picLocks noChangeAspect="1" noChangeArrowheads="1"/>
          </p:cNvPicPr>
          <p:nvPr/>
        </p:nvPicPr>
        <p:blipFill>
          <a:blip r:embed="rId14"/>
          <a:srcRect/>
          <a:stretch>
            <a:fillRect/>
          </a:stretch>
        </p:blipFill>
        <p:spPr bwMode="auto">
          <a:xfrm>
            <a:off x="1228725" y="0"/>
            <a:ext cx="7915275" cy="754063"/>
          </a:xfrm>
          <a:prstGeom prst="rect">
            <a:avLst/>
          </a:prstGeom>
          <a:noFill/>
          <a:ln w="9525">
            <a:noFill/>
            <a:miter lim="800000"/>
            <a:headEnd/>
            <a:tailEnd/>
          </a:ln>
        </p:spPr>
      </p:pic>
      <p:sp>
        <p:nvSpPr>
          <p:cNvPr id="3082" name="Rectangle 10"/>
          <p:cNvSpPr>
            <a:spLocks noChangeArrowheads="1"/>
          </p:cNvSpPr>
          <p:nvPr/>
        </p:nvSpPr>
        <p:spPr bwMode="auto">
          <a:xfrm>
            <a:off x="304800" y="457200"/>
            <a:ext cx="2514600" cy="304800"/>
          </a:xfrm>
          <a:prstGeom prst="rect">
            <a:avLst/>
          </a:prstGeom>
          <a:solidFill>
            <a:schemeClr val="accent2">
              <a:alpha val="50000"/>
            </a:schemeClr>
          </a:solidFill>
          <a:ln w="9525">
            <a:noFill/>
            <a:miter lim="800000"/>
            <a:headEnd/>
            <a:tailEnd/>
          </a:ln>
          <a:effectLst/>
        </p:spPr>
        <p:txBody>
          <a:bodyPr wrap="none" anchor="ctr"/>
          <a:lstStyle/>
          <a:p>
            <a:pPr algn="ctr">
              <a:defRPr/>
            </a:pPr>
            <a:endParaRPr kumimoji="1" lang="pl-PL"/>
          </a:p>
        </p:txBody>
      </p:sp>
      <p:sp>
        <p:nvSpPr>
          <p:cNvPr id="3083" name="Rectangle 11"/>
          <p:cNvSpPr>
            <a:spLocks noGrp="1" noChangeArrowheads="1"/>
          </p:cNvSpPr>
          <p:nvPr>
            <p:ph type="sldNum" sz="quarter" idx="4"/>
          </p:nvPr>
        </p:nvSpPr>
        <p:spPr bwMode="auto">
          <a:xfrm>
            <a:off x="8229600" y="6413500"/>
            <a:ext cx="914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mtClean="0">
                <a:solidFill>
                  <a:schemeClr val="tx2"/>
                </a:solidFill>
              </a:defRPr>
            </a:lvl1pPr>
          </a:lstStyle>
          <a:p>
            <a:pPr>
              <a:defRPr/>
            </a:pPr>
            <a:fld id="{C077162A-FDB6-43ED-9B52-935DE3806D80}" type="slidenum">
              <a:rPr lang="en-US"/>
              <a:pPr>
                <a:defRPr/>
              </a:pPr>
              <a:t>‹#›</a:t>
            </a:fld>
            <a:endParaRPr lang="en-US" sz="1400"/>
          </a:p>
        </p:txBody>
      </p:sp>
      <p:sp>
        <p:nvSpPr>
          <p:cNvPr id="4108" name="Rectangle 12"/>
          <p:cNvSpPr>
            <a:spLocks noGrp="1" noChangeArrowheads="1"/>
          </p:cNvSpPr>
          <p:nvPr>
            <p:ph type="body" idx="1"/>
          </p:nvPr>
        </p:nvSpPr>
        <p:spPr bwMode="auto">
          <a:xfrm>
            <a:off x="1143000" y="2133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5" name="Text Box 13"/>
          <p:cNvSpPr txBox="1">
            <a:spLocks noChangeArrowheads="1"/>
          </p:cNvSpPr>
          <p:nvPr/>
        </p:nvSpPr>
        <p:spPr bwMode="auto">
          <a:xfrm>
            <a:off x="8458200" y="6613525"/>
            <a:ext cx="457200" cy="244475"/>
          </a:xfrm>
          <a:prstGeom prst="rect">
            <a:avLst/>
          </a:prstGeom>
          <a:noFill/>
          <a:ln w="9525">
            <a:noFill/>
            <a:miter lim="800000"/>
            <a:headEnd/>
            <a:tailEnd/>
          </a:ln>
          <a:effectLst/>
        </p:spPr>
        <p:txBody>
          <a:bodyPr>
            <a:spAutoFit/>
          </a:bodyPr>
          <a:lstStyle/>
          <a:p>
            <a:pPr>
              <a:spcBef>
                <a:spcPct val="50000"/>
              </a:spcBef>
              <a:defRPr/>
            </a:pPr>
            <a:fld id="{F63514A7-7C2D-44B8-B30D-412EF671A109}" type="slidenum">
              <a:rPr lang="en-US" sz="1000"/>
              <a:pPr>
                <a:spcBef>
                  <a:spcPct val="50000"/>
                </a:spcBef>
                <a:defRPr/>
              </a:pPr>
              <a:t>‹#›</a:t>
            </a:fld>
            <a:endParaRPr lang="en-US" sz="1000"/>
          </a:p>
        </p:txBody>
      </p:sp>
      <p:sp>
        <p:nvSpPr>
          <p:cNvPr id="3086" name="Text Box 14"/>
          <p:cNvSpPr txBox="1">
            <a:spLocks noChangeArrowheads="1"/>
          </p:cNvSpPr>
          <p:nvPr/>
        </p:nvSpPr>
        <p:spPr bwMode="auto">
          <a:xfrm>
            <a:off x="914400" y="6096000"/>
            <a:ext cx="3657600" cy="762000"/>
          </a:xfrm>
          <a:prstGeom prst="rect">
            <a:avLst/>
          </a:prstGeom>
          <a:noFill/>
          <a:ln w="9525">
            <a:noFill/>
            <a:miter lim="800000"/>
            <a:headEnd/>
            <a:tailEnd/>
          </a:ln>
          <a:effectLst/>
        </p:spPr>
        <p:txBody>
          <a:bodyPr>
            <a:spAutoFit/>
          </a:bodyPr>
          <a:lstStyle/>
          <a:p>
            <a:pPr>
              <a:spcBef>
                <a:spcPct val="50000"/>
              </a:spcBef>
              <a:defRPr/>
            </a:pPr>
            <a:r>
              <a:rPr lang="pl-PL" sz="1200" i="1">
                <a:solidFill>
                  <a:schemeClr val="tx2"/>
                </a:solidFill>
              </a:rPr>
              <a:t>Nauczanie informatyki przez Internet </a:t>
            </a:r>
            <a:r>
              <a:rPr lang="en-US" sz="1200" i="1">
                <a:solidFill>
                  <a:schemeClr val="tx2"/>
                </a:solidFill>
              </a:rPr>
              <a:t>w </a:t>
            </a:r>
            <a:r>
              <a:rPr lang="pl-PL" sz="1200" i="1">
                <a:solidFill>
                  <a:schemeClr val="tx2"/>
                </a:solidFill>
                <a:cs typeface="Times New Roman" charset="0"/>
              </a:rPr>
              <a:t>PJWSTK</a:t>
            </a:r>
            <a:r>
              <a:rPr lang="en-US" sz="4400">
                <a:solidFill>
                  <a:schemeClr val="tx2"/>
                </a:solidFill>
              </a:rPr>
              <a:t> </a:t>
            </a:r>
          </a:p>
        </p:txBody>
      </p:sp>
    </p:spTree>
  </p:cSld>
  <p:clrMap bg1="lt1" tx1="dk1" bg2="lt2" tx2="dk2" accent1="accent1" accent2="accent2" accent3="accent3" accent4="accent4" accent5="accent5" accent6="accent6" hlink="hlink" folHlink="folHlink"/>
  <p:sldLayoutIdLst>
    <p:sldLayoutId id="2147483672" r:id="rId1"/>
    <p:sldLayoutId id="2147483663" r:id="rId2"/>
    <p:sldLayoutId id="2147483664" r:id="rId3"/>
    <p:sldLayoutId id="2147483665" r:id="rId4"/>
    <p:sldLayoutId id="2147483666" r:id="rId5"/>
    <p:sldLayoutId id="2147483673"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charset="0"/>
        </a:defRPr>
      </a:lvl2pPr>
      <a:lvl3pPr algn="l" rtl="0" eaLnBrk="0" fontAlgn="base" hangingPunct="0">
        <a:spcBef>
          <a:spcPct val="0"/>
        </a:spcBef>
        <a:spcAft>
          <a:spcPct val="0"/>
        </a:spcAft>
        <a:defRPr sz="4400">
          <a:solidFill>
            <a:schemeClr val="tx2"/>
          </a:solidFill>
          <a:latin typeface="Times New Roman" charset="0"/>
        </a:defRPr>
      </a:lvl3pPr>
      <a:lvl4pPr algn="l" rtl="0" eaLnBrk="0" fontAlgn="base" hangingPunct="0">
        <a:spcBef>
          <a:spcPct val="0"/>
        </a:spcBef>
        <a:spcAft>
          <a:spcPct val="0"/>
        </a:spcAft>
        <a:defRPr sz="4400">
          <a:solidFill>
            <a:schemeClr val="tx2"/>
          </a:solidFill>
          <a:latin typeface="Times New Roman" charset="0"/>
        </a:defRPr>
      </a:lvl4pPr>
      <a:lvl5pPr algn="l" rtl="0" eaLnBrk="0" fontAlgn="base" hangingPunct="0">
        <a:spcBef>
          <a:spcPct val="0"/>
        </a:spcBef>
        <a:spcAft>
          <a:spcPct val="0"/>
        </a:spcAft>
        <a:defRPr sz="4400">
          <a:solidFill>
            <a:schemeClr val="tx2"/>
          </a:solidFill>
          <a:latin typeface="Times New Roman" charset="0"/>
        </a:defRPr>
      </a:lvl5pPr>
      <a:lvl6pPr marL="457200" algn="l" rtl="0" fontAlgn="base">
        <a:spcBef>
          <a:spcPct val="0"/>
        </a:spcBef>
        <a:spcAft>
          <a:spcPct val="0"/>
        </a:spcAft>
        <a:defRPr sz="4400">
          <a:solidFill>
            <a:schemeClr val="tx2"/>
          </a:solidFill>
          <a:latin typeface="Times New Roman" charset="0"/>
        </a:defRPr>
      </a:lvl6pPr>
      <a:lvl7pPr marL="914400" algn="l" rtl="0" fontAlgn="base">
        <a:spcBef>
          <a:spcPct val="0"/>
        </a:spcBef>
        <a:spcAft>
          <a:spcPct val="0"/>
        </a:spcAft>
        <a:defRPr sz="4400">
          <a:solidFill>
            <a:schemeClr val="tx2"/>
          </a:solidFill>
          <a:latin typeface="Times New Roman" charset="0"/>
        </a:defRPr>
      </a:lvl7pPr>
      <a:lvl8pPr marL="1371600" algn="l" rtl="0" fontAlgn="base">
        <a:spcBef>
          <a:spcPct val="0"/>
        </a:spcBef>
        <a:spcAft>
          <a:spcPct val="0"/>
        </a:spcAft>
        <a:defRPr sz="4400">
          <a:solidFill>
            <a:schemeClr val="tx2"/>
          </a:solidFill>
          <a:latin typeface="Times New Roman" charset="0"/>
        </a:defRPr>
      </a:lvl8pPr>
      <a:lvl9pPr marL="1828800" algn="l" rtl="0" fontAlgn="base">
        <a:spcBef>
          <a:spcPct val="0"/>
        </a:spcBef>
        <a:spcAft>
          <a:spcPct val="0"/>
        </a:spcAft>
        <a:defRPr sz="4400">
          <a:solidFill>
            <a:schemeClr val="tx2"/>
          </a:solidFill>
          <a:latin typeface="Times New Roman" charset="0"/>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sz="2800">
          <a:solidFill>
            <a:schemeClr val="tx1"/>
          </a:solidFill>
          <a:latin typeface="+mn-lt"/>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sz="2400">
          <a:solidFill>
            <a:schemeClr val="tx1"/>
          </a:solidFill>
          <a:latin typeface="+mn-lt"/>
        </a:defRPr>
      </a:lvl3pPr>
      <a:lvl4pPr marL="1712913" indent="-228600" algn="l" rtl="0" eaLnBrk="0" fontAlgn="base" hangingPunct="0">
        <a:spcBef>
          <a:spcPct val="20000"/>
        </a:spcBef>
        <a:spcAft>
          <a:spcPct val="0"/>
        </a:spcAft>
        <a:buSzPct val="6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55000"/>
        <a:buFont typeface="Wingdings" pitchFamily="2" charset="2"/>
        <a:buChar char="n"/>
        <a:defRPr sz="2000">
          <a:solidFill>
            <a:schemeClr val="tx1"/>
          </a:solidFill>
          <a:latin typeface="+mn-lt"/>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0" y="0"/>
            <a:ext cx="8991600" cy="2819400"/>
          </a:xfrm>
        </p:spPr>
        <p:txBody>
          <a:bodyPr/>
          <a:lstStyle/>
          <a:p>
            <a:pPr algn="ctr" eaLnBrk="1" hangingPunct="1">
              <a:lnSpc>
                <a:spcPct val="135000"/>
              </a:lnSpc>
            </a:pPr>
            <a:r>
              <a:rPr lang="en-US" sz="4000" b="1" smtClean="0">
                <a:latin typeface="Book Antiqua" pitchFamily="18" charset="0"/>
              </a:rPr>
              <a:t>Database administration</a:t>
            </a:r>
            <a:br>
              <a:rPr lang="en-US" sz="4000" b="1" smtClean="0">
                <a:latin typeface="Book Antiqua" pitchFamily="18" charset="0"/>
              </a:rPr>
            </a:br>
            <a:r>
              <a:rPr lang="en-US" sz="4000" b="1" smtClean="0">
                <a:latin typeface="Book Antiqua" pitchFamily="18" charset="0"/>
              </a:rPr>
              <a:t>ABD</a:t>
            </a:r>
            <a:r>
              <a:rPr lang="pl-PL" sz="4000" b="1" smtClean="0">
                <a:latin typeface="Book Antiqua" pitchFamily="18" charset="0"/>
              </a:rPr>
              <a:t/>
            </a:r>
            <a:br>
              <a:rPr lang="pl-PL" sz="4000" b="1" smtClean="0">
                <a:latin typeface="Book Antiqua" pitchFamily="18" charset="0"/>
              </a:rPr>
            </a:br>
            <a:r>
              <a:rPr lang="en-US" sz="4000" b="1" smtClean="0">
                <a:latin typeface="Book Antiqua" pitchFamily="18" charset="0"/>
              </a:rPr>
              <a:t>Lecture 3</a:t>
            </a:r>
            <a:endParaRPr lang="en-US" sz="4000" smtClean="0">
              <a:latin typeface="Book Antiqua" pitchFamily="18" charset="0"/>
              <a:cs typeface="Times New Roman" charset="0"/>
            </a:endParaRPr>
          </a:p>
        </p:txBody>
      </p:sp>
      <p:sp>
        <p:nvSpPr>
          <p:cNvPr id="7171" name="Rectangle 3"/>
          <p:cNvSpPr>
            <a:spLocks noGrp="1" noChangeArrowheads="1"/>
          </p:cNvSpPr>
          <p:nvPr>
            <p:ph type="subTitle" idx="1"/>
          </p:nvPr>
        </p:nvSpPr>
        <p:spPr>
          <a:xfrm>
            <a:off x="381000" y="4351338"/>
            <a:ext cx="8534400" cy="2278062"/>
          </a:xfrm>
        </p:spPr>
        <p:txBody>
          <a:bodyPr/>
          <a:lstStyle/>
          <a:p>
            <a:pPr algn="ctr" eaLnBrk="1" hangingPunct="1"/>
            <a:r>
              <a:rPr lang="pl-PL" sz="2400" i="1" smtClean="0"/>
              <a:t>Paweł Lenkiewicz</a:t>
            </a:r>
            <a:endParaRPr lang="en-US" sz="2400" i="1" smtClean="0"/>
          </a:p>
          <a:p>
            <a:pPr algn="ctr" eaLnBrk="1" hangingPunct="1"/>
            <a:r>
              <a:rPr lang="pl-PL" sz="2400" smtClean="0">
                <a:latin typeface="Book Antiqua" pitchFamily="18" charset="0"/>
                <a:cs typeface="Times New Roman" charset="0"/>
              </a:rPr>
              <a:t/>
            </a:r>
            <a:br>
              <a:rPr lang="pl-PL" sz="2400" smtClean="0">
                <a:latin typeface="Book Antiqua" pitchFamily="18" charset="0"/>
                <a:cs typeface="Times New Roman" charset="0"/>
              </a:rPr>
            </a:br>
            <a:endParaRPr lang="en-US" sz="2400" smtClean="0">
              <a:latin typeface="Book Antiqua" pitchFamily="18" charset="0"/>
              <a:cs typeface="Times New Roman" charset="0"/>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Concurrency anomalies</a:t>
            </a:r>
          </a:p>
        </p:txBody>
      </p:sp>
      <p:sp>
        <p:nvSpPr>
          <p:cNvPr id="8195" name="Text Box 3"/>
          <p:cNvSpPr txBox="1">
            <a:spLocks noChangeArrowheads="1"/>
          </p:cNvSpPr>
          <p:nvPr/>
        </p:nvSpPr>
        <p:spPr bwMode="auto">
          <a:xfrm>
            <a:off x="533400" y="1928802"/>
            <a:ext cx="8382000" cy="496483"/>
          </a:xfrm>
          <a:prstGeom prst="rect">
            <a:avLst/>
          </a:prstGeom>
          <a:noFill/>
          <a:ln w="9525">
            <a:noFill/>
            <a:miter lim="800000"/>
            <a:headEnd/>
            <a:tailEnd/>
          </a:ln>
        </p:spPr>
        <p:txBody>
          <a:bodyPr wrap="square">
            <a:spAutoFit/>
          </a:bodyPr>
          <a:lstStyle/>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rgbClr val="FC0128"/>
                </a:solidFill>
              </a:rPr>
              <a:t>Dirty read</a:t>
            </a:r>
            <a:r>
              <a:rPr lang="en-GB" smtClean="0"/>
              <a:t>:</a:t>
            </a:r>
            <a:endParaRPr lang="en-GB" smtClean="0">
              <a:solidFill>
                <a:srgbClr val="FC0128"/>
              </a:solidFill>
              <a:latin typeface="Arial" charset="0"/>
            </a:endParaRPr>
          </a:p>
        </p:txBody>
      </p:sp>
      <p:sp>
        <p:nvSpPr>
          <p:cNvPr id="4" name="Rectangle 3"/>
          <p:cNvSpPr>
            <a:spLocks noChangeArrowheads="1"/>
          </p:cNvSpPr>
          <p:nvPr/>
        </p:nvSpPr>
        <p:spPr bwMode="auto">
          <a:xfrm>
            <a:off x="714348" y="3000372"/>
            <a:ext cx="8032750" cy="820738"/>
          </a:xfrm>
          <a:prstGeom prst="rect">
            <a:avLst/>
          </a:prstGeom>
          <a:noFill/>
          <a:ln w="12600">
            <a:solidFill>
              <a:srgbClr val="005400"/>
            </a:solidFill>
            <a:miter lim="800000"/>
            <a:headEnd/>
            <a:tailEnd/>
          </a:ln>
        </p:spPr>
        <p:txBody>
          <a:bodyPr lIns="90360" tIns="44280" rIns="90360" bIns="44280">
            <a:spAutoFit/>
          </a:bodyPr>
          <a:lstStyle/>
          <a:p>
            <a:pPr>
              <a:lnSpc>
                <a:spcPct val="100000"/>
              </a:lnSpc>
              <a:buFont typeface="Book Antiqu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pPr>
            <a:r>
              <a:rPr lang="en-GB">
                <a:solidFill>
                  <a:srgbClr val="005400"/>
                </a:solidFill>
                <a:latin typeface="Book Antiqua" pitchFamily="16" charset="0"/>
              </a:rPr>
              <a:t>T1: 	R(A), W(A),   	 Rollback</a:t>
            </a:r>
          </a:p>
          <a:p>
            <a:pPr>
              <a:lnSpc>
                <a:spcPct val="100000"/>
              </a:lnSpc>
              <a:buFont typeface="Book Antiqu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pPr>
            <a:r>
              <a:rPr lang="en-GB">
                <a:solidFill>
                  <a:srgbClr val="005400"/>
                </a:solidFill>
                <a:latin typeface="Book Antiqua" pitchFamily="16" charset="0"/>
              </a:rPr>
              <a:t>T2:			R(A)‏</a:t>
            </a:r>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Concurrency anomalies</a:t>
            </a:r>
          </a:p>
        </p:txBody>
      </p:sp>
      <p:sp>
        <p:nvSpPr>
          <p:cNvPr id="8195" name="Text Box 3"/>
          <p:cNvSpPr txBox="1">
            <a:spLocks noChangeArrowheads="1"/>
          </p:cNvSpPr>
          <p:nvPr/>
        </p:nvSpPr>
        <p:spPr bwMode="auto">
          <a:xfrm>
            <a:off x="533400" y="1928802"/>
            <a:ext cx="8382000" cy="535531"/>
          </a:xfrm>
          <a:prstGeom prst="rect">
            <a:avLst/>
          </a:prstGeom>
          <a:noFill/>
          <a:ln w="9525">
            <a:noFill/>
            <a:miter lim="800000"/>
            <a:headEnd/>
            <a:tailEnd/>
          </a:ln>
        </p:spPr>
        <p:txBody>
          <a:bodyPr wrap="square">
            <a:spAutoFit/>
          </a:bodyPr>
          <a:lstStyle/>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solidFill>
                  <a:srgbClr val="FC0128"/>
                </a:solidFill>
              </a:rPr>
              <a:t>Non-repeatable read</a:t>
            </a:r>
            <a:r>
              <a:rPr lang="pl-PL" smtClean="0">
                <a:solidFill>
                  <a:srgbClr val="FC0128"/>
                </a:solidFill>
              </a:rPr>
              <a:t>:</a:t>
            </a:r>
            <a:endParaRPr lang="en-GB" smtClean="0">
              <a:solidFill>
                <a:srgbClr val="FC0128"/>
              </a:solidFill>
              <a:latin typeface="Arial" charset="0"/>
            </a:endParaRPr>
          </a:p>
        </p:txBody>
      </p:sp>
      <p:sp>
        <p:nvSpPr>
          <p:cNvPr id="5" name="Rectangle 3"/>
          <p:cNvSpPr>
            <a:spLocks noChangeArrowheads="1"/>
          </p:cNvSpPr>
          <p:nvPr/>
        </p:nvSpPr>
        <p:spPr bwMode="auto">
          <a:xfrm>
            <a:off x="714348" y="3000372"/>
            <a:ext cx="8032750" cy="820738"/>
          </a:xfrm>
          <a:prstGeom prst="rect">
            <a:avLst/>
          </a:prstGeom>
          <a:noFill/>
          <a:ln w="12600">
            <a:solidFill>
              <a:srgbClr val="005400"/>
            </a:solidFill>
            <a:miter lim="800000"/>
            <a:headEnd/>
            <a:tailEnd/>
          </a:ln>
        </p:spPr>
        <p:txBody>
          <a:bodyPr lIns="90360" tIns="44280" rIns="90360" bIns="44280">
            <a:spAutoFit/>
          </a:bodyPr>
          <a:lstStyle/>
          <a:p>
            <a:pPr>
              <a:lnSpc>
                <a:spcPct val="100000"/>
              </a:lnSpc>
              <a:buFont typeface="Book Antiqu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pPr>
            <a:r>
              <a:rPr lang="en-GB">
                <a:solidFill>
                  <a:srgbClr val="005400"/>
                </a:solidFill>
                <a:latin typeface="Book Antiqua" pitchFamily="16" charset="0"/>
              </a:rPr>
              <a:t>T1:	R(A),  		     	   R(A), W(A), C</a:t>
            </a:r>
          </a:p>
          <a:p>
            <a:pPr>
              <a:lnSpc>
                <a:spcPct val="100000"/>
              </a:lnSpc>
              <a:buFont typeface="Book Antiqua"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 pos="10331450" algn="l"/>
                <a:tab pos="10780713" algn="l"/>
              </a:tabLst>
            </a:pPr>
            <a:r>
              <a:rPr lang="en-GB">
                <a:solidFill>
                  <a:srgbClr val="005400"/>
                </a:solidFill>
                <a:latin typeface="Book Antiqua" pitchFamily="16" charset="0"/>
              </a:rPr>
              <a:t>T2:		R(A), W(A), C</a:t>
            </a: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Concurrency anomalies</a:t>
            </a:r>
          </a:p>
        </p:txBody>
      </p:sp>
      <p:sp>
        <p:nvSpPr>
          <p:cNvPr id="8195" name="Text Box 3"/>
          <p:cNvSpPr txBox="1">
            <a:spLocks noChangeArrowheads="1"/>
          </p:cNvSpPr>
          <p:nvPr/>
        </p:nvSpPr>
        <p:spPr bwMode="auto">
          <a:xfrm>
            <a:off x="533400" y="1928802"/>
            <a:ext cx="8382000" cy="3830279"/>
          </a:xfrm>
          <a:prstGeom prst="rect">
            <a:avLst/>
          </a:prstGeom>
          <a:noFill/>
          <a:ln w="9525">
            <a:noFill/>
            <a:miter lim="800000"/>
            <a:headEnd/>
            <a:tailEnd/>
          </a:ln>
        </p:spPr>
        <p:txBody>
          <a:bodyPr wrap="square">
            <a:spAutoFit/>
          </a:bodyPr>
          <a:lstStyle/>
          <a:p>
            <a:pPr marL="0" lvl="1">
              <a:lnSpc>
                <a:spcPct val="120000"/>
              </a:lnSpc>
              <a:spcBef>
                <a:spcPts val="500"/>
              </a:spcBef>
              <a:buClr>
                <a:srgbClr val="005400"/>
              </a:buCl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mtClean="0">
                <a:solidFill>
                  <a:srgbClr val="FC0128"/>
                </a:solidFill>
              </a:rPr>
              <a:t>Phantoms.</a:t>
            </a:r>
            <a:r>
              <a:rPr lang="en-GB" smtClean="0">
                <a:solidFill>
                  <a:srgbClr val="005400"/>
                </a:solidFill>
              </a:rPr>
              <a:t> Phantom is a record which didn’t exist when transaction started:</a:t>
            </a:r>
          </a:p>
          <a:p>
            <a:pPr marL="0" lvl="1">
              <a:lnSpc>
                <a:spcPct val="120000"/>
              </a:lnSpc>
              <a:spcBef>
                <a:spcPts val="500"/>
              </a:spcBef>
              <a:buClr>
                <a:srgbClr val="005400"/>
              </a:buCl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endParaRPr lang="en-GB" smtClean="0">
              <a:solidFill>
                <a:srgbClr val="005400"/>
              </a:solidFill>
            </a:endParaRPr>
          </a:p>
          <a:p>
            <a:pPr marL="180000" lvl="1" indent="-180000">
              <a:lnSpc>
                <a:spcPct val="120000"/>
              </a:lnSpc>
              <a:spcBef>
                <a:spcPts val="500"/>
              </a:spcBef>
              <a:buClr>
                <a:srgbClr val="005400"/>
              </a:buClr>
              <a:buFont typeface="Arial" pitchFamily="34"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mtClean="0">
                <a:solidFill>
                  <a:srgbClr val="005400"/>
                </a:solidFill>
              </a:rPr>
              <a:t>T1 locks all pages containing salesmen records </a:t>
            </a:r>
            <a:r>
              <a:rPr lang="en-GB" smtClean="0">
                <a:solidFill>
                  <a:srgbClr val="FC0128"/>
                </a:solidFill>
              </a:rPr>
              <a:t>E.Job='SALESMAN'</a:t>
            </a:r>
            <a:r>
              <a:rPr lang="en-GB" smtClean="0">
                <a:solidFill>
                  <a:srgbClr val="005400"/>
                </a:solidFill>
              </a:rPr>
              <a:t> and finds the one with biggest salary (E.Sal = 3000).</a:t>
            </a:r>
          </a:p>
          <a:p>
            <a:pPr marL="180000" lvl="1" indent="-180000">
              <a:lnSpc>
                <a:spcPct val="120000"/>
              </a:lnSpc>
              <a:spcBef>
                <a:spcPts val="500"/>
              </a:spcBef>
              <a:buClr>
                <a:srgbClr val="005400"/>
              </a:buClr>
              <a:buFont typeface="Arial" pitchFamily="34" charset="0"/>
              <a:buChar char="•"/>
              <a:tabLst>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 pos="9431338" algn="l"/>
              </a:tabLst>
            </a:pPr>
            <a:r>
              <a:rPr lang="en-GB" smtClean="0">
                <a:solidFill>
                  <a:srgbClr val="005400"/>
                </a:solidFill>
              </a:rPr>
              <a:t>At the same time T2 inserts a new salesman: </a:t>
            </a:r>
            <a:r>
              <a:rPr lang="en-GB" smtClean="0">
                <a:solidFill>
                  <a:srgbClr val="FC0128"/>
                </a:solidFill>
              </a:rPr>
              <a:t>E.Job='SALESMAN'</a:t>
            </a:r>
            <a:r>
              <a:rPr lang="en-GB" smtClean="0">
                <a:solidFill>
                  <a:srgbClr val="005400"/>
                </a:solidFill>
              </a:rPr>
              <a:t>, E.Sal = 3500.</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Isolation levels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1200329"/>
          </a:xfrm>
          <a:prstGeom prst="rect">
            <a:avLst/>
          </a:prstGeom>
          <a:noFill/>
          <a:ln w="9525">
            <a:noFill/>
            <a:miter lim="800000"/>
            <a:headEnd/>
            <a:tailEnd/>
          </a:ln>
        </p:spPr>
        <p:txBody>
          <a:bodyPr wrap="square">
            <a:spAutoFit/>
          </a:bodyPr>
          <a:lstStyle/>
          <a:p>
            <a:pPr>
              <a:lnSpc>
                <a:spcPct val="120000"/>
              </a:lnSpc>
            </a:pPr>
            <a:r>
              <a:rPr lang="en-GB" sz="2000" smtClean="0"/>
              <a:t>ANSI/ISO SQL standard defines four </a:t>
            </a:r>
            <a:r>
              <a:rPr lang="en-GB" sz="2000" i="1" smtClean="0"/>
              <a:t>isolation levels </a:t>
            </a:r>
            <a:r>
              <a:rPr lang="en-GB" sz="2000" smtClean="0"/>
              <a:t>which decide if transactions will see the changes performed by other, concurrent transactions. All isolation levels are implemented in MS SQL Server.</a:t>
            </a:r>
            <a:endParaRPr lang="pl-PL" sz="2000" smtClean="0">
              <a:solidFill>
                <a:srgbClr val="3017E7"/>
              </a:solidFill>
              <a:latin typeface="Arial" pitchFamily="34" charset="0"/>
            </a:endParaRPr>
          </a:p>
        </p:txBody>
      </p:sp>
      <p:grpSp>
        <p:nvGrpSpPr>
          <p:cNvPr id="5" name="Group 3"/>
          <p:cNvGrpSpPr>
            <a:grpSpLocks/>
          </p:cNvGrpSpPr>
          <p:nvPr/>
        </p:nvGrpSpPr>
        <p:grpSpPr bwMode="auto">
          <a:xfrm>
            <a:off x="642910" y="3214686"/>
            <a:ext cx="7772400" cy="3124200"/>
            <a:chOff x="431" y="1797"/>
            <a:chExt cx="4896" cy="1968"/>
          </a:xfrm>
        </p:grpSpPr>
        <p:sp>
          <p:nvSpPr>
            <p:cNvPr id="6" name="Rectangle 4"/>
            <p:cNvSpPr>
              <a:spLocks noChangeArrowheads="1"/>
            </p:cNvSpPr>
            <p:nvPr/>
          </p:nvSpPr>
          <p:spPr bwMode="auto">
            <a:xfrm>
              <a:off x="4319" y="3410"/>
              <a:ext cx="1008" cy="355"/>
            </a:xfrm>
            <a:prstGeom prst="rect">
              <a:avLst/>
            </a:prstGeom>
            <a:noFill/>
            <a:ln w="9525">
              <a:noFill/>
              <a:round/>
              <a:headEnd/>
              <a:tailEnd/>
            </a:ln>
          </p:spPr>
          <p:txBody>
            <a:bodyPr lIns="92160" tIns="46080" rIns="92160" bIns="46080"/>
            <a:lstStyle/>
            <a:p>
              <a:pPr algn="ct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NO</a:t>
              </a:r>
            </a:p>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005400"/>
                </a:solidFill>
                <a:latin typeface="Book Antiqua" pitchFamily="16" charset="0"/>
              </a:endParaRPr>
            </a:p>
          </p:txBody>
        </p:sp>
        <p:sp>
          <p:nvSpPr>
            <p:cNvPr id="7" name="Rectangle 5"/>
            <p:cNvSpPr>
              <a:spLocks noChangeArrowheads="1"/>
            </p:cNvSpPr>
            <p:nvPr/>
          </p:nvSpPr>
          <p:spPr bwMode="auto">
            <a:xfrm>
              <a:off x="2975" y="3410"/>
              <a:ext cx="1344" cy="355"/>
            </a:xfrm>
            <a:prstGeom prst="rect">
              <a:avLst/>
            </a:prstGeom>
            <a:noFill/>
            <a:ln w="9525">
              <a:noFill/>
              <a:round/>
              <a:headEnd/>
              <a:tailEnd/>
            </a:ln>
          </p:spPr>
          <p:txBody>
            <a:bodyPr lIns="92160" tIns="46080" rIns="92160" bIns="46080"/>
            <a:lstStyle/>
            <a:p>
              <a:pPr algn="ct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NO</a:t>
              </a:r>
            </a:p>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005400"/>
                </a:solidFill>
                <a:latin typeface="Book Antiqua" pitchFamily="16" charset="0"/>
              </a:endParaRPr>
            </a:p>
          </p:txBody>
        </p:sp>
        <p:sp>
          <p:nvSpPr>
            <p:cNvPr id="8" name="Rectangle 6"/>
            <p:cNvSpPr>
              <a:spLocks noChangeArrowheads="1"/>
            </p:cNvSpPr>
            <p:nvPr/>
          </p:nvSpPr>
          <p:spPr bwMode="auto">
            <a:xfrm>
              <a:off x="2255" y="3410"/>
              <a:ext cx="720" cy="355"/>
            </a:xfrm>
            <a:prstGeom prst="rect">
              <a:avLst/>
            </a:prstGeom>
            <a:noFill/>
            <a:ln w="9525">
              <a:noFill/>
              <a:round/>
              <a:headEnd/>
              <a:tailEnd/>
            </a:ln>
          </p:spPr>
          <p:txBody>
            <a:bodyPr lIns="92160" tIns="46080" rIns="92160" bIns="46080"/>
            <a:lstStyle/>
            <a:p>
              <a:pPr algn="ct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NO</a:t>
              </a:r>
            </a:p>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005400"/>
                </a:solidFill>
                <a:latin typeface="Book Antiqua" pitchFamily="16" charset="0"/>
              </a:endParaRPr>
            </a:p>
          </p:txBody>
        </p:sp>
        <p:sp>
          <p:nvSpPr>
            <p:cNvPr id="9" name="Rectangle 7"/>
            <p:cNvSpPr>
              <a:spLocks noChangeArrowheads="1"/>
            </p:cNvSpPr>
            <p:nvPr/>
          </p:nvSpPr>
          <p:spPr bwMode="auto">
            <a:xfrm>
              <a:off x="431" y="3410"/>
              <a:ext cx="1824" cy="355"/>
            </a:xfrm>
            <a:prstGeom prst="rect">
              <a:avLst/>
            </a:prstGeom>
            <a:noFill/>
            <a:ln w="9525">
              <a:noFill/>
              <a:round/>
              <a:headEnd/>
              <a:tailEnd/>
            </a:ln>
          </p:spPr>
          <p:txBody>
            <a:bodyPr lIns="92160" tIns="46080" rIns="92160" bIns="46080"/>
            <a:lstStyle/>
            <a:p>
              <a:pP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5400"/>
                  </a:solidFill>
                  <a:latin typeface="Book Antiqua" pitchFamily="16" charset="0"/>
                </a:rPr>
                <a:t>Serializable</a:t>
              </a:r>
            </a:p>
          </p:txBody>
        </p:sp>
        <p:sp>
          <p:nvSpPr>
            <p:cNvPr id="10" name="Rectangle 8"/>
            <p:cNvSpPr>
              <a:spLocks noChangeArrowheads="1"/>
            </p:cNvSpPr>
            <p:nvPr/>
          </p:nvSpPr>
          <p:spPr bwMode="auto">
            <a:xfrm>
              <a:off x="4319" y="3054"/>
              <a:ext cx="1008" cy="356"/>
            </a:xfrm>
            <a:prstGeom prst="rect">
              <a:avLst/>
            </a:prstGeom>
            <a:noFill/>
            <a:ln w="9525">
              <a:noFill/>
              <a:round/>
              <a:headEnd/>
              <a:tailEnd/>
            </a:ln>
          </p:spPr>
          <p:txBody>
            <a:bodyPr lIns="92160" tIns="46080" rIns="92160" bIns="46080"/>
            <a:lstStyle/>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YES</a:t>
              </a:r>
              <a:endParaRPr lang="en-GB">
                <a:solidFill>
                  <a:srgbClr val="005400"/>
                </a:solidFill>
                <a:latin typeface="Book Antiqua" pitchFamily="16" charset="0"/>
              </a:endParaRPr>
            </a:p>
          </p:txBody>
        </p:sp>
        <p:sp>
          <p:nvSpPr>
            <p:cNvPr id="11" name="Rectangle 9"/>
            <p:cNvSpPr>
              <a:spLocks noChangeArrowheads="1"/>
            </p:cNvSpPr>
            <p:nvPr/>
          </p:nvSpPr>
          <p:spPr bwMode="auto">
            <a:xfrm>
              <a:off x="2975" y="3054"/>
              <a:ext cx="1344" cy="356"/>
            </a:xfrm>
            <a:prstGeom prst="rect">
              <a:avLst/>
            </a:prstGeom>
            <a:noFill/>
            <a:ln w="9525">
              <a:noFill/>
              <a:round/>
              <a:headEnd/>
              <a:tailEnd/>
            </a:ln>
          </p:spPr>
          <p:txBody>
            <a:bodyPr lIns="92160" tIns="46080" rIns="92160" bIns="46080"/>
            <a:lstStyle/>
            <a:p>
              <a:pPr algn="ct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NO</a:t>
              </a:r>
            </a:p>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005400"/>
                </a:solidFill>
                <a:latin typeface="Book Antiqua" pitchFamily="16" charset="0"/>
              </a:endParaRPr>
            </a:p>
          </p:txBody>
        </p:sp>
        <p:sp>
          <p:nvSpPr>
            <p:cNvPr id="12" name="Rectangle 10"/>
            <p:cNvSpPr>
              <a:spLocks noChangeArrowheads="1"/>
            </p:cNvSpPr>
            <p:nvPr/>
          </p:nvSpPr>
          <p:spPr bwMode="auto">
            <a:xfrm>
              <a:off x="2255" y="3054"/>
              <a:ext cx="720" cy="356"/>
            </a:xfrm>
            <a:prstGeom prst="rect">
              <a:avLst/>
            </a:prstGeom>
            <a:noFill/>
            <a:ln w="9525">
              <a:noFill/>
              <a:round/>
              <a:headEnd/>
              <a:tailEnd/>
            </a:ln>
          </p:spPr>
          <p:txBody>
            <a:bodyPr lIns="92160" tIns="46080" rIns="92160" bIns="46080"/>
            <a:lstStyle/>
            <a:p>
              <a:pPr algn="ctr">
                <a:spcBef>
                  <a:spcPts val="600"/>
                </a:spcBef>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NO</a:t>
              </a:r>
            </a:p>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endParaRPr lang="en-GB">
                <a:solidFill>
                  <a:srgbClr val="005400"/>
                </a:solidFill>
                <a:latin typeface="Book Antiqua" pitchFamily="16" charset="0"/>
              </a:endParaRPr>
            </a:p>
          </p:txBody>
        </p:sp>
        <p:sp>
          <p:nvSpPr>
            <p:cNvPr id="13" name="Rectangle 11"/>
            <p:cNvSpPr>
              <a:spLocks noChangeArrowheads="1"/>
            </p:cNvSpPr>
            <p:nvPr/>
          </p:nvSpPr>
          <p:spPr bwMode="auto">
            <a:xfrm>
              <a:off x="431" y="3054"/>
              <a:ext cx="1824" cy="356"/>
            </a:xfrm>
            <a:prstGeom prst="rect">
              <a:avLst/>
            </a:prstGeom>
            <a:noFill/>
            <a:ln w="9525">
              <a:noFill/>
              <a:round/>
              <a:headEnd/>
              <a:tailEnd/>
            </a:ln>
          </p:spPr>
          <p:txBody>
            <a:bodyPr lIns="92160" tIns="46080" rIns="92160" bIns="46080"/>
            <a:lstStyle/>
            <a:p>
              <a:pP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5400"/>
                  </a:solidFill>
                  <a:latin typeface="Book Antiqua" pitchFamily="16" charset="0"/>
                </a:rPr>
                <a:t>Repeatable Reads</a:t>
              </a:r>
            </a:p>
          </p:txBody>
        </p:sp>
        <p:sp>
          <p:nvSpPr>
            <p:cNvPr id="14" name="Rectangle 12"/>
            <p:cNvSpPr>
              <a:spLocks noChangeArrowheads="1"/>
            </p:cNvSpPr>
            <p:nvPr/>
          </p:nvSpPr>
          <p:spPr bwMode="auto">
            <a:xfrm>
              <a:off x="4319" y="2699"/>
              <a:ext cx="1008" cy="355"/>
            </a:xfrm>
            <a:prstGeom prst="rect">
              <a:avLst/>
            </a:prstGeom>
            <a:noFill/>
            <a:ln w="9525">
              <a:noFill/>
              <a:round/>
              <a:headEnd/>
              <a:tailEnd/>
            </a:ln>
          </p:spPr>
          <p:txBody>
            <a:bodyPr lIns="92160" tIns="46080" rIns="92160" bIns="46080"/>
            <a:lstStyle/>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YES</a:t>
              </a:r>
              <a:endParaRPr lang="en-GB">
                <a:solidFill>
                  <a:srgbClr val="005400"/>
                </a:solidFill>
                <a:latin typeface="Book Antiqua" pitchFamily="16" charset="0"/>
              </a:endParaRPr>
            </a:p>
          </p:txBody>
        </p:sp>
        <p:sp>
          <p:nvSpPr>
            <p:cNvPr id="15" name="Rectangle 13"/>
            <p:cNvSpPr>
              <a:spLocks noChangeArrowheads="1"/>
            </p:cNvSpPr>
            <p:nvPr/>
          </p:nvSpPr>
          <p:spPr bwMode="auto">
            <a:xfrm>
              <a:off x="2975" y="2699"/>
              <a:ext cx="1344" cy="355"/>
            </a:xfrm>
            <a:prstGeom prst="rect">
              <a:avLst/>
            </a:prstGeom>
            <a:noFill/>
            <a:ln w="9525">
              <a:noFill/>
              <a:round/>
              <a:headEnd/>
              <a:tailEnd/>
            </a:ln>
          </p:spPr>
          <p:txBody>
            <a:bodyPr lIns="92160" tIns="46080" rIns="92160" bIns="46080"/>
            <a:lstStyle/>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YES</a:t>
              </a:r>
              <a:endParaRPr lang="en-GB">
                <a:solidFill>
                  <a:srgbClr val="005400"/>
                </a:solidFill>
                <a:latin typeface="Book Antiqua" pitchFamily="16" charset="0"/>
              </a:endParaRPr>
            </a:p>
          </p:txBody>
        </p:sp>
        <p:sp>
          <p:nvSpPr>
            <p:cNvPr id="16" name="Rectangle 14"/>
            <p:cNvSpPr>
              <a:spLocks noChangeArrowheads="1"/>
            </p:cNvSpPr>
            <p:nvPr/>
          </p:nvSpPr>
          <p:spPr bwMode="auto">
            <a:xfrm>
              <a:off x="2255" y="2699"/>
              <a:ext cx="720" cy="355"/>
            </a:xfrm>
            <a:prstGeom prst="rect">
              <a:avLst/>
            </a:prstGeom>
            <a:noFill/>
            <a:ln w="9525">
              <a:noFill/>
              <a:round/>
              <a:headEnd/>
              <a:tailEnd/>
            </a:ln>
          </p:spPr>
          <p:txBody>
            <a:bodyPr lIns="92160" tIns="46080" rIns="92160" bIns="46080"/>
            <a:lstStyle/>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NO</a:t>
              </a:r>
              <a:endParaRPr lang="en-GB">
                <a:solidFill>
                  <a:srgbClr val="005400"/>
                </a:solidFill>
                <a:latin typeface="Book Antiqua" pitchFamily="16" charset="0"/>
              </a:endParaRPr>
            </a:p>
          </p:txBody>
        </p:sp>
        <p:sp>
          <p:nvSpPr>
            <p:cNvPr id="17" name="Rectangle 15"/>
            <p:cNvSpPr>
              <a:spLocks noChangeArrowheads="1"/>
            </p:cNvSpPr>
            <p:nvPr/>
          </p:nvSpPr>
          <p:spPr bwMode="auto">
            <a:xfrm>
              <a:off x="431" y="2699"/>
              <a:ext cx="1824" cy="355"/>
            </a:xfrm>
            <a:prstGeom prst="rect">
              <a:avLst/>
            </a:prstGeom>
            <a:noFill/>
            <a:ln w="9525">
              <a:noFill/>
              <a:round/>
              <a:headEnd/>
              <a:tailEnd/>
            </a:ln>
          </p:spPr>
          <p:txBody>
            <a:bodyPr lIns="92160" tIns="46080" rIns="92160" bIns="46080"/>
            <a:lstStyle/>
            <a:p>
              <a:pP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5400"/>
                  </a:solidFill>
                  <a:latin typeface="Book Antiqua" pitchFamily="16" charset="0"/>
                </a:rPr>
                <a:t>Read Committed</a:t>
              </a:r>
            </a:p>
          </p:txBody>
        </p:sp>
        <p:sp>
          <p:nvSpPr>
            <p:cNvPr id="18" name="Rectangle 16"/>
            <p:cNvSpPr>
              <a:spLocks noChangeArrowheads="1"/>
            </p:cNvSpPr>
            <p:nvPr/>
          </p:nvSpPr>
          <p:spPr bwMode="auto">
            <a:xfrm>
              <a:off x="4319" y="2344"/>
              <a:ext cx="1008" cy="355"/>
            </a:xfrm>
            <a:prstGeom prst="rect">
              <a:avLst/>
            </a:prstGeom>
            <a:noFill/>
            <a:ln w="9525">
              <a:noFill/>
              <a:round/>
              <a:headEnd/>
              <a:tailEnd/>
            </a:ln>
          </p:spPr>
          <p:txBody>
            <a:bodyPr lIns="92160" tIns="46080" rIns="92160" bIns="46080"/>
            <a:lstStyle/>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YES</a:t>
              </a:r>
              <a:endParaRPr lang="en-GB">
                <a:solidFill>
                  <a:srgbClr val="005400"/>
                </a:solidFill>
                <a:latin typeface="Book Antiqua" pitchFamily="16" charset="0"/>
              </a:endParaRPr>
            </a:p>
          </p:txBody>
        </p:sp>
        <p:sp>
          <p:nvSpPr>
            <p:cNvPr id="19" name="Rectangle 17"/>
            <p:cNvSpPr>
              <a:spLocks noChangeArrowheads="1"/>
            </p:cNvSpPr>
            <p:nvPr/>
          </p:nvSpPr>
          <p:spPr bwMode="auto">
            <a:xfrm>
              <a:off x="2975" y="2344"/>
              <a:ext cx="1344" cy="355"/>
            </a:xfrm>
            <a:prstGeom prst="rect">
              <a:avLst/>
            </a:prstGeom>
            <a:noFill/>
            <a:ln w="9525">
              <a:noFill/>
              <a:round/>
              <a:headEnd/>
              <a:tailEnd/>
            </a:ln>
          </p:spPr>
          <p:txBody>
            <a:bodyPr lIns="92160" tIns="46080" rIns="92160" bIns="46080"/>
            <a:lstStyle/>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YES</a:t>
              </a:r>
              <a:endParaRPr lang="en-GB">
                <a:solidFill>
                  <a:srgbClr val="005400"/>
                </a:solidFill>
                <a:latin typeface="Book Antiqua" pitchFamily="16" charset="0"/>
              </a:endParaRPr>
            </a:p>
          </p:txBody>
        </p:sp>
        <p:sp>
          <p:nvSpPr>
            <p:cNvPr id="20" name="Rectangle 18"/>
            <p:cNvSpPr>
              <a:spLocks noChangeArrowheads="1"/>
            </p:cNvSpPr>
            <p:nvPr/>
          </p:nvSpPr>
          <p:spPr bwMode="auto">
            <a:xfrm>
              <a:off x="2255" y="2344"/>
              <a:ext cx="720" cy="355"/>
            </a:xfrm>
            <a:prstGeom prst="rect">
              <a:avLst/>
            </a:prstGeom>
            <a:noFill/>
            <a:ln w="9525">
              <a:noFill/>
              <a:round/>
              <a:headEnd/>
              <a:tailEnd/>
            </a:ln>
          </p:spPr>
          <p:txBody>
            <a:bodyPr lIns="92160" tIns="46080" rIns="92160" bIns="46080"/>
            <a:lstStyle/>
            <a:p>
              <a:pPr algn="ct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005400"/>
                  </a:solidFill>
                  <a:latin typeface="Book Antiqua" pitchFamily="16" charset="0"/>
                </a:rPr>
                <a:t>YES</a:t>
              </a:r>
              <a:endParaRPr lang="en-GB">
                <a:solidFill>
                  <a:srgbClr val="005400"/>
                </a:solidFill>
                <a:latin typeface="Book Antiqua" pitchFamily="16" charset="0"/>
              </a:endParaRPr>
            </a:p>
          </p:txBody>
        </p:sp>
        <p:sp>
          <p:nvSpPr>
            <p:cNvPr id="21" name="Rectangle 19"/>
            <p:cNvSpPr>
              <a:spLocks noChangeArrowheads="1"/>
            </p:cNvSpPr>
            <p:nvPr/>
          </p:nvSpPr>
          <p:spPr bwMode="auto">
            <a:xfrm>
              <a:off x="431" y="2344"/>
              <a:ext cx="1824" cy="355"/>
            </a:xfrm>
            <a:prstGeom prst="rect">
              <a:avLst/>
            </a:prstGeom>
            <a:noFill/>
            <a:ln w="9525">
              <a:noFill/>
              <a:round/>
              <a:headEnd/>
              <a:tailEnd/>
            </a:ln>
          </p:spPr>
          <p:txBody>
            <a:bodyPr lIns="92160" tIns="46080" rIns="92160" bIns="46080"/>
            <a:lstStyle/>
            <a:p>
              <a:pP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solidFill>
                    <a:srgbClr val="005400"/>
                  </a:solidFill>
                  <a:latin typeface="Book Antiqua" pitchFamily="16" charset="0"/>
                </a:rPr>
                <a:t>Read Uncommitted</a:t>
              </a:r>
            </a:p>
          </p:txBody>
        </p:sp>
        <p:sp>
          <p:nvSpPr>
            <p:cNvPr id="22" name="Rectangle 20"/>
            <p:cNvSpPr>
              <a:spLocks noChangeArrowheads="1"/>
            </p:cNvSpPr>
            <p:nvPr/>
          </p:nvSpPr>
          <p:spPr bwMode="auto">
            <a:xfrm>
              <a:off x="4319" y="1797"/>
              <a:ext cx="1008" cy="547"/>
            </a:xfrm>
            <a:prstGeom prst="rect">
              <a:avLst/>
            </a:prstGeom>
            <a:noFill/>
            <a:ln w="9525">
              <a:noFill/>
              <a:round/>
              <a:headEnd/>
              <a:tailEnd/>
            </a:ln>
          </p:spPr>
          <p:txBody>
            <a:bodyPr lIns="92160" tIns="46080" rIns="92160" bIns="46080"/>
            <a:lstStyle/>
            <a:p>
              <a:pPr>
                <a:lnSpc>
                  <a:spcPct val="100000"/>
                </a:lnSpc>
                <a:spcBef>
                  <a:spcPts val="5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smtClean="0">
                  <a:solidFill>
                    <a:srgbClr val="005400"/>
                  </a:solidFill>
                  <a:latin typeface="Book Antiqua" pitchFamily="16" charset="0"/>
                </a:rPr>
                <a:t>Phantoms</a:t>
              </a:r>
              <a:endParaRPr lang="en-GB" sz="2000" b="1">
                <a:solidFill>
                  <a:srgbClr val="005400"/>
                </a:solidFill>
                <a:latin typeface="Book Antiqua" pitchFamily="16" charset="0"/>
              </a:endParaRPr>
            </a:p>
          </p:txBody>
        </p:sp>
        <p:sp>
          <p:nvSpPr>
            <p:cNvPr id="23" name="Rectangle 21"/>
            <p:cNvSpPr>
              <a:spLocks noChangeArrowheads="1"/>
            </p:cNvSpPr>
            <p:nvPr/>
          </p:nvSpPr>
          <p:spPr bwMode="auto">
            <a:xfrm>
              <a:off x="2975" y="1797"/>
              <a:ext cx="1344" cy="547"/>
            </a:xfrm>
            <a:prstGeom prst="rect">
              <a:avLst/>
            </a:prstGeom>
            <a:noFill/>
            <a:ln w="9525">
              <a:noFill/>
              <a:round/>
              <a:headEnd/>
              <a:tailEnd/>
            </a:ln>
          </p:spPr>
          <p:txBody>
            <a:bodyPr lIns="92160" tIns="46080" rIns="92160" bIns="46080"/>
            <a:lstStyle/>
            <a:p>
              <a:pP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2000" b="1" smtClean="0">
                  <a:solidFill>
                    <a:srgbClr val="005400"/>
                  </a:solidFill>
                  <a:latin typeface="Book Antiqua" pitchFamily="16" charset="0"/>
                </a:rPr>
                <a:t>Non-repeteable read</a:t>
              </a:r>
              <a:endParaRPr lang="en-GB" b="1">
                <a:solidFill>
                  <a:srgbClr val="005400"/>
                </a:solidFill>
                <a:latin typeface="Book Antiqua" pitchFamily="16" charset="0"/>
              </a:endParaRPr>
            </a:p>
          </p:txBody>
        </p:sp>
        <p:sp>
          <p:nvSpPr>
            <p:cNvPr id="24" name="Rectangle 22"/>
            <p:cNvSpPr>
              <a:spLocks noChangeArrowheads="1"/>
            </p:cNvSpPr>
            <p:nvPr/>
          </p:nvSpPr>
          <p:spPr bwMode="auto">
            <a:xfrm>
              <a:off x="2255" y="1797"/>
              <a:ext cx="720" cy="547"/>
            </a:xfrm>
            <a:prstGeom prst="rect">
              <a:avLst/>
            </a:prstGeom>
            <a:noFill/>
            <a:ln w="9525">
              <a:noFill/>
              <a:round/>
              <a:headEnd/>
              <a:tailEnd/>
            </a:ln>
          </p:spPr>
          <p:txBody>
            <a:bodyPr lIns="92160" tIns="46080" rIns="92160" bIns="46080"/>
            <a:lstStyle/>
            <a:p>
              <a:pPr>
                <a:lnSpc>
                  <a:spcPct val="100000"/>
                </a:lnSpc>
                <a:spcBef>
                  <a:spcPts val="45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1800" b="1" smtClean="0">
                  <a:solidFill>
                    <a:srgbClr val="005400"/>
                  </a:solidFill>
                  <a:latin typeface="Book Antiqua" pitchFamily="16" charset="0"/>
                </a:rPr>
                <a:t>Dirty read</a:t>
              </a:r>
              <a:endParaRPr lang="en-GB" sz="1800" b="1">
                <a:solidFill>
                  <a:srgbClr val="005400"/>
                </a:solidFill>
                <a:latin typeface="Book Antiqua" pitchFamily="16" charset="0"/>
              </a:endParaRPr>
            </a:p>
          </p:txBody>
        </p:sp>
        <p:sp>
          <p:nvSpPr>
            <p:cNvPr id="25" name="Rectangle 23"/>
            <p:cNvSpPr>
              <a:spLocks noChangeArrowheads="1"/>
            </p:cNvSpPr>
            <p:nvPr/>
          </p:nvSpPr>
          <p:spPr bwMode="auto">
            <a:xfrm>
              <a:off x="431" y="1797"/>
              <a:ext cx="1824" cy="547"/>
            </a:xfrm>
            <a:prstGeom prst="rect">
              <a:avLst/>
            </a:prstGeom>
            <a:noFill/>
            <a:ln w="9525">
              <a:noFill/>
              <a:round/>
              <a:headEnd/>
              <a:tailEnd/>
            </a:ln>
          </p:spPr>
          <p:txBody>
            <a:bodyPr lIns="92160" tIns="46080" rIns="92160" bIns="46080"/>
            <a:lstStyle/>
            <a:p>
              <a:pPr>
                <a:lnSpc>
                  <a:spcPct val="100000"/>
                </a:lnSpc>
                <a:spcBef>
                  <a:spcPts val="600"/>
                </a:spcBef>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b="1" smtClean="0">
                  <a:solidFill>
                    <a:srgbClr val="005400"/>
                  </a:solidFill>
                  <a:latin typeface="Book Antiqua" pitchFamily="16" charset="0"/>
                </a:rPr>
                <a:t>Isolation level</a:t>
              </a:r>
              <a:endParaRPr lang="en-GB" b="1">
                <a:solidFill>
                  <a:srgbClr val="005400"/>
                </a:solidFill>
                <a:latin typeface="Book Antiqua" pitchFamily="16" charset="0"/>
              </a:endParaRPr>
            </a:p>
          </p:txBody>
        </p:sp>
        <p:sp>
          <p:nvSpPr>
            <p:cNvPr id="26" name="Line 24"/>
            <p:cNvSpPr>
              <a:spLocks noChangeShapeType="1"/>
            </p:cNvSpPr>
            <p:nvPr/>
          </p:nvSpPr>
          <p:spPr bwMode="auto">
            <a:xfrm>
              <a:off x="431" y="2344"/>
              <a:ext cx="4896" cy="1"/>
            </a:xfrm>
            <a:prstGeom prst="line">
              <a:avLst/>
            </a:prstGeom>
            <a:noFill/>
            <a:ln w="12600">
              <a:solidFill>
                <a:srgbClr val="005400"/>
              </a:solidFill>
              <a:miter lim="800000"/>
              <a:headEnd/>
              <a:tailEnd/>
            </a:ln>
          </p:spPr>
          <p:txBody>
            <a:bodyPr/>
            <a:lstStyle/>
            <a:p>
              <a:endParaRPr lang="pl-PL"/>
            </a:p>
          </p:txBody>
        </p:sp>
        <p:sp>
          <p:nvSpPr>
            <p:cNvPr id="27" name="Line 25"/>
            <p:cNvSpPr>
              <a:spLocks noChangeShapeType="1"/>
            </p:cNvSpPr>
            <p:nvPr/>
          </p:nvSpPr>
          <p:spPr bwMode="auto">
            <a:xfrm>
              <a:off x="431" y="2699"/>
              <a:ext cx="4896" cy="1"/>
            </a:xfrm>
            <a:prstGeom prst="line">
              <a:avLst/>
            </a:prstGeom>
            <a:noFill/>
            <a:ln w="12600">
              <a:solidFill>
                <a:srgbClr val="005400"/>
              </a:solidFill>
              <a:miter lim="800000"/>
              <a:headEnd/>
              <a:tailEnd/>
            </a:ln>
          </p:spPr>
          <p:txBody>
            <a:bodyPr/>
            <a:lstStyle/>
            <a:p>
              <a:endParaRPr lang="pl-PL"/>
            </a:p>
          </p:txBody>
        </p:sp>
        <p:sp>
          <p:nvSpPr>
            <p:cNvPr id="28" name="Line 26"/>
            <p:cNvSpPr>
              <a:spLocks noChangeShapeType="1"/>
            </p:cNvSpPr>
            <p:nvPr/>
          </p:nvSpPr>
          <p:spPr bwMode="auto">
            <a:xfrm>
              <a:off x="431" y="3054"/>
              <a:ext cx="4896" cy="1"/>
            </a:xfrm>
            <a:prstGeom prst="line">
              <a:avLst/>
            </a:prstGeom>
            <a:noFill/>
            <a:ln w="12600">
              <a:solidFill>
                <a:srgbClr val="005400"/>
              </a:solidFill>
              <a:miter lim="800000"/>
              <a:headEnd/>
              <a:tailEnd/>
            </a:ln>
          </p:spPr>
          <p:txBody>
            <a:bodyPr/>
            <a:lstStyle/>
            <a:p>
              <a:endParaRPr lang="pl-PL"/>
            </a:p>
          </p:txBody>
        </p:sp>
        <p:sp>
          <p:nvSpPr>
            <p:cNvPr id="29" name="Line 27"/>
            <p:cNvSpPr>
              <a:spLocks noChangeShapeType="1"/>
            </p:cNvSpPr>
            <p:nvPr/>
          </p:nvSpPr>
          <p:spPr bwMode="auto">
            <a:xfrm>
              <a:off x="431" y="3410"/>
              <a:ext cx="4896" cy="1"/>
            </a:xfrm>
            <a:prstGeom prst="line">
              <a:avLst/>
            </a:prstGeom>
            <a:noFill/>
            <a:ln w="12600">
              <a:solidFill>
                <a:srgbClr val="005400"/>
              </a:solidFill>
              <a:miter lim="800000"/>
              <a:headEnd/>
              <a:tailEnd/>
            </a:ln>
          </p:spPr>
          <p:txBody>
            <a:bodyPr/>
            <a:lstStyle/>
            <a:p>
              <a:endParaRPr lang="pl-PL"/>
            </a:p>
          </p:txBody>
        </p:sp>
        <p:sp>
          <p:nvSpPr>
            <p:cNvPr id="30" name="Line 28"/>
            <p:cNvSpPr>
              <a:spLocks noChangeShapeType="1"/>
            </p:cNvSpPr>
            <p:nvPr/>
          </p:nvSpPr>
          <p:spPr bwMode="auto">
            <a:xfrm>
              <a:off x="431" y="3765"/>
              <a:ext cx="4896" cy="1"/>
            </a:xfrm>
            <a:prstGeom prst="line">
              <a:avLst/>
            </a:prstGeom>
            <a:noFill/>
            <a:ln w="25560">
              <a:solidFill>
                <a:srgbClr val="005400"/>
              </a:solidFill>
              <a:miter lim="800000"/>
              <a:headEnd/>
              <a:tailEnd/>
            </a:ln>
          </p:spPr>
          <p:txBody>
            <a:bodyPr/>
            <a:lstStyle/>
            <a:p>
              <a:endParaRPr lang="pl-PL"/>
            </a:p>
          </p:txBody>
        </p:sp>
        <p:sp>
          <p:nvSpPr>
            <p:cNvPr id="31" name="Line 29"/>
            <p:cNvSpPr>
              <a:spLocks noChangeShapeType="1"/>
            </p:cNvSpPr>
            <p:nvPr/>
          </p:nvSpPr>
          <p:spPr bwMode="auto">
            <a:xfrm>
              <a:off x="431" y="1797"/>
              <a:ext cx="1" cy="1968"/>
            </a:xfrm>
            <a:prstGeom prst="line">
              <a:avLst/>
            </a:prstGeom>
            <a:noFill/>
            <a:ln w="25560">
              <a:solidFill>
                <a:srgbClr val="005400"/>
              </a:solidFill>
              <a:miter lim="800000"/>
              <a:headEnd/>
              <a:tailEnd/>
            </a:ln>
          </p:spPr>
          <p:txBody>
            <a:bodyPr/>
            <a:lstStyle/>
            <a:p>
              <a:endParaRPr lang="pl-PL"/>
            </a:p>
          </p:txBody>
        </p:sp>
        <p:sp>
          <p:nvSpPr>
            <p:cNvPr id="32" name="Line 30"/>
            <p:cNvSpPr>
              <a:spLocks noChangeShapeType="1"/>
            </p:cNvSpPr>
            <p:nvPr/>
          </p:nvSpPr>
          <p:spPr bwMode="auto">
            <a:xfrm>
              <a:off x="2255" y="1797"/>
              <a:ext cx="1" cy="1968"/>
            </a:xfrm>
            <a:prstGeom prst="line">
              <a:avLst/>
            </a:prstGeom>
            <a:noFill/>
            <a:ln w="12600">
              <a:solidFill>
                <a:srgbClr val="005400"/>
              </a:solidFill>
              <a:miter lim="800000"/>
              <a:headEnd/>
              <a:tailEnd/>
            </a:ln>
          </p:spPr>
          <p:txBody>
            <a:bodyPr/>
            <a:lstStyle/>
            <a:p>
              <a:endParaRPr lang="pl-PL"/>
            </a:p>
          </p:txBody>
        </p:sp>
        <p:sp>
          <p:nvSpPr>
            <p:cNvPr id="33" name="Line 31"/>
            <p:cNvSpPr>
              <a:spLocks noChangeShapeType="1"/>
            </p:cNvSpPr>
            <p:nvPr/>
          </p:nvSpPr>
          <p:spPr bwMode="auto">
            <a:xfrm>
              <a:off x="2975" y="1797"/>
              <a:ext cx="1" cy="1968"/>
            </a:xfrm>
            <a:prstGeom prst="line">
              <a:avLst/>
            </a:prstGeom>
            <a:noFill/>
            <a:ln w="12600">
              <a:solidFill>
                <a:srgbClr val="005400"/>
              </a:solidFill>
              <a:miter lim="800000"/>
              <a:headEnd/>
              <a:tailEnd/>
            </a:ln>
          </p:spPr>
          <p:txBody>
            <a:bodyPr/>
            <a:lstStyle/>
            <a:p>
              <a:endParaRPr lang="pl-PL"/>
            </a:p>
          </p:txBody>
        </p:sp>
        <p:sp>
          <p:nvSpPr>
            <p:cNvPr id="34" name="Line 32"/>
            <p:cNvSpPr>
              <a:spLocks noChangeShapeType="1"/>
            </p:cNvSpPr>
            <p:nvPr/>
          </p:nvSpPr>
          <p:spPr bwMode="auto">
            <a:xfrm>
              <a:off x="4319" y="1797"/>
              <a:ext cx="1" cy="1968"/>
            </a:xfrm>
            <a:prstGeom prst="line">
              <a:avLst/>
            </a:prstGeom>
            <a:noFill/>
            <a:ln w="12600">
              <a:solidFill>
                <a:srgbClr val="005400"/>
              </a:solidFill>
              <a:miter lim="800000"/>
              <a:headEnd/>
              <a:tailEnd/>
            </a:ln>
          </p:spPr>
          <p:txBody>
            <a:bodyPr/>
            <a:lstStyle/>
            <a:p>
              <a:endParaRPr lang="pl-PL"/>
            </a:p>
          </p:txBody>
        </p:sp>
        <p:sp>
          <p:nvSpPr>
            <p:cNvPr id="35" name="Line 33"/>
            <p:cNvSpPr>
              <a:spLocks noChangeShapeType="1"/>
            </p:cNvSpPr>
            <p:nvPr/>
          </p:nvSpPr>
          <p:spPr bwMode="auto">
            <a:xfrm>
              <a:off x="5327" y="1797"/>
              <a:ext cx="1" cy="1968"/>
            </a:xfrm>
            <a:prstGeom prst="line">
              <a:avLst/>
            </a:prstGeom>
            <a:noFill/>
            <a:ln w="25560">
              <a:solidFill>
                <a:srgbClr val="005400"/>
              </a:solidFill>
              <a:miter lim="800000"/>
              <a:headEnd/>
              <a:tailEnd/>
            </a:ln>
          </p:spPr>
          <p:txBody>
            <a:bodyPr/>
            <a:lstStyle/>
            <a:p>
              <a:endParaRPr lang="pl-PL"/>
            </a:p>
          </p:txBody>
        </p:sp>
        <p:sp>
          <p:nvSpPr>
            <p:cNvPr id="36" name="Line 34"/>
            <p:cNvSpPr>
              <a:spLocks noChangeShapeType="1"/>
            </p:cNvSpPr>
            <p:nvPr/>
          </p:nvSpPr>
          <p:spPr bwMode="auto">
            <a:xfrm>
              <a:off x="2255" y="1797"/>
              <a:ext cx="720" cy="1"/>
            </a:xfrm>
            <a:prstGeom prst="line">
              <a:avLst/>
            </a:prstGeom>
            <a:noFill/>
            <a:ln w="12600">
              <a:solidFill>
                <a:srgbClr val="005400"/>
              </a:solidFill>
              <a:miter lim="800000"/>
              <a:headEnd/>
              <a:tailEnd/>
            </a:ln>
          </p:spPr>
          <p:txBody>
            <a:bodyPr/>
            <a:lstStyle/>
            <a:p>
              <a:endParaRPr lang="pl-PL"/>
            </a:p>
          </p:txBody>
        </p:sp>
        <p:sp>
          <p:nvSpPr>
            <p:cNvPr id="37" name="Line 35"/>
            <p:cNvSpPr>
              <a:spLocks noChangeShapeType="1"/>
            </p:cNvSpPr>
            <p:nvPr/>
          </p:nvSpPr>
          <p:spPr bwMode="auto">
            <a:xfrm>
              <a:off x="431" y="1797"/>
              <a:ext cx="1824" cy="1"/>
            </a:xfrm>
            <a:prstGeom prst="line">
              <a:avLst/>
            </a:prstGeom>
            <a:noFill/>
            <a:ln w="25560">
              <a:solidFill>
                <a:srgbClr val="005400"/>
              </a:solidFill>
              <a:miter lim="800000"/>
              <a:headEnd/>
              <a:tailEnd/>
            </a:ln>
          </p:spPr>
          <p:txBody>
            <a:bodyPr/>
            <a:lstStyle/>
            <a:p>
              <a:endParaRPr lang="pl-PL"/>
            </a:p>
          </p:txBody>
        </p:sp>
        <p:sp>
          <p:nvSpPr>
            <p:cNvPr id="38" name="Line 36"/>
            <p:cNvSpPr>
              <a:spLocks noChangeShapeType="1"/>
            </p:cNvSpPr>
            <p:nvPr/>
          </p:nvSpPr>
          <p:spPr bwMode="auto">
            <a:xfrm>
              <a:off x="2975" y="1797"/>
              <a:ext cx="2352" cy="1"/>
            </a:xfrm>
            <a:prstGeom prst="line">
              <a:avLst/>
            </a:prstGeom>
            <a:noFill/>
            <a:ln w="25560">
              <a:solidFill>
                <a:srgbClr val="005400"/>
              </a:solidFill>
              <a:miter lim="800000"/>
              <a:headEnd/>
              <a:tailEnd/>
            </a:ln>
          </p:spPr>
          <p:txBody>
            <a:bodyPr/>
            <a:lstStyle/>
            <a:p>
              <a:endParaRPr lang="pl-PL"/>
            </a:p>
          </p:txBody>
        </p:sp>
      </p:grpSp>
    </p:spTree>
  </p:cSld>
  <p:clrMapOvr>
    <a:masterClrMapping/>
  </p:clrMapOvr>
  <p:transition>
    <p:newsfla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Isolation levels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4298613"/>
          </a:xfrm>
          <a:prstGeom prst="rect">
            <a:avLst/>
          </a:prstGeom>
          <a:noFill/>
          <a:ln w="9525">
            <a:noFill/>
            <a:miter lim="800000"/>
            <a:headEnd/>
            <a:tailEnd/>
          </a:ln>
        </p:spPr>
        <p:txBody>
          <a:bodyPr wrap="square">
            <a:spAutoFit/>
          </a:bodyPr>
          <a:lstStyle/>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 F.ex.:</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pl-PL" sz="2000" smtClean="0">
              <a:solidFill>
                <a:srgbClr val="3017E7"/>
              </a:solidFill>
              <a:latin typeface="Arial" charset="0"/>
            </a:endParaRP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pl-PL" sz="2000" smtClean="0">
                <a:solidFill>
                  <a:srgbClr val="3017E7"/>
                </a:solidFill>
                <a:latin typeface="Arial" charset="0"/>
              </a:rPr>
              <a:t>	</a:t>
            </a:r>
            <a:r>
              <a:rPr lang="en-GB" sz="2000" smtClean="0">
                <a:solidFill>
                  <a:srgbClr val="3017E7"/>
                </a:solidFill>
                <a:latin typeface="Arial" charset="0"/>
              </a:rPr>
              <a:t>SET TRANSACTION ISOLATION LEVEL SERIALIZABLE</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solidFill>
                <a:srgbClr val="3017E7"/>
              </a:solidFill>
              <a:latin typeface="Arial" charset="0"/>
            </a:endParaRPr>
          </a:p>
          <a:p>
            <a:pPr marL="180000" indent="-180000">
              <a:lnSpc>
                <a:spcPct val="120000"/>
              </a:lnSpc>
              <a:spcBef>
                <a:spcPts val="5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READ COMMITTED is a default isolation level.</a:t>
            </a:r>
          </a:p>
          <a:p>
            <a:pPr marL="180000" indent="-180000">
              <a:lnSpc>
                <a:spcPct val="120000"/>
              </a:lnSpc>
              <a:spcBef>
                <a:spcPts val="5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Isolation level setting will be appied to the current connection only.</a:t>
            </a:r>
          </a:p>
          <a:p>
            <a:pPr marL="180000" indent="-180000">
              <a:lnSpc>
                <a:spcPct val="120000"/>
              </a:lnSpc>
              <a:spcBef>
                <a:spcPts val="5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To check the current isolation level, execute (default options will be not displayed):</a:t>
            </a:r>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p>
          <a:p>
            <a:pPr>
              <a:lnSpc>
                <a:spcPct val="120000"/>
              </a:lnSpc>
              <a:spcBef>
                <a:spcPts val="5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pl-PL" sz="2000" smtClean="0">
                <a:solidFill>
                  <a:srgbClr val="3017E7"/>
                </a:solidFill>
                <a:latin typeface="Arial" charset="0"/>
              </a:rPr>
              <a:t>	</a:t>
            </a:r>
            <a:r>
              <a:rPr lang="en-GB" sz="2000" smtClean="0">
                <a:solidFill>
                  <a:srgbClr val="3017E7"/>
                </a:solidFill>
                <a:latin typeface="Arial" charset="0"/>
              </a:rPr>
              <a:t>DBCC USEROPTIONS</a:t>
            </a:r>
            <a:endParaRPr lang="pl-PL" sz="2000" smtClean="0">
              <a:solidFill>
                <a:srgbClr val="3017E7"/>
              </a:solidFill>
              <a:latin typeface="Arial" pitchFamily="34" charset="0"/>
            </a:endParaRPr>
          </a:p>
        </p:txBody>
      </p:sp>
    </p:spTree>
  </p:cSld>
  <p:clrMapOvr>
    <a:masterClrMapping/>
  </p:clrMapOvr>
  <p:transition>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pl-PL" sz="4000" b="1" smtClean="0">
                <a:latin typeface="Book Antiqua" pitchFamily="18" charset="0"/>
                <a:cs typeface="Times New Roman" charset="0"/>
              </a:rPr>
              <a:t>SNAPSHOT</a:t>
            </a:r>
            <a:r>
              <a:rPr lang="en-US" sz="4000" b="1" smtClean="0">
                <a:latin typeface="Book Antiqua" pitchFamily="18" charset="0"/>
                <a:cs typeface="Times New Roman" charset="0"/>
              </a:rPr>
              <a:t> isolation level</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4093428"/>
          </a:xfrm>
          <a:prstGeom prst="rect">
            <a:avLst/>
          </a:prstGeom>
          <a:noFill/>
          <a:ln w="9525">
            <a:noFill/>
            <a:miter lim="800000"/>
            <a:headEnd/>
            <a:tailEnd/>
          </a:ln>
        </p:spPr>
        <p:txBody>
          <a:bodyPr wrap="square">
            <a:spAutoFit/>
          </a:bodyPr>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SQL </a:t>
            </a:r>
            <a:r>
              <a:rPr lang="en-GB" sz="2000" smtClean="0"/>
              <a:t>Server offer</a:t>
            </a:r>
            <a:r>
              <a:rPr lang="pl-PL" sz="2000" smtClean="0"/>
              <a:t>s</a:t>
            </a:r>
            <a:r>
              <a:rPr lang="en-GB" sz="2000" smtClean="0"/>
              <a:t> </a:t>
            </a:r>
            <a:r>
              <a:rPr lang="en-GB" sz="2000" smtClean="0"/>
              <a:t>an additional isolation level based on multiversioning mechanism.</a:t>
            </a:r>
            <a:br>
              <a:rPr lang="en-GB" sz="2000" smtClean="0"/>
            </a:br>
            <a:r>
              <a:rPr lang="en-GB" sz="2000" smtClean="0"/>
              <a:t/>
            </a:r>
            <a:br>
              <a:rPr lang="en-GB" sz="2000" smtClean="0"/>
            </a:br>
            <a:r>
              <a:rPr lang="en-GB" sz="2000" smtClean="0"/>
              <a:t>In this level locks will not be acquired until commit.</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There is a risk of update conflict: during the snaphot transaction execution another transaction will modify the same data. In this case isolation level transaction will fail.</a:t>
            </a:r>
            <a:br>
              <a:rPr lang="en-GB" sz="2000" smtClean="0"/>
            </a:br>
            <a:r>
              <a:rPr lang="en-GB" sz="2000" smtClean="0"/>
              <a:t/>
            </a:r>
            <a:br>
              <a:rPr lang="en-GB" sz="2000" smtClean="0"/>
            </a:br>
            <a:r>
              <a:rPr lang="en-GB" sz="2000" smtClean="0"/>
              <a:t>Users can’t use snapshot isolation level by default. To enable it, we must change the database option: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	</a:t>
            </a:r>
            <a:r>
              <a:rPr lang="en-GB" sz="2000" smtClean="0">
                <a:solidFill>
                  <a:srgbClr val="3017E7"/>
                </a:solidFill>
                <a:latin typeface="Arial" charset="0"/>
              </a:rPr>
              <a:t>ALTER DATABASE name SET allow_snapshot_isolation ON</a:t>
            </a:r>
            <a:endParaRPr lang="pl-PL" sz="2000" smtClean="0">
              <a:solidFill>
                <a:srgbClr val="3017E7"/>
              </a:solidFill>
              <a:latin typeface="Arial" pitchFamily="34" charset="0"/>
            </a:endParaRPr>
          </a:p>
        </p:txBody>
      </p:sp>
    </p:spTree>
  </p:cSld>
  <p:clrMapOvr>
    <a:masterClrMapping/>
  </p:clrMapOvr>
  <p:transition>
    <p:newsflash/>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pl-PL" sz="4000" b="1" smtClean="0">
                <a:latin typeface="Book Antiqua" pitchFamily="18" charset="0"/>
                <a:cs typeface="Times New Roman" charset="0"/>
              </a:rPr>
              <a:t>SNAPSHOT</a:t>
            </a:r>
            <a:r>
              <a:rPr lang="en-US" sz="4000" b="1" smtClean="0">
                <a:latin typeface="Book Antiqua" pitchFamily="18" charset="0"/>
                <a:cs typeface="Times New Roman" charset="0"/>
              </a:rPr>
              <a:t> isolation level</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4154984"/>
          </a:xfrm>
          <a:prstGeom prst="rect">
            <a:avLst/>
          </a:prstGeom>
          <a:noFill/>
          <a:ln w="9525">
            <a:noFill/>
            <a:miter lim="800000"/>
            <a:headEnd/>
            <a:tailEnd/>
          </a:ln>
        </p:spPr>
        <p:txBody>
          <a:bodyPr wrap="square">
            <a:spAutoFit/>
          </a:bodyPr>
          <a:lstStyle/>
          <a:p>
            <a:pPr marL="180000" indent="-18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Advantages</a:t>
            </a:r>
            <a:r>
              <a:rPr lang="pl-PL" smtClean="0">
                <a:latin typeface="+mn-lt"/>
              </a:rPr>
              <a:t>:</a:t>
            </a:r>
          </a:p>
          <a:p>
            <a:pPr marL="180000" indent="-18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pl-PL" smtClean="0">
              <a:latin typeface="+mn-lt"/>
            </a:endParaRP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SELECT statemens work on a constant data snapshot from the moment of transaction beginning on.</a:t>
            </a:r>
            <a:endParaRPr lang="pl-PL" smtClean="0">
              <a:latin typeface="+mn-lt"/>
            </a:endParaRP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S</a:t>
            </a:r>
            <a:r>
              <a:rPr lang="pl-PL" smtClean="0">
                <a:latin typeface="+mn-lt"/>
              </a:rPr>
              <a:t>ELECT </a:t>
            </a:r>
            <a:r>
              <a:rPr lang="en-US" smtClean="0">
                <a:latin typeface="+mn-lt"/>
              </a:rPr>
              <a:t>statements will not increase locking</a:t>
            </a:r>
            <a:r>
              <a:rPr lang="pl-PL" smtClean="0">
                <a:latin typeface="+mn-lt"/>
              </a:rPr>
              <a:t>, </a:t>
            </a:r>
            <a:r>
              <a:rPr lang="en-US" smtClean="0">
                <a:latin typeface="+mn-lt"/>
              </a:rPr>
              <a:t>so they will not lock other transactions and will be not locked by them</a:t>
            </a:r>
            <a:r>
              <a:rPr lang="pl-PL" smtClean="0">
                <a:latin typeface="+mn-lt"/>
              </a:rPr>
              <a:t>.</a:t>
            </a: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No deadlocks</a:t>
            </a:r>
            <a:r>
              <a:rPr lang="pl-PL" smtClean="0">
                <a:latin typeface="+mn-lt"/>
              </a:rPr>
              <a:t>.</a:t>
            </a:r>
            <a:endParaRPr lang="en-US" smtClean="0">
              <a:latin typeface="+mn-lt"/>
            </a:endParaRP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mtClean="0">
              <a:latin typeface="+mn-lt"/>
            </a:endParaRPr>
          </a:p>
          <a:p>
            <a:pPr marL="180000" indent="-18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Disadvantage:</a:t>
            </a:r>
          </a:p>
          <a:p>
            <a:pPr marL="180000" indent="-18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US" smtClean="0">
              <a:latin typeface="+mn-lt"/>
            </a:endParaRP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Possibility of update conflict</a:t>
            </a:r>
            <a:r>
              <a:rPr lang="pl-PL" smtClean="0">
                <a:latin typeface="+mn-lt"/>
              </a:rPr>
              <a:t>.</a:t>
            </a:r>
          </a:p>
        </p:txBody>
      </p:sp>
    </p:spTree>
  </p:cSld>
  <p:clrMapOvr>
    <a:masterClrMapping/>
  </p:clrMapOvr>
  <p:transition>
    <p:newsflash/>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Database snapshots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4154984"/>
          </a:xfrm>
          <a:prstGeom prst="rect">
            <a:avLst/>
          </a:prstGeom>
          <a:noFill/>
          <a:ln w="9525">
            <a:noFill/>
            <a:miter lim="800000"/>
            <a:headEnd/>
            <a:tailEnd/>
          </a:ln>
        </p:spPr>
        <p:txBody>
          <a:bodyPr wrap="square">
            <a:spAutoFit/>
          </a:bodyPr>
          <a:lstStyle/>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Read only, static state of database, which can be accessed as normal database</a:t>
            </a:r>
            <a:r>
              <a:rPr lang="pl-PL" smtClean="0">
                <a:latin typeface="+mn-lt"/>
              </a:rPr>
              <a:t>.</a:t>
            </a: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Very good to reporting and data analysis solutions</a:t>
            </a:r>
            <a:r>
              <a:rPr lang="pl-PL" smtClean="0">
                <a:latin typeface="+mn-lt"/>
              </a:rPr>
              <a:t>.</a:t>
            </a: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rPr>
              <a:t>May be used as protection against a mistake and as a source of data for recovery after mistake.</a:t>
            </a:r>
            <a:endParaRPr lang="pl-PL" smtClean="0">
              <a:latin typeface="+mn-lt"/>
            </a:endParaRP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t>May store a state of database in any point in time</a:t>
            </a:r>
            <a:r>
              <a:rPr lang="pl-PL" smtClean="0"/>
              <a:t>.</a:t>
            </a: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t>Available only in </a:t>
            </a:r>
            <a:r>
              <a:rPr lang="pl-PL" smtClean="0"/>
              <a:t>ENTERPRISE</a:t>
            </a:r>
            <a:r>
              <a:rPr lang="en-US" smtClean="0"/>
              <a:t> version</a:t>
            </a:r>
            <a:r>
              <a:rPr lang="pl-PL" smtClean="0"/>
              <a:t>.</a:t>
            </a:r>
          </a:p>
          <a:p>
            <a:pPr marL="180000" indent="-18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pl-PL" smtClean="0">
              <a:latin typeface="+mn-lt"/>
            </a:endParaRPr>
          </a:p>
          <a:p>
            <a:pPr marL="180000" indent="-180000">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pl-PL" smtClean="0">
              <a:latin typeface="+mn-lt"/>
            </a:endParaRP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pl-PL" smtClean="0">
              <a:latin typeface="+mn-lt"/>
            </a:endParaRPr>
          </a:p>
          <a:p>
            <a:pPr marL="180000" indent="-180000">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pl-PL" smtClean="0">
              <a:latin typeface="+mn-lt"/>
            </a:endParaRPr>
          </a:p>
        </p:txBody>
      </p:sp>
    </p:spTree>
  </p:cSld>
  <p:clrMapOvr>
    <a:masterClrMapping/>
  </p:clrMapOvr>
  <p:transition>
    <p:newsflash/>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Basic </a:t>
            </a:r>
            <a:r>
              <a:rPr lang="en-US" sz="4000" b="1" smtClean="0">
                <a:latin typeface="Book Antiqua" pitchFamily="18" charset="0"/>
                <a:cs typeface="Times New Roman" charset="0"/>
              </a:rPr>
              <a:t>lock</a:t>
            </a:r>
            <a:r>
              <a:rPr lang="pl-PL" sz="4000" b="1" smtClean="0">
                <a:latin typeface="Book Antiqua" pitchFamily="18" charset="0"/>
                <a:cs typeface="Times New Roman" charset="0"/>
              </a:rPr>
              <a:t> types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3592778"/>
          </a:xfrm>
          <a:prstGeom prst="rect">
            <a:avLst/>
          </a:prstGeom>
          <a:noFill/>
          <a:ln w="9525">
            <a:noFill/>
            <a:miter lim="800000"/>
            <a:headEnd/>
            <a:tailEnd/>
          </a:ln>
        </p:spPr>
        <p:txBody>
          <a:bodyPr wrap="square">
            <a:spAutoFit/>
          </a:bodyPr>
          <a:lstStyle/>
          <a:p>
            <a:pPr marL="180000" indent="-180000">
              <a:lnSpc>
                <a:spcPct val="115000"/>
              </a:lnSpc>
              <a:spcBef>
                <a:spcPts val="75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latin typeface="Arial" charset="0"/>
                <a:cs typeface="Arial" charset="0"/>
              </a:rPr>
              <a:t>Shared, S </a:t>
            </a:r>
            <a:r>
              <a:rPr lang="en-GB" smtClean="0">
                <a:cs typeface="Times New Roman" pitchFamily="16" charset="0"/>
              </a:rPr>
              <a:t>– gives the transaction shared access to the object. F.ex. Many transactions may read the same data at the same time. There may be many shared locks on the same object, but if there is an exclusive lock, acquiring shared lock is not possible.</a:t>
            </a:r>
          </a:p>
          <a:p>
            <a:pPr marL="180000" indent="-180000">
              <a:lnSpc>
                <a:spcPct val="115000"/>
              </a:lnSpc>
              <a:spcBef>
                <a:spcPts val="75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latin typeface="Arial" charset="0"/>
                <a:cs typeface="Arial" charset="0"/>
              </a:rPr>
              <a:t>Excusive, X </a:t>
            </a:r>
            <a:r>
              <a:rPr lang="en-GB" smtClean="0">
                <a:cs typeface="Times New Roman" pitchFamily="16" charset="0"/>
              </a:rPr>
              <a:t>– gives transaction exclusive access to an object. Only one exclusive lock at a time may exist on an object. If there is an exclusive lock, it’s not possible to acquire any other lock (shared or exclusive) on the same object.</a:t>
            </a:r>
          </a:p>
        </p:txBody>
      </p:sp>
    </p:spTree>
  </p:cSld>
  <p:clrMapOvr>
    <a:masterClrMapping/>
  </p:clrMapOvr>
  <p:transition>
    <p:newsflash/>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Locks in</a:t>
            </a:r>
            <a:r>
              <a:rPr lang="pl-PL" sz="4000" b="1" smtClean="0">
                <a:latin typeface="Book Antiqua" pitchFamily="18" charset="0"/>
                <a:cs typeface="Times New Roman" charset="0"/>
              </a:rPr>
              <a:t> MS SQL</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3385542"/>
          </a:xfrm>
          <a:prstGeom prst="rect">
            <a:avLst/>
          </a:prstGeom>
          <a:noFill/>
          <a:ln w="9525">
            <a:noFill/>
            <a:miter lim="800000"/>
            <a:headEnd/>
            <a:tailEnd/>
          </a:ln>
        </p:spPr>
        <p:txBody>
          <a:bodyPr wrap="square">
            <a:spAutoFit/>
          </a:bodyPr>
          <a:lstStyle/>
          <a:p>
            <a:pPr>
              <a:lnSpc>
                <a:spcPct val="115000"/>
              </a:lnSpc>
              <a:spcBef>
                <a:spcPts val="625"/>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accent1">
                    <a:lumMod val="50000"/>
                  </a:schemeClr>
                </a:solidFill>
                <a:latin typeface="Times New Roman" pitchFamily="16" charset="0"/>
                <a:cs typeface="Arial" charset="0"/>
              </a:rPr>
              <a:t>S </a:t>
            </a:r>
            <a:r>
              <a:rPr lang="en-GB" sz="2000" smtClean="0">
                <a:latin typeface="Times New Roman" pitchFamily="16" charset="0"/>
                <a:cs typeface="Arial" charset="0"/>
              </a:rPr>
              <a:t>– shared lock</a:t>
            </a:r>
          </a:p>
          <a:p>
            <a:pPr>
              <a:lnSpc>
                <a:spcPct val="115000"/>
              </a:lnSpc>
              <a:spcBef>
                <a:spcPts val="625"/>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accent1">
                    <a:lumMod val="50000"/>
                  </a:schemeClr>
                </a:solidFill>
                <a:latin typeface="Times New Roman" pitchFamily="16" charset="0"/>
                <a:cs typeface="Times New Roman" pitchFamily="16" charset="0"/>
              </a:rPr>
              <a:t>U </a:t>
            </a:r>
            <a:r>
              <a:rPr lang="en-GB" sz="2000" smtClean="0">
                <a:latin typeface="Times New Roman" pitchFamily="16" charset="0"/>
                <a:cs typeface="Times New Roman" pitchFamily="16" charset="0"/>
              </a:rPr>
              <a:t>– update lock – additional lock used to prevent deadlocks</a:t>
            </a:r>
          </a:p>
          <a:p>
            <a:pPr>
              <a:lnSpc>
                <a:spcPct val="115000"/>
              </a:lnSpc>
              <a:spcBef>
                <a:spcPts val="625"/>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accent1">
                    <a:lumMod val="50000"/>
                  </a:schemeClr>
                </a:solidFill>
                <a:latin typeface="Times New Roman" pitchFamily="16" charset="0"/>
                <a:cs typeface="Times New Roman" pitchFamily="16" charset="0"/>
              </a:rPr>
              <a:t>X </a:t>
            </a:r>
            <a:r>
              <a:rPr lang="en-GB" sz="2000" smtClean="0">
                <a:latin typeface="Times New Roman" pitchFamily="16" charset="0"/>
                <a:cs typeface="Times New Roman" pitchFamily="16" charset="0"/>
              </a:rPr>
              <a:t>– exclusive lock</a:t>
            </a:r>
          </a:p>
          <a:p>
            <a:pPr>
              <a:lnSpc>
                <a:spcPct val="115000"/>
              </a:lnSpc>
              <a:spcBef>
                <a:spcPts val="625"/>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accent1">
                    <a:lumMod val="50000"/>
                  </a:schemeClr>
                </a:solidFill>
                <a:latin typeface="Times New Roman" pitchFamily="16" charset="0"/>
                <a:cs typeface="Times New Roman" pitchFamily="16" charset="0"/>
              </a:rPr>
              <a:t>I </a:t>
            </a:r>
            <a:r>
              <a:rPr lang="en-GB" sz="2000" smtClean="0">
                <a:latin typeface="Times New Roman" pitchFamily="16" charset="0"/>
                <a:cs typeface="Times New Roman" pitchFamily="16" charset="0"/>
              </a:rPr>
              <a:t>– intent lock</a:t>
            </a:r>
          </a:p>
          <a:p>
            <a:pPr>
              <a:lnSpc>
                <a:spcPct val="115000"/>
              </a:lnSpc>
              <a:spcBef>
                <a:spcPts val="625"/>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accent1">
                    <a:lumMod val="50000"/>
                  </a:schemeClr>
                </a:solidFill>
                <a:latin typeface="Times New Roman" pitchFamily="16" charset="0"/>
                <a:cs typeface="Times New Roman" pitchFamily="16" charset="0"/>
              </a:rPr>
              <a:t>Sch-S</a:t>
            </a:r>
            <a:r>
              <a:rPr lang="en-GB" sz="2000" smtClean="0">
                <a:latin typeface="Times New Roman" pitchFamily="16" charset="0"/>
                <a:cs typeface="Times New Roman" pitchFamily="16" charset="0"/>
              </a:rPr>
              <a:t> and </a:t>
            </a:r>
            <a:r>
              <a:rPr lang="en-GB" sz="2000" smtClean="0">
                <a:solidFill>
                  <a:schemeClr val="accent1">
                    <a:lumMod val="50000"/>
                  </a:schemeClr>
                </a:solidFill>
                <a:latin typeface="Times New Roman" pitchFamily="16" charset="0"/>
                <a:cs typeface="Times New Roman" pitchFamily="16" charset="0"/>
              </a:rPr>
              <a:t>Sch-M</a:t>
            </a:r>
            <a:r>
              <a:rPr lang="en-GB" sz="2000" smtClean="0">
                <a:latin typeface="Times New Roman" pitchFamily="16" charset="0"/>
                <a:cs typeface="Times New Roman" pitchFamily="16" charset="0"/>
              </a:rPr>
              <a:t>  – schema lock </a:t>
            </a:r>
          </a:p>
          <a:p>
            <a:pPr>
              <a:lnSpc>
                <a:spcPct val="115000"/>
              </a:lnSpc>
              <a:spcBef>
                <a:spcPts val="625"/>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accent1">
                    <a:lumMod val="50000"/>
                  </a:schemeClr>
                </a:solidFill>
                <a:latin typeface="Times New Roman" pitchFamily="16" charset="0"/>
                <a:cs typeface="Times New Roman" pitchFamily="16" charset="0"/>
              </a:rPr>
              <a:t>BU </a:t>
            </a:r>
            <a:r>
              <a:rPr lang="en-GB" sz="2000" smtClean="0">
                <a:latin typeface="Times New Roman" pitchFamily="16" charset="0"/>
                <a:cs typeface="Times New Roman" pitchFamily="16" charset="0"/>
              </a:rPr>
              <a:t>– bulk update lock</a:t>
            </a:r>
          </a:p>
          <a:p>
            <a:pPr>
              <a:lnSpc>
                <a:spcPct val="115000"/>
              </a:lnSpc>
              <a:spcBef>
                <a:spcPts val="625"/>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chemeClr val="accent1">
                    <a:lumMod val="50000"/>
                  </a:schemeClr>
                </a:solidFill>
                <a:latin typeface="Times New Roman" pitchFamily="16" charset="0"/>
                <a:cs typeface="Times New Roman" pitchFamily="16" charset="0"/>
              </a:rPr>
              <a:t>Key-range</a:t>
            </a:r>
            <a:r>
              <a:rPr lang="en-GB" sz="2000" smtClean="0">
                <a:latin typeface="Times New Roman" pitchFamily="16" charset="0"/>
                <a:cs typeface="Times New Roman" pitchFamily="16" charset="0"/>
              </a:rPr>
              <a:t> – used on index to prevent phantoms in SERIALIZABLE isolation level</a:t>
            </a:r>
          </a:p>
        </p:txBody>
      </p:sp>
    </p:spTree>
  </p:cSld>
  <p:clrMapOvr>
    <a:masterClrMapping/>
  </p:clrMapOvr>
  <p:transition>
    <p:newsfla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Topics</a:t>
            </a:r>
          </a:p>
        </p:txBody>
      </p:sp>
      <p:sp>
        <p:nvSpPr>
          <p:cNvPr id="8195" name="Text Box 3"/>
          <p:cNvSpPr txBox="1">
            <a:spLocks noChangeArrowheads="1"/>
          </p:cNvSpPr>
          <p:nvPr/>
        </p:nvSpPr>
        <p:spPr bwMode="auto">
          <a:xfrm>
            <a:off x="533400" y="2643182"/>
            <a:ext cx="8382000" cy="1384995"/>
          </a:xfrm>
          <a:prstGeom prst="rect">
            <a:avLst/>
          </a:prstGeom>
          <a:noFill/>
          <a:ln w="9525">
            <a:noFill/>
            <a:miter lim="800000"/>
            <a:headEnd/>
            <a:tailEnd/>
          </a:ln>
        </p:spPr>
        <p:txBody>
          <a:bodyPr wrap="square">
            <a:spAutoFit/>
          </a:bodyPr>
          <a:lstStyle/>
          <a:p>
            <a:pPr indent="-360000">
              <a:buFont typeface="Arial" pitchFamily="34" charset="0"/>
              <a:buChar char="•"/>
            </a:pPr>
            <a:r>
              <a:rPr lang="en-US" sz="2800" smtClean="0"/>
              <a:t>Transactions</a:t>
            </a:r>
          </a:p>
          <a:p>
            <a:pPr indent="-360000">
              <a:buFont typeface="Arial" pitchFamily="34" charset="0"/>
              <a:buChar char="•"/>
            </a:pPr>
            <a:r>
              <a:rPr lang="en-US" sz="2800" smtClean="0"/>
              <a:t>Concurrency control</a:t>
            </a:r>
            <a:endParaRPr lang="pl-PL" sz="2800" smtClean="0"/>
          </a:p>
          <a:p>
            <a:pPr indent="-360000">
              <a:buFont typeface="Arial" pitchFamily="34" charset="0"/>
              <a:buChar char="•"/>
            </a:pPr>
            <a:r>
              <a:rPr lang="en-US" sz="2800" smtClean="0"/>
              <a:t>Locks</a:t>
            </a:r>
            <a:endParaRPr lang="pl-PL" sz="280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Multi level locking</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904863"/>
          </a:xfrm>
          <a:prstGeom prst="rect">
            <a:avLst/>
          </a:prstGeom>
          <a:noFill/>
          <a:ln w="9525">
            <a:noFill/>
            <a:miter lim="800000"/>
            <a:headEnd/>
            <a:tailEnd/>
          </a:ln>
        </p:spPr>
        <p:txBody>
          <a:bodyPr wrap="square">
            <a:spAutoFit/>
          </a:bodyPr>
          <a:lstStyle/>
          <a:p>
            <a:pPr>
              <a:lnSpc>
                <a:spcPct val="110000"/>
              </a:lnSpc>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Database objects have many levels</a:t>
            </a:r>
            <a:r>
              <a:rPr lang="en-GB" smtClean="0">
                <a:cs typeface="Times New Roman" pitchFamily="16" charset="0"/>
              </a:rPr>
              <a:t>. A lock on higher level object will lock all lower level objects.</a:t>
            </a:r>
            <a:r>
              <a:rPr lang="en-GB" smtClean="0"/>
              <a:t> </a:t>
            </a:r>
          </a:p>
        </p:txBody>
      </p:sp>
      <p:grpSp>
        <p:nvGrpSpPr>
          <p:cNvPr id="4" name="Group 5"/>
          <p:cNvGrpSpPr>
            <a:grpSpLocks/>
          </p:cNvGrpSpPr>
          <p:nvPr/>
        </p:nvGrpSpPr>
        <p:grpSpPr bwMode="auto">
          <a:xfrm>
            <a:off x="4113211" y="3124201"/>
            <a:ext cx="1435099" cy="2462213"/>
            <a:chOff x="2591" y="1968"/>
            <a:chExt cx="904" cy="1551"/>
          </a:xfrm>
        </p:grpSpPr>
        <p:sp>
          <p:nvSpPr>
            <p:cNvPr id="5" name="Rectangle 6"/>
            <p:cNvSpPr>
              <a:spLocks noChangeArrowheads="1"/>
            </p:cNvSpPr>
            <p:nvPr/>
          </p:nvSpPr>
          <p:spPr bwMode="auto">
            <a:xfrm>
              <a:off x="2624" y="3228"/>
              <a:ext cx="726" cy="291"/>
            </a:xfrm>
            <a:prstGeom prst="rect">
              <a:avLst/>
            </a:prstGeom>
            <a:noFill/>
            <a:ln w="9525">
              <a:noFill/>
              <a:round/>
              <a:headEnd/>
              <a:tailEnd/>
            </a:ln>
          </p:spPr>
          <p:txBody>
            <a:bodyPr wrap="none" lIns="92160" tIns="46080" rIns="92160" bIns="46080">
              <a:spAutoFit/>
            </a:bodyPr>
            <a:lstStyle/>
            <a:p>
              <a:pPr>
                <a:lnSpc>
                  <a:spcPct val="100000"/>
                </a:lnSpc>
                <a:buClr>
                  <a:srgbClr val="438E00"/>
                </a:buClr>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438E00"/>
                  </a:solidFill>
                  <a:latin typeface="Book Antiqua" pitchFamily="16" charset="0"/>
                </a:rPr>
                <a:t>Record</a:t>
              </a:r>
              <a:endParaRPr lang="en-GB">
                <a:solidFill>
                  <a:srgbClr val="438E00"/>
                </a:solidFill>
                <a:latin typeface="Book Antiqua" pitchFamily="16" charset="0"/>
              </a:endParaRPr>
            </a:p>
          </p:txBody>
        </p:sp>
        <p:sp>
          <p:nvSpPr>
            <p:cNvPr id="6" name="Rectangle 7"/>
            <p:cNvSpPr>
              <a:spLocks noChangeArrowheads="1"/>
            </p:cNvSpPr>
            <p:nvPr/>
          </p:nvSpPr>
          <p:spPr bwMode="auto">
            <a:xfrm>
              <a:off x="2667" y="2400"/>
              <a:ext cx="590" cy="291"/>
            </a:xfrm>
            <a:prstGeom prst="rect">
              <a:avLst/>
            </a:prstGeom>
            <a:noFill/>
            <a:ln w="9525">
              <a:noFill/>
              <a:round/>
              <a:headEnd/>
              <a:tailEnd/>
            </a:ln>
          </p:spPr>
          <p:txBody>
            <a:bodyPr wrap="none" lIns="92160" tIns="46080" rIns="92160" bIns="46080">
              <a:spAutoFit/>
            </a:bodyPr>
            <a:lstStyle/>
            <a:p>
              <a:pPr>
                <a:lnSpc>
                  <a:spcPct val="100000"/>
                </a:lnSpc>
                <a:buClr>
                  <a:srgbClr val="438E00"/>
                </a:buClr>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438E00"/>
                  </a:solidFill>
                  <a:latin typeface="Book Antiqua" pitchFamily="16" charset="0"/>
                </a:rPr>
                <a:t>Table</a:t>
              </a:r>
              <a:endParaRPr lang="en-GB">
                <a:solidFill>
                  <a:srgbClr val="438E00"/>
                </a:solidFill>
                <a:latin typeface="Book Antiqua" pitchFamily="16" charset="0"/>
              </a:endParaRPr>
            </a:p>
          </p:txBody>
        </p:sp>
        <p:sp>
          <p:nvSpPr>
            <p:cNvPr id="7" name="Rectangle 8"/>
            <p:cNvSpPr>
              <a:spLocks noChangeArrowheads="1"/>
            </p:cNvSpPr>
            <p:nvPr/>
          </p:nvSpPr>
          <p:spPr bwMode="auto">
            <a:xfrm>
              <a:off x="2683" y="2760"/>
              <a:ext cx="532" cy="291"/>
            </a:xfrm>
            <a:prstGeom prst="rect">
              <a:avLst/>
            </a:prstGeom>
            <a:noFill/>
            <a:ln w="9525">
              <a:noFill/>
              <a:round/>
              <a:headEnd/>
              <a:tailEnd/>
            </a:ln>
          </p:spPr>
          <p:txBody>
            <a:bodyPr wrap="none" lIns="92160" tIns="46080" rIns="92160" bIns="46080">
              <a:spAutoFit/>
            </a:bodyPr>
            <a:lstStyle/>
            <a:p>
              <a:pPr>
                <a:lnSpc>
                  <a:spcPct val="100000"/>
                </a:lnSpc>
                <a:buClr>
                  <a:srgbClr val="438E00"/>
                </a:buClr>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438E00"/>
                  </a:solidFill>
                  <a:latin typeface="Book Antiqua" pitchFamily="16" charset="0"/>
                </a:rPr>
                <a:t>Page</a:t>
              </a:r>
              <a:endParaRPr lang="en-GB">
                <a:solidFill>
                  <a:srgbClr val="438E00"/>
                </a:solidFill>
                <a:latin typeface="Book Antiqua" pitchFamily="16" charset="0"/>
              </a:endParaRPr>
            </a:p>
          </p:txBody>
        </p:sp>
        <p:sp>
          <p:nvSpPr>
            <p:cNvPr id="8" name="Line 9"/>
            <p:cNvSpPr>
              <a:spLocks noChangeShapeType="1"/>
            </p:cNvSpPr>
            <p:nvPr/>
          </p:nvSpPr>
          <p:spPr bwMode="auto">
            <a:xfrm>
              <a:off x="2941" y="2632"/>
              <a:ext cx="1" cy="240"/>
            </a:xfrm>
            <a:prstGeom prst="line">
              <a:avLst/>
            </a:prstGeom>
            <a:noFill/>
            <a:ln w="12600">
              <a:solidFill>
                <a:srgbClr val="000000"/>
              </a:solidFill>
              <a:miter lim="800000"/>
              <a:headEnd/>
              <a:tailEnd/>
            </a:ln>
          </p:spPr>
          <p:txBody>
            <a:bodyPr/>
            <a:lstStyle/>
            <a:p>
              <a:endParaRPr lang="pl-PL"/>
            </a:p>
          </p:txBody>
        </p:sp>
        <p:sp>
          <p:nvSpPr>
            <p:cNvPr id="9" name="Line 10"/>
            <p:cNvSpPr>
              <a:spLocks noChangeShapeType="1"/>
            </p:cNvSpPr>
            <p:nvPr/>
          </p:nvSpPr>
          <p:spPr bwMode="auto">
            <a:xfrm>
              <a:off x="2947" y="3028"/>
              <a:ext cx="1" cy="240"/>
            </a:xfrm>
            <a:prstGeom prst="line">
              <a:avLst/>
            </a:prstGeom>
            <a:noFill/>
            <a:ln w="12600">
              <a:solidFill>
                <a:srgbClr val="000000"/>
              </a:solidFill>
              <a:miter lim="800000"/>
              <a:headEnd/>
              <a:tailEnd/>
            </a:ln>
          </p:spPr>
          <p:txBody>
            <a:bodyPr/>
            <a:lstStyle/>
            <a:p>
              <a:endParaRPr lang="pl-PL"/>
            </a:p>
          </p:txBody>
        </p:sp>
        <p:sp>
          <p:nvSpPr>
            <p:cNvPr id="10" name="Rectangle 11"/>
            <p:cNvSpPr>
              <a:spLocks noChangeArrowheads="1"/>
            </p:cNvSpPr>
            <p:nvPr/>
          </p:nvSpPr>
          <p:spPr bwMode="auto">
            <a:xfrm>
              <a:off x="2591" y="1968"/>
              <a:ext cx="904" cy="291"/>
            </a:xfrm>
            <a:prstGeom prst="rect">
              <a:avLst/>
            </a:prstGeom>
            <a:noFill/>
            <a:ln w="9525">
              <a:noFill/>
              <a:round/>
              <a:headEnd/>
              <a:tailEnd/>
            </a:ln>
          </p:spPr>
          <p:txBody>
            <a:bodyPr wrap="none" lIns="92160" tIns="46080" rIns="92160" bIns="46080">
              <a:spAutoFit/>
            </a:bodyPr>
            <a:lstStyle/>
            <a:p>
              <a:pPr>
                <a:lnSpc>
                  <a:spcPct val="100000"/>
                </a:lnSpc>
                <a:buClr>
                  <a:srgbClr val="438E00"/>
                </a:buClr>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438E00"/>
                  </a:solidFill>
                  <a:latin typeface="Book Antiqua" pitchFamily="16" charset="0"/>
                </a:rPr>
                <a:t>Database</a:t>
              </a:r>
              <a:endParaRPr lang="en-GB">
                <a:solidFill>
                  <a:srgbClr val="438E00"/>
                </a:solidFill>
                <a:latin typeface="Book Antiqua" pitchFamily="16" charset="0"/>
              </a:endParaRPr>
            </a:p>
          </p:txBody>
        </p:sp>
        <p:sp>
          <p:nvSpPr>
            <p:cNvPr id="11" name="Line 12"/>
            <p:cNvSpPr>
              <a:spLocks noChangeShapeType="1"/>
            </p:cNvSpPr>
            <p:nvPr/>
          </p:nvSpPr>
          <p:spPr bwMode="auto">
            <a:xfrm>
              <a:off x="2941" y="2200"/>
              <a:ext cx="1" cy="240"/>
            </a:xfrm>
            <a:prstGeom prst="line">
              <a:avLst/>
            </a:prstGeom>
            <a:noFill/>
            <a:ln w="12600">
              <a:solidFill>
                <a:srgbClr val="000000"/>
              </a:solidFill>
              <a:miter lim="800000"/>
              <a:headEnd/>
              <a:tailEnd/>
            </a:ln>
          </p:spPr>
          <p:txBody>
            <a:bodyPr/>
            <a:lstStyle/>
            <a:p>
              <a:endParaRPr lang="pl-PL"/>
            </a:p>
          </p:txBody>
        </p:sp>
      </p:grpSp>
      <p:sp>
        <p:nvSpPr>
          <p:cNvPr id="12" name="Line 13"/>
          <p:cNvSpPr>
            <a:spLocks noChangeShapeType="1"/>
          </p:cNvSpPr>
          <p:nvPr/>
        </p:nvSpPr>
        <p:spPr bwMode="auto">
          <a:xfrm>
            <a:off x="3733800" y="3657600"/>
            <a:ext cx="1588" cy="1524000"/>
          </a:xfrm>
          <a:prstGeom prst="line">
            <a:avLst/>
          </a:prstGeom>
          <a:noFill/>
          <a:ln w="12600">
            <a:solidFill>
              <a:srgbClr val="000000"/>
            </a:solidFill>
            <a:miter lim="800000"/>
            <a:headEnd/>
            <a:tailEnd type="triangle" w="med" len="med"/>
          </a:ln>
        </p:spPr>
        <p:txBody>
          <a:bodyPr/>
          <a:lstStyle/>
          <a:p>
            <a:endParaRPr lang="pl-PL"/>
          </a:p>
        </p:txBody>
      </p:sp>
      <p:sp>
        <p:nvSpPr>
          <p:cNvPr id="13" name="Rectangle 14"/>
          <p:cNvSpPr>
            <a:spLocks noChangeArrowheads="1"/>
          </p:cNvSpPr>
          <p:nvPr/>
        </p:nvSpPr>
        <p:spPr bwMode="auto">
          <a:xfrm>
            <a:off x="2405063" y="4191000"/>
            <a:ext cx="1324252" cy="462392"/>
          </a:xfrm>
          <a:prstGeom prst="rect">
            <a:avLst/>
          </a:prstGeom>
          <a:noFill/>
          <a:ln w="9525">
            <a:noFill/>
            <a:round/>
            <a:headEnd/>
            <a:tailEnd/>
          </a:ln>
        </p:spPr>
        <p:txBody>
          <a:bodyPr wrap="none" lIns="92160" tIns="46080" rIns="92160" bIns="46080">
            <a:spAutoFit/>
          </a:bodyPr>
          <a:lstStyle/>
          <a:p>
            <a:pPr>
              <a:lnSpc>
                <a:spcPct val="100000"/>
              </a:lnSpc>
              <a:buClr>
                <a:srgbClr val="FC0128"/>
              </a:buClr>
              <a:buFont typeface="Book Antiqua" pitchFamily="16"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solidFill>
                  <a:srgbClr val="FC0128"/>
                </a:solidFill>
                <a:latin typeface="Book Antiqua" pitchFamily="16" charset="0"/>
              </a:rPr>
              <a:t>contains</a:t>
            </a:r>
            <a:endParaRPr lang="en-GB">
              <a:solidFill>
                <a:srgbClr val="FC0128"/>
              </a:solidFill>
              <a:latin typeface="Book Antiqua" pitchFamily="16" charset="0"/>
            </a:endParaRPr>
          </a:p>
        </p:txBody>
      </p:sp>
      <p:pic>
        <p:nvPicPr>
          <p:cNvPr id="14" name="Picture 3"/>
          <p:cNvPicPr>
            <a:picLocks noChangeAspect="1" noChangeArrowheads="1"/>
          </p:cNvPicPr>
          <p:nvPr/>
        </p:nvPicPr>
        <p:blipFill>
          <a:blip r:embed="rId3"/>
          <a:srcRect/>
          <a:stretch>
            <a:fillRect/>
          </a:stretch>
        </p:blipFill>
        <p:spPr bwMode="auto">
          <a:xfrm>
            <a:off x="8215338" y="1000108"/>
            <a:ext cx="785818" cy="775418"/>
          </a:xfrm>
          <a:prstGeom prst="rect">
            <a:avLst/>
          </a:prstGeom>
          <a:noFill/>
          <a:ln w="9525">
            <a:noFill/>
            <a:round/>
            <a:headEnd/>
            <a:tailEnd/>
          </a:ln>
          <a:effectLst/>
        </p:spPr>
      </p:pic>
    </p:spTree>
  </p:cSld>
  <p:clrMapOvr>
    <a:masterClrMapping/>
  </p:clrMapOvr>
  <p:transition>
    <p:newsflash/>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pl-PL" sz="4000" b="1" smtClean="0">
                <a:latin typeface="Book Antiqua" pitchFamily="18" charset="0"/>
                <a:cs typeface="Times New Roman" charset="0"/>
              </a:rPr>
              <a:t>Locking hints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3945696"/>
          </a:xfrm>
          <a:prstGeom prst="rect">
            <a:avLst/>
          </a:prstGeom>
          <a:noFill/>
          <a:ln w="9525">
            <a:noFill/>
            <a:miter lim="800000"/>
            <a:headEnd/>
            <a:tailEnd/>
          </a:ln>
        </p:spPr>
        <p:txBody>
          <a:bodyPr wrap="square">
            <a:spAutoFit/>
          </a:bodyPr>
          <a:lstStyle/>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In most cases setting an isolation level is sufficient. Server will manage locks automatically. In some cases we may need to set a lock manually f.ex.:</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pl-PL" smtClean="0">
                <a:solidFill>
                  <a:srgbClr val="3017E7"/>
                </a:solidFill>
                <a:latin typeface="Arial" charset="0"/>
              </a:rPr>
              <a:t>	</a:t>
            </a:r>
            <a:r>
              <a:rPr lang="en-GB" smtClean="0">
                <a:solidFill>
                  <a:srgbClr val="3017E7"/>
                </a:solidFill>
                <a:latin typeface="Arial" charset="0"/>
              </a:rPr>
              <a:t>SELECT * FROM person WITH (TABLOCKX)</a:t>
            </a:r>
            <a:r>
              <a:rPr lang="en-GB" smtClean="0"/>
              <a:t> </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solidFill>
                <a:srgbClr val="3017E7"/>
              </a:solidFill>
              <a:latin typeface="Arial" charset="0"/>
            </a:endParaRP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It will set exclusive lock on a table no matter what transaction isolation level.</a:t>
            </a:r>
          </a:p>
        </p:txBody>
      </p:sp>
    </p:spTree>
  </p:cSld>
  <p:clrMapOvr>
    <a:masterClrMapping/>
  </p:clrMapOvr>
  <p:transition>
    <p:newsflash/>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pl-PL" sz="4000" b="1" smtClean="0">
                <a:latin typeface="Book Antiqua" pitchFamily="18" charset="0"/>
                <a:cs typeface="Times New Roman" charset="0"/>
              </a:rPr>
              <a:t>Locking hints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4696670"/>
          </a:xfrm>
          <a:prstGeom prst="rect">
            <a:avLst/>
          </a:prstGeom>
          <a:noFill/>
          <a:ln w="9525">
            <a:noFill/>
            <a:miter lim="800000"/>
            <a:headEnd/>
            <a:tailEnd/>
          </a:ln>
        </p:spPr>
        <p:txBody>
          <a:bodyPr wrap="square">
            <a:spAutoFit/>
          </a:bodyPr>
          <a:lstStyle/>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Most frequently used:</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HOLDLOCK</a:t>
            </a:r>
            <a:r>
              <a:rPr lang="en-GB" smtClean="0"/>
              <a:t> – holds S lock to the end of transaction</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NOLOCK</a:t>
            </a:r>
            <a:r>
              <a:rPr lang="en-GB" smtClean="0"/>
              <a:t> – will not set any locks</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PAGLOCK</a:t>
            </a:r>
            <a:r>
              <a:rPr lang="en-GB" smtClean="0"/>
              <a:t> – lock on a page level</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READPAST</a:t>
            </a:r>
            <a:r>
              <a:rPr lang="en-GB" smtClean="0"/>
              <a:t> – skips locked rows</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ROWLOCK</a:t>
            </a:r>
            <a:r>
              <a:rPr lang="en-GB" smtClean="0"/>
              <a:t> – lock on row level</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TABLOCK</a:t>
            </a:r>
            <a:r>
              <a:rPr lang="en-GB" smtClean="0"/>
              <a:t> – lock on table level</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TABLOCKX</a:t>
            </a:r>
            <a:r>
              <a:rPr lang="en-GB" smtClean="0"/>
              <a:t> – X lock on table level</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chemeClr val="accent1">
                    <a:lumMod val="50000"/>
                  </a:schemeClr>
                </a:solidFill>
              </a:rPr>
              <a:t>XLOCK</a:t>
            </a:r>
            <a:r>
              <a:rPr lang="en-GB" smtClean="0"/>
              <a:t> – X lock </a:t>
            </a:r>
          </a:p>
        </p:txBody>
      </p:sp>
    </p:spTree>
  </p:cSld>
  <p:clrMapOvr>
    <a:masterClrMapping/>
  </p:clrMapOvr>
  <p:transition>
    <p:newsflash/>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Useful options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4099584"/>
          </a:xfrm>
          <a:prstGeom prst="rect">
            <a:avLst/>
          </a:prstGeom>
          <a:noFill/>
          <a:ln w="9525">
            <a:noFill/>
            <a:miter lim="800000"/>
            <a:headEnd/>
            <a:tailEnd/>
          </a:ln>
        </p:spPr>
        <p:txBody>
          <a:bodyPr wrap="square">
            <a:spAutoFit/>
          </a:bodyPr>
          <a:lstStyle/>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How long our transaction will wait for locks:</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pl-PL" smtClean="0">
                <a:solidFill>
                  <a:srgbClr val="3017E7"/>
                </a:solidFill>
              </a:rPr>
              <a:t>	</a:t>
            </a:r>
            <a:r>
              <a:rPr lang="en-GB" smtClean="0">
                <a:solidFill>
                  <a:srgbClr val="3017E7"/>
                </a:solidFill>
                <a:latin typeface="Arial" pitchFamily="34" charset="0"/>
                <a:cs typeface="Arial" pitchFamily="34" charset="0"/>
              </a:rPr>
              <a:t>SET LOCK_TIMEOUT miliseconds</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solidFill>
                <a:srgbClr val="3017E7"/>
              </a:solidFill>
            </a:endParaRP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If there is an error within the transaction, entire transaction will be rolled back:</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pl-PL" smtClean="0">
                <a:solidFill>
                  <a:srgbClr val="3017E7"/>
                </a:solidFill>
                <a:latin typeface="Arial" pitchFamily="34" charset="0"/>
                <a:cs typeface="Arial" pitchFamily="34" charset="0"/>
              </a:rPr>
              <a:t>	</a:t>
            </a:r>
            <a:r>
              <a:rPr lang="en-GB" smtClean="0">
                <a:solidFill>
                  <a:srgbClr val="3017E7"/>
                </a:solidFill>
                <a:latin typeface="Arial" pitchFamily="34" charset="0"/>
                <a:cs typeface="Arial" pitchFamily="34" charset="0"/>
              </a:rPr>
              <a:t>SET XACT_ABORT ON</a:t>
            </a:r>
            <a:endParaRPr lang="en-GB" smtClean="0">
              <a:latin typeface="Arial" pitchFamily="34" charset="0"/>
              <a:cs typeface="Arial" pitchFamily="34" charset="0"/>
            </a:endParaRPr>
          </a:p>
        </p:txBody>
      </p:sp>
    </p:spTree>
  </p:cSld>
  <p:clrMapOvr>
    <a:masterClrMapping/>
  </p:clrMapOvr>
  <p:transition>
    <p:newsflash/>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1" y="533400"/>
            <a:ext cx="7858152" cy="1143000"/>
          </a:xfrm>
        </p:spPr>
        <p:txBody>
          <a:bodyPr/>
          <a:lstStyle/>
          <a:p>
            <a:pPr algn="ctr" eaLnBrk="1" hangingPunct="1"/>
            <a:r>
              <a:rPr lang="en-US" sz="4000" b="1" smtClean="0">
                <a:latin typeface="Book Antiqua" pitchFamily="18" charset="0"/>
                <a:cs typeface="Times New Roman" charset="0"/>
              </a:rPr>
              <a:t>Guidelines</a:t>
            </a:r>
            <a:endParaRPr lang="en-US" sz="4000" b="1" dirty="0" smtClean="0">
              <a:latin typeface="Book Antiqua" pitchFamily="18" charset="0"/>
              <a:cs typeface="Times New Roman" charset="0"/>
            </a:endParaRPr>
          </a:p>
        </p:txBody>
      </p:sp>
      <p:sp>
        <p:nvSpPr>
          <p:cNvPr id="8195" name="Text Box 3"/>
          <p:cNvSpPr txBox="1">
            <a:spLocks noChangeArrowheads="1"/>
          </p:cNvSpPr>
          <p:nvPr/>
        </p:nvSpPr>
        <p:spPr bwMode="auto">
          <a:xfrm>
            <a:off x="533400" y="1714488"/>
            <a:ext cx="8382000" cy="4832092"/>
          </a:xfrm>
          <a:prstGeom prst="rect">
            <a:avLst/>
          </a:prstGeom>
          <a:noFill/>
          <a:ln w="9525">
            <a:noFill/>
            <a:miter lim="800000"/>
            <a:headEnd/>
            <a:tailEnd/>
          </a:ln>
        </p:spPr>
        <p:txBody>
          <a:bodyPr wrap="square">
            <a:spAutoFit/>
          </a:bodyPr>
          <a:lstStyle/>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cs typeface="Arial" pitchFamily="34" charset="0"/>
              </a:rPr>
              <a:t>Set transactions for entire operations from </a:t>
            </a:r>
            <a:r>
              <a:rPr lang="en-US" smtClean="0">
                <a:cs typeface="Arial" pitchFamily="34" charset="0"/>
              </a:rPr>
              <a:t>application, not database </a:t>
            </a:r>
            <a:r>
              <a:rPr lang="en-US" smtClean="0">
                <a:latin typeface="+mn-lt"/>
                <a:cs typeface="Arial" pitchFamily="34" charset="0"/>
              </a:rPr>
              <a:t>point of view</a:t>
            </a:r>
            <a:r>
              <a:rPr lang="pl-PL" smtClean="0">
                <a:latin typeface="+mn-lt"/>
                <a:cs typeface="Arial" pitchFamily="34" charset="0"/>
              </a:rPr>
              <a:t>.</a:t>
            </a: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cs typeface="Arial" pitchFamily="34" charset="0"/>
              </a:rPr>
              <a:t>Try to make transactions short</a:t>
            </a:r>
            <a:r>
              <a:rPr lang="pl-PL" smtClean="0">
                <a:latin typeface="+mn-lt"/>
                <a:cs typeface="Arial" pitchFamily="34" charset="0"/>
              </a:rPr>
              <a:t>. </a:t>
            </a:r>
            <a:r>
              <a:rPr lang="en-US" smtClean="0">
                <a:latin typeface="+mn-lt"/>
                <a:cs typeface="Arial" pitchFamily="34" charset="0"/>
              </a:rPr>
              <a:t>Sometimes many short transactions instead of one long running one will be much faster and will not affect concurrency</a:t>
            </a:r>
            <a:r>
              <a:rPr lang="pl-PL" smtClean="0">
                <a:latin typeface="+mn-lt"/>
                <a:cs typeface="Arial" pitchFamily="34" charset="0"/>
              </a:rPr>
              <a:t>.</a:t>
            </a: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cs typeface="Arial" pitchFamily="34" charset="0"/>
              </a:rPr>
              <a:t>Set carefully chosen isolation level. Never “just in case”</a:t>
            </a:r>
            <a:r>
              <a:rPr lang="pl-PL" smtClean="0">
                <a:latin typeface="+mn-lt"/>
                <a:cs typeface="Arial" pitchFamily="34" charset="0"/>
              </a:rPr>
              <a:t>.</a:t>
            </a: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cs typeface="Arial" pitchFamily="34" charset="0"/>
              </a:rPr>
              <a:t>Consider running long read only transactions on a separate mirror database or use snapshots (database snapshot or snapshot isolation level).</a:t>
            </a:r>
            <a:endParaRPr lang="pl-PL" smtClean="0">
              <a:latin typeface="+mn-lt"/>
              <a:cs typeface="Arial" pitchFamily="34" charset="0"/>
            </a:endParaRP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smtClean="0">
                <a:latin typeface="+mn-lt"/>
                <a:cs typeface="Arial" pitchFamily="34" charset="0"/>
              </a:rPr>
              <a:t>Use </a:t>
            </a:r>
            <a:r>
              <a:rPr lang="pl-PL" smtClean="0">
                <a:latin typeface="+mn-lt"/>
                <a:cs typeface="Arial" pitchFamily="34" charset="0"/>
              </a:rPr>
              <a:t>XACT_ABORT.</a:t>
            </a:r>
            <a:endParaRPr lang="en-GB" smtClean="0">
              <a:latin typeface="+mn-lt"/>
              <a:cs typeface="Arial" pitchFamily="34" charset="0"/>
            </a:endParaRPr>
          </a:p>
        </p:txBody>
      </p:sp>
    </p:spTree>
  </p:cSld>
  <p:clrMapOvr>
    <a:masterClrMapping/>
  </p:clrMapOvr>
  <p:transition>
    <p:newsfla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Transactions</a:t>
            </a:r>
          </a:p>
        </p:txBody>
      </p:sp>
      <p:sp>
        <p:nvSpPr>
          <p:cNvPr id="8195" name="Text Box 3"/>
          <p:cNvSpPr txBox="1">
            <a:spLocks noChangeArrowheads="1"/>
          </p:cNvSpPr>
          <p:nvPr/>
        </p:nvSpPr>
        <p:spPr bwMode="auto">
          <a:xfrm>
            <a:off x="533400" y="1643050"/>
            <a:ext cx="8382000" cy="5040867"/>
          </a:xfrm>
          <a:prstGeom prst="rect">
            <a:avLst/>
          </a:prstGeom>
          <a:noFill/>
          <a:ln w="9525">
            <a:noFill/>
            <a:miter lim="800000"/>
            <a:headEnd/>
            <a:tailEnd/>
          </a:ln>
        </p:spPr>
        <p:txBody>
          <a:bodyPr wrap="square">
            <a:spAutoFit/>
          </a:bodyPr>
          <a:lstStyle/>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Situation is </a:t>
            </a:r>
            <a:r>
              <a:rPr lang="en-GB" smtClean="0"/>
              <a:t>easy </a:t>
            </a:r>
            <a:r>
              <a:rPr lang="en-GB" smtClean="0"/>
              <a:t>when we deal with a single SQL statement executed by a single user.</a:t>
            </a: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From database application point of </a:t>
            </a:r>
            <a:r>
              <a:rPr lang="en-GB" smtClean="0"/>
              <a:t>view</a:t>
            </a:r>
            <a:r>
              <a:rPr lang="pl-PL" smtClean="0"/>
              <a:t> the </a:t>
            </a:r>
            <a:r>
              <a:rPr lang="en-GB" smtClean="0"/>
              <a:t>basic </a:t>
            </a:r>
            <a:r>
              <a:rPr lang="en-GB" smtClean="0"/>
              <a:t>operation may mean not a single SQL statement, but many statements (reads and writes).</a:t>
            </a: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Many users may work with the same data at the same time.</a:t>
            </a:r>
            <a:endParaRPr lang="pl-PL" smtClean="0"/>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i="1" u="sng" smtClean="0">
                <a:solidFill>
                  <a:srgbClr val="FF0000"/>
                </a:solidFill>
              </a:rPr>
              <a:t>Transaction</a:t>
            </a:r>
            <a:r>
              <a:rPr lang="en-GB" smtClean="0">
                <a:solidFill>
                  <a:srgbClr val="FF0000"/>
                </a:solidFill>
              </a:rPr>
              <a:t> is a series of reads and writes performed in a database by a single user.</a:t>
            </a:r>
          </a:p>
          <a:p>
            <a:pPr lvl="1">
              <a:lnSpc>
                <a:spcPct val="120000"/>
              </a:lnSpc>
              <a:spcBef>
                <a:spcPts val="5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Concurrency is achieved by intertwinning reads and writes of different transactions.</a:t>
            </a:r>
            <a:r>
              <a:rPr lang="en-GB" sz="2000" smtClean="0">
                <a:cs typeface="Times New Roman" pitchFamily="16" charset="0"/>
              </a:rPr>
              <a:t> The result should be identical as if we performed transactions separately.</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Example</a:t>
            </a:r>
          </a:p>
        </p:txBody>
      </p:sp>
      <p:sp>
        <p:nvSpPr>
          <p:cNvPr id="8195" name="Text Box 3"/>
          <p:cNvSpPr txBox="1">
            <a:spLocks noChangeArrowheads="1"/>
          </p:cNvSpPr>
          <p:nvPr/>
        </p:nvSpPr>
        <p:spPr bwMode="auto">
          <a:xfrm>
            <a:off x="533400" y="1643050"/>
            <a:ext cx="8382000" cy="4847481"/>
          </a:xfrm>
          <a:prstGeom prst="rect">
            <a:avLst/>
          </a:prstGeom>
          <a:noFill/>
          <a:ln w="9525">
            <a:noFill/>
            <a:miter lim="800000"/>
            <a:headEnd/>
            <a:tailEnd/>
          </a:ln>
        </p:spPr>
        <p:txBody>
          <a:bodyPr wrap="square">
            <a:spAutoFit/>
          </a:bodyPr>
          <a:lstStyle/>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Bank transfer will require three operations:</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1. Check if there is enough money on source account:</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0000FF"/>
                </a:solidFill>
                <a:latin typeface="Arial" charset="0"/>
              </a:rPr>
              <a:t>	SELECT balance FROM account WHERE Id = 1234</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2. If there is enough money, decrease the balance on source account:</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0000FF"/>
                </a:solidFill>
                <a:latin typeface="Arial" charset="0"/>
              </a:rPr>
              <a:t>	UPDATE account SET balance = balance – 1000 WHERE Id = 1234</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3. Increase the balance on destination account:</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0000FF"/>
                </a:solidFill>
                <a:latin typeface="Arial" charset="0"/>
              </a:rPr>
              <a:t>	UPDATE account SET balance = balance + 1000 WHERE Id = 5678</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Possible problems:</a:t>
            </a: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System failure when going from 2 to 3.</a:t>
            </a:r>
          </a:p>
          <a:p>
            <a:pPr marL="180000" indent="-180000">
              <a:lnSpc>
                <a:spcPct val="120000"/>
              </a:lnSpc>
              <a:spcBef>
                <a:spcPts val="600"/>
              </a:spcBef>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While going from 1 to 2 source account was updated (decreased) by another transaction.</a:t>
            </a: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ACID – 4 axioms of concurrent transactions executing</a:t>
            </a:r>
          </a:p>
        </p:txBody>
      </p:sp>
      <p:sp>
        <p:nvSpPr>
          <p:cNvPr id="8195" name="Text Box 3"/>
          <p:cNvSpPr txBox="1">
            <a:spLocks noChangeArrowheads="1"/>
          </p:cNvSpPr>
          <p:nvPr/>
        </p:nvSpPr>
        <p:spPr bwMode="auto">
          <a:xfrm>
            <a:off x="533400" y="1643050"/>
            <a:ext cx="8382000" cy="3425553"/>
          </a:xfrm>
          <a:prstGeom prst="rect">
            <a:avLst/>
          </a:prstGeom>
          <a:noFill/>
          <a:ln w="9525">
            <a:noFill/>
            <a:miter lim="800000"/>
            <a:headEnd/>
            <a:tailEnd/>
          </a:ln>
        </p:spPr>
        <p:txBody>
          <a:bodyPr wrap="square">
            <a:spAutoFit/>
          </a:bodyPr>
          <a:lstStyle/>
          <a:p>
            <a:pPr marL="457200" indent="-457200" algn="just">
              <a:lnSpc>
                <a:spcPct val="105000"/>
              </a:lnSpc>
              <a:spcBef>
                <a:spcPts val="600"/>
              </a:spcBef>
              <a:buFont typeface="Arial" pitchFamily="34" charset="0"/>
              <a:buChar char="•"/>
              <a:tabLst>
                <a:tab pos="563563" algn="l"/>
                <a:tab pos="1012825" algn="l"/>
                <a:tab pos="1462088" algn="l"/>
                <a:tab pos="1911350" algn="l"/>
                <a:tab pos="2360613" algn="l"/>
                <a:tab pos="2809875" algn="l"/>
                <a:tab pos="3259138" algn="l"/>
                <a:tab pos="3708400" algn="l"/>
                <a:tab pos="4157663" algn="l"/>
                <a:tab pos="4606925" algn="l"/>
                <a:tab pos="5056188" algn="l"/>
                <a:tab pos="5505450" algn="l"/>
                <a:tab pos="5954713" algn="l"/>
                <a:tab pos="6403975" algn="l"/>
                <a:tab pos="6853238" algn="l"/>
                <a:tab pos="7302500" algn="l"/>
                <a:tab pos="7751763" algn="l"/>
                <a:tab pos="8201025" algn="l"/>
                <a:tab pos="8650288" algn="l"/>
                <a:tab pos="9099550" algn="l"/>
              </a:tabLst>
            </a:pPr>
            <a:r>
              <a:rPr lang="en-GB" i="1" smtClean="0">
                <a:solidFill>
                  <a:srgbClr val="0000FF"/>
                </a:solidFill>
                <a:cs typeface="Times New Roman" pitchFamily="16" charset="0"/>
              </a:rPr>
              <a:t>Atomicity </a:t>
            </a:r>
            <a:r>
              <a:rPr lang="en-GB" smtClean="0">
                <a:cs typeface="Times New Roman" pitchFamily="16" charset="0"/>
              </a:rPr>
              <a:t>– either all actions within the transaction are performed, or none of them is.</a:t>
            </a:r>
          </a:p>
          <a:p>
            <a:pPr marL="457200" indent="-457200" algn="just">
              <a:lnSpc>
                <a:spcPct val="105000"/>
              </a:lnSpc>
              <a:spcBef>
                <a:spcPts val="600"/>
              </a:spcBef>
              <a:buFont typeface="Arial" pitchFamily="34" charset="0"/>
              <a:buChar char="•"/>
              <a:tabLst>
                <a:tab pos="563563" algn="l"/>
                <a:tab pos="1012825" algn="l"/>
                <a:tab pos="1462088" algn="l"/>
                <a:tab pos="1911350" algn="l"/>
                <a:tab pos="2360613" algn="l"/>
                <a:tab pos="2809875" algn="l"/>
                <a:tab pos="3259138" algn="l"/>
                <a:tab pos="3708400" algn="l"/>
                <a:tab pos="4157663" algn="l"/>
                <a:tab pos="4606925" algn="l"/>
                <a:tab pos="5056188" algn="l"/>
                <a:tab pos="5505450" algn="l"/>
                <a:tab pos="5954713" algn="l"/>
                <a:tab pos="6403975" algn="l"/>
                <a:tab pos="6853238" algn="l"/>
                <a:tab pos="7302500" algn="l"/>
                <a:tab pos="7751763" algn="l"/>
                <a:tab pos="8201025" algn="l"/>
                <a:tab pos="8650288" algn="l"/>
                <a:tab pos="9099550" algn="l"/>
              </a:tabLst>
            </a:pPr>
            <a:r>
              <a:rPr lang="en-GB" i="1" smtClean="0">
                <a:solidFill>
                  <a:srgbClr val="0000FF"/>
                </a:solidFill>
                <a:cs typeface="Times New Roman" pitchFamily="16" charset="0"/>
              </a:rPr>
              <a:t>Consistency</a:t>
            </a:r>
            <a:r>
              <a:rPr lang="en-GB" smtClean="0">
                <a:cs typeface="Times New Roman" pitchFamily="16" charset="0"/>
              </a:rPr>
              <a:t> – database remains in a consintent state after every transaction.</a:t>
            </a:r>
          </a:p>
          <a:p>
            <a:pPr marL="457200" indent="-457200" algn="just">
              <a:lnSpc>
                <a:spcPct val="105000"/>
              </a:lnSpc>
              <a:spcBef>
                <a:spcPts val="600"/>
              </a:spcBef>
              <a:buFont typeface="Arial" pitchFamily="34" charset="0"/>
              <a:buChar char="•"/>
              <a:tabLst>
                <a:tab pos="563563" algn="l"/>
                <a:tab pos="1012825" algn="l"/>
                <a:tab pos="1462088" algn="l"/>
                <a:tab pos="1911350" algn="l"/>
                <a:tab pos="2360613" algn="l"/>
                <a:tab pos="2809875" algn="l"/>
                <a:tab pos="3259138" algn="l"/>
                <a:tab pos="3708400" algn="l"/>
                <a:tab pos="4157663" algn="l"/>
                <a:tab pos="4606925" algn="l"/>
                <a:tab pos="5056188" algn="l"/>
                <a:tab pos="5505450" algn="l"/>
                <a:tab pos="5954713" algn="l"/>
                <a:tab pos="6403975" algn="l"/>
                <a:tab pos="6853238" algn="l"/>
                <a:tab pos="7302500" algn="l"/>
                <a:tab pos="7751763" algn="l"/>
                <a:tab pos="8201025" algn="l"/>
                <a:tab pos="8650288" algn="l"/>
                <a:tab pos="9099550" algn="l"/>
              </a:tabLst>
            </a:pPr>
            <a:r>
              <a:rPr lang="en-GB" i="1" smtClean="0">
                <a:solidFill>
                  <a:srgbClr val="0000FF"/>
                </a:solidFill>
                <a:cs typeface="Times New Roman" pitchFamily="16" charset="0"/>
              </a:rPr>
              <a:t>Isolation</a:t>
            </a:r>
            <a:r>
              <a:rPr lang="en-GB" smtClean="0">
                <a:cs typeface="Times New Roman" pitchFamily="16" charset="0"/>
              </a:rPr>
              <a:t> – each transaction must remain independent and unaware of other concurrently executed transactions. </a:t>
            </a:r>
          </a:p>
          <a:p>
            <a:pPr marL="457200" indent="-457200" algn="just">
              <a:lnSpc>
                <a:spcPct val="105000"/>
              </a:lnSpc>
              <a:spcBef>
                <a:spcPts val="600"/>
              </a:spcBef>
              <a:buFont typeface="Arial" pitchFamily="34" charset="0"/>
              <a:buChar char="•"/>
              <a:tabLst>
                <a:tab pos="563563" algn="l"/>
                <a:tab pos="1012825" algn="l"/>
                <a:tab pos="1462088" algn="l"/>
                <a:tab pos="1911350" algn="l"/>
                <a:tab pos="2360613" algn="l"/>
                <a:tab pos="2809875" algn="l"/>
                <a:tab pos="3259138" algn="l"/>
                <a:tab pos="3708400" algn="l"/>
                <a:tab pos="4157663" algn="l"/>
                <a:tab pos="4606925" algn="l"/>
                <a:tab pos="5056188" algn="l"/>
                <a:tab pos="5505450" algn="l"/>
                <a:tab pos="5954713" algn="l"/>
                <a:tab pos="6403975" algn="l"/>
                <a:tab pos="6853238" algn="l"/>
                <a:tab pos="7302500" algn="l"/>
                <a:tab pos="7751763" algn="l"/>
                <a:tab pos="8201025" algn="l"/>
                <a:tab pos="8650288" algn="l"/>
                <a:tab pos="9099550" algn="l"/>
              </a:tabLst>
            </a:pPr>
            <a:r>
              <a:rPr lang="en-GB" i="1" smtClean="0">
                <a:solidFill>
                  <a:srgbClr val="0000FF"/>
                </a:solidFill>
                <a:cs typeface="Times New Roman" pitchFamily="16" charset="0"/>
              </a:rPr>
              <a:t>Durability</a:t>
            </a:r>
            <a:r>
              <a:rPr lang="en-GB" smtClean="0">
                <a:cs typeface="Times New Roman" pitchFamily="16" charset="0"/>
              </a:rPr>
              <a:t> – commited data will not be lost, even in case of system failure.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Basic mechanisms</a:t>
            </a:r>
          </a:p>
        </p:txBody>
      </p:sp>
      <p:sp>
        <p:nvSpPr>
          <p:cNvPr id="8195" name="Text Box 3"/>
          <p:cNvSpPr txBox="1">
            <a:spLocks noChangeArrowheads="1"/>
          </p:cNvSpPr>
          <p:nvPr/>
        </p:nvSpPr>
        <p:spPr bwMode="auto">
          <a:xfrm>
            <a:off x="533400" y="1643050"/>
            <a:ext cx="8382000" cy="3046988"/>
          </a:xfrm>
          <a:prstGeom prst="rect">
            <a:avLst/>
          </a:prstGeom>
          <a:noFill/>
          <a:ln w="9525">
            <a:noFill/>
            <a:miter lim="800000"/>
            <a:headEnd/>
            <a:tailEnd/>
          </a:ln>
        </p:spPr>
        <p:txBody>
          <a:bodyPr wrap="square">
            <a:spAutoFit/>
          </a:bodyPr>
          <a:lstStyle/>
          <a:p>
            <a:pPr marL="457200" indent="-457200" algn="just">
              <a:lnSpc>
                <a:spcPct val="100000"/>
              </a:lnSpc>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i="1" smtClean="0">
                <a:solidFill>
                  <a:srgbClr val="0000FF"/>
                </a:solidFill>
                <a:cs typeface="Times New Roman" pitchFamily="16" charset="0"/>
              </a:rPr>
              <a:t>locks </a:t>
            </a:r>
            <a:r>
              <a:rPr lang="en-GB" smtClean="0">
                <a:cs typeface="Times New Roman" pitchFamily="16" charset="0"/>
              </a:rPr>
              <a:t>– limit access to an object for other transactions, </a:t>
            </a:r>
          </a:p>
          <a:p>
            <a:pPr marL="457200" indent="-457200" algn="just">
              <a:lnSpc>
                <a:spcPct val="100000"/>
              </a:lnSpc>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i="1" smtClean="0">
                <a:solidFill>
                  <a:srgbClr val="0000FF"/>
                </a:solidFill>
              </a:rPr>
              <a:t>logs</a:t>
            </a:r>
            <a:r>
              <a:rPr lang="en-GB" smtClean="0"/>
              <a:t> </a:t>
            </a:r>
            <a:r>
              <a:rPr lang="en-GB" smtClean="0">
                <a:cs typeface="Times New Roman" pitchFamily="16" charset="0"/>
              </a:rPr>
              <a:t>–</a:t>
            </a:r>
            <a:r>
              <a:rPr lang="en-GB" smtClean="0"/>
              <a:t> contain results of every transaction. Describe data changes during transaction execution</a:t>
            </a:r>
            <a:r>
              <a:rPr lang="en-GB" smtClean="0">
                <a:cs typeface="Times New Roman" pitchFamily="16" charset="0"/>
              </a:rPr>
              <a:t>. Basing on the log, the transaction may be rolled back. It also restores the database to a consistent state after system </a:t>
            </a:r>
            <a:r>
              <a:rPr lang="en-GB" smtClean="0">
                <a:cs typeface="Times New Roman" pitchFamily="16" charset="0"/>
              </a:rPr>
              <a:t>failure </a:t>
            </a:r>
            <a:r>
              <a:rPr lang="en-GB" smtClean="0">
                <a:cs typeface="Times New Roman" pitchFamily="16" charset="0"/>
              </a:rPr>
              <a:t>(</a:t>
            </a:r>
            <a:r>
              <a:rPr lang="en-GB" smtClean="0">
                <a:cs typeface="Times New Roman" pitchFamily="16" charset="0"/>
              </a:rPr>
              <a:t>transaction </a:t>
            </a:r>
            <a:r>
              <a:rPr lang="en-GB" smtClean="0">
                <a:cs typeface="Times New Roman" pitchFamily="16" charset="0"/>
              </a:rPr>
              <a:t>log in MS SQL).</a:t>
            </a:r>
            <a:endParaRPr lang="pl-PL" smtClean="0">
              <a:cs typeface="Times New Roman" pitchFamily="16" charset="0"/>
            </a:endParaRPr>
          </a:p>
          <a:p>
            <a:pPr marL="457200" indent="-457200" algn="just">
              <a:lnSpc>
                <a:spcPct val="100000"/>
              </a:lnSpc>
              <a:buFont typeface="Arial" pitchFamily="34" charset="0"/>
              <a:buChar cha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US" i="1" smtClean="0">
                <a:solidFill>
                  <a:srgbClr val="0000FF"/>
                </a:solidFill>
              </a:rPr>
              <a:t>Snapshots (multiversioning)</a:t>
            </a:r>
            <a:r>
              <a:rPr lang="pl-PL" i="1" smtClean="0">
                <a:solidFill>
                  <a:srgbClr val="0000FF"/>
                </a:solidFill>
              </a:rPr>
              <a:t> </a:t>
            </a:r>
            <a:r>
              <a:rPr lang="pl-PL" smtClean="0">
                <a:cs typeface="Times New Roman" pitchFamily="16" charset="0"/>
              </a:rPr>
              <a:t>– </a:t>
            </a:r>
            <a:r>
              <a:rPr lang="en-US" smtClean="0">
                <a:cs typeface="Times New Roman" pitchFamily="16" charset="0"/>
              </a:rPr>
              <a:t>store many versions of the same records</a:t>
            </a:r>
            <a:r>
              <a:rPr lang="pl-PL" smtClean="0">
                <a:cs typeface="Times New Roman" pitchFamily="16" charset="0"/>
              </a:rPr>
              <a:t>.</a:t>
            </a:r>
            <a:endParaRPr lang="en-GB" smtClean="0">
              <a:cs typeface="Times New Roman" pitchFamily="16" charset="0"/>
            </a:endParaRP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COMMIT and ROLLBACK</a:t>
            </a:r>
          </a:p>
        </p:txBody>
      </p:sp>
      <p:sp>
        <p:nvSpPr>
          <p:cNvPr id="8195" name="Text Box 3"/>
          <p:cNvSpPr txBox="1">
            <a:spLocks noChangeArrowheads="1"/>
          </p:cNvSpPr>
          <p:nvPr/>
        </p:nvSpPr>
        <p:spPr bwMode="auto">
          <a:xfrm>
            <a:off x="533400" y="1643050"/>
            <a:ext cx="8382000" cy="4619726"/>
          </a:xfrm>
          <a:prstGeom prst="rect">
            <a:avLst/>
          </a:prstGeom>
          <a:noFill/>
          <a:ln w="9525">
            <a:noFill/>
            <a:miter lim="800000"/>
            <a:headEnd/>
            <a:tailEnd/>
          </a:ln>
        </p:spPr>
        <p:txBody>
          <a:bodyPr wrap="square">
            <a:spAutoFit/>
          </a:bodyPr>
          <a:lstStyle/>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rgbClr val="3017E7"/>
                </a:solidFill>
              </a:rPr>
              <a:t>COMMIT</a:t>
            </a:r>
            <a:r>
              <a:rPr lang="en-GB" smtClean="0"/>
              <a:t> – commits transaction</a:t>
            </a:r>
          </a:p>
          <a:p>
            <a:pPr>
              <a:lnSpc>
                <a:spcPct val="120000"/>
              </a:lnSpc>
              <a:spcBef>
                <a:spcPts val="600"/>
              </a:spcBef>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rgbClr val="3017E7"/>
                </a:solidFill>
              </a:rPr>
              <a:t>ROLLBACK</a:t>
            </a:r>
            <a:r>
              <a:rPr lang="en-GB" smtClean="0"/>
              <a:t> – rolls transaction back</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Server will process transactions automatically for each DDL and DML statement. We can also start our own transaction:</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mtClean="0"/>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rgbClr val="3017E7"/>
                </a:solidFill>
              </a:rPr>
              <a:t>BEGIN TRANSACTION</a:t>
            </a:r>
            <a:r>
              <a:rPr lang="en-GB" smtClean="0"/>
              <a:t> or shorter </a:t>
            </a:r>
            <a:r>
              <a:rPr lang="en-GB" smtClean="0">
                <a:solidFill>
                  <a:srgbClr val="3017E7"/>
                </a:solidFill>
              </a:rPr>
              <a:t>BEGIN TRAN</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t>To commit or rollback:</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mtClean="0">
                <a:solidFill>
                  <a:srgbClr val="3017E7"/>
                </a:solidFill>
              </a:rPr>
              <a:t>COMMIT TRANSACTION </a:t>
            </a:r>
            <a:r>
              <a:rPr lang="en-GB" smtClean="0"/>
              <a:t>or </a:t>
            </a:r>
            <a:r>
              <a:rPr lang="en-GB" smtClean="0">
                <a:solidFill>
                  <a:srgbClr val="3017E7"/>
                </a:solidFill>
              </a:rPr>
              <a:t>ROLLBACK TRANSACTION</a:t>
            </a:r>
            <a:endParaRPr lang="en-GB" smtClean="0">
              <a:cs typeface="Times New Roman" pitchFamily="16" charset="0"/>
            </a:endParaRP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pl-PL" sz="4000" b="1" smtClean="0">
                <a:latin typeface="Book Antiqua" pitchFamily="18" charset="0"/>
                <a:cs typeface="Times New Roman" charset="0"/>
              </a:rPr>
              <a:t>SAVEPOINT</a:t>
            </a:r>
            <a:endParaRPr lang="en-US" sz="4000" b="1" smtClean="0">
              <a:latin typeface="Book Antiqua" pitchFamily="18" charset="0"/>
              <a:cs typeface="Times New Roman" charset="0"/>
            </a:endParaRPr>
          </a:p>
        </p:txBody>
      </p:sp>
      <p:sp>
        <p:nvSpPr>
          <p:cNvPr id="8195" name="Text Box 3"/>
          <p:cNvSpPr txBox="1">
            <a:spLocks noChangeArrowheads="1"/>
          </p:cNvSpPr>
          <p:nvPr/>
        </p:nvSpPr>
        <p:spPr bwMode="auto">
          <a:xfrm>
            <a:off x="533400" y="1643050"/>
            <a:ext cx="8382000" cy="4796185"/>
          </a:xfrm>
          <a:prstGeom prst="rect">
            <a:avLst/>
          </a:prstGeom>
          <a:noFill/>
          <a:ln w="9525">
            <a:noFill/>
            <a:miter lim="800000"/>
            <a:headEnd/>
            <a:tailEnd/>
          </a:ln>
        </p:spPr>
        <p:txBody>
          <a:bodyPr wrap="square">
            <a:spAutoFit/>
          </a:bodyPr>
          <a:lstStyle/>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A point which the transaction may be rolled back to, for example:</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BEGIN TRAN</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INSERT INTO person (id, name) VALUES (1, ‘Kowalski’)‏</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INSERT INTO person (id, name) VALUES (2, ‘Lenkiewicz’)‏</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SAVE TRAN x</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INSERT INTO person (id, name) VALUES (3, ‘Nowak’)‏</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SELECT * FROM person     </a:t>
            </a:r>
            <a:r>
              <a:rPr lang="en-GB" sz="2000" smtClean="0">
                <a:solidFill>
                  <a:srgbClr val="FC0128"/>
                </a:solidFill>
                <a:latin typeface="Arial" charset="0"/>
              </a:rPr>
              <a:t>-- we can see 3 persons</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ROLLBACK TRAN x</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SELECT * FROM person     </a:t>
            </a:r>
            <a:r>
              <a:rPr lang="en-GB" sz="2000" smtClean="0">
                <a:solidFill>
                  <a:srgbClr val="FC0128"/>
                </a:solidFill>
                <a:latin typeface="Arial" charset="0"/>
              </a:rPr>
              <a:t>-- we can see 2 persons</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ROLLBACK TRAN</a:t>
            </a:r>
          </a:p>
          <a:p>
            <a:pPr>
              <a:lnSpc>
                <a:spcPct val="120000"/>
              </a:lnSpc>
              <a:spcBef>
                <a:spcPts val="45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SELECT * FROM person     </a:t>
            </a:r>
            <a:r>
              <a:rPr lang="en-GB" sz="2000" smtClean="0">
                <a:solidFill>
                  <a:srgbClr val="FC0128"/>
                </a:solidFill>
                <a:latin typeface="Arial" charset="0"/>
              </a:rPr>
              <a:t>-- empty table</a:t>
            </a:r>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71500" y="533400"/>
            <a:ext cx="8429625" cy="1143000"/>
          </a:xfrm>
        </p:spPr>
        <p:txBody>
          <a:bodyPr/>
          <a:lstStyle/>
          <a:p>
            <a:pPr algn="ctr" eaLnBrk="1" hangingPunct="1"/>
            <a:r>
              <a:rPr lang="en-US" sz="4000" b="1" smtClean="0">
                <a:latin typeface="Book Antiqua" pitchFamily="18" charset="0"/>
                <a:cs typeface="Times New Roman" charset="0"/>
              </a:rPr>
              <a:t>Automatic commit</a:t>
            </a:r>
          </a:p>
        </p:txBody>
      </p:sp>
      <p:sp>
        <p:nvSpPr>
          <p:cNvPr id="8195" name="Text Box 3"/>
          <p:cNvSpPr txBox="1">
            <a:spLocks noChangeArrowheads="1"/>
          </p:cNvSpPr>
          <p:nvPr/>
        </p:nvSpPr>
        <p:spPr bwMode="auto">
          <a:xfrm>
            <a:off x="533400" y="1928802"/>
            <a:ext cx="8382000" cy="3877985"/>
          </a:xfrm>
          <a:prstGeom prst="rect">
            <a:avLst/>
          </a:prstGeom>
          <a:noFill/>
          <a:ln w="9525">
            <a:noFill/>
            <a:miter lim="800000"/>
            <a:headEnd/>
            <a:tailEnd/>
          </a:ln>
        </p:spPr>
        <p:txBody>
          <a:bodyPr wrap="square">
            <a:spAutoFit/>
          </a:bodyPr>
          <a:lstStyle/>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MS SQL Server has an autocommit option set by default. Commit is performed automatically after each DML or DDL statement. To turn this option off, we must execute the following statement:</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latin typeface="Arial" charset="0"/>
              </a:rPr>
              <a:t>	SET IMPLICIT_TRANSACTIONS ON</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solidFill>
                <a:srgbClr val="3017E7"/>
              </a:solidFill>
              <a:latin typeface="Arial" charset="0"/>
            </a:endParaRP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t>If you want to check this and other connection options, we run:</a:t>
            </a:r>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endParaRPr lang="en-GB" sz="2000" smtClean="0"/>
          </a:p>
          <a:p>
            <a:pPr>
              <a:lnSpc>
                <a:spcPct val="120000"/>
              </a:lnSpc>
              <a:spcBef>
                <a:spcPts val="600"/>
              </a:spcBef>
              <a:buFont typeface="Monotype Sorts" charset="2"/>
              <a:buNone/>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000" smtClean="0">
                <a:solidFill>
                  <a:srgbClr val="3017E7"/>
                </a:solidFill>
              </a:rPr>
              <a:t>	</a:t>
            </a:r>
            <a:r>
              <a:rPr lang="en-GB" sz="2000" smtClean="0">
                <a:solidFill>
                  <a:srgbClr val="3017E7"/>
                </a:solidFill>
                <a:latin typeface="Arial" charset="0"/>
              </a:rPr>
              <a:t>DBCC USEROPTIONS</a:t>
            </a:r>
            <a:endParaRPr lang="en-GB" sz="2000" smtClean="0">
              <a:solidFill>
                <a:srgbClr val="FC0128"/>
              </a:solidFill>
              <a:latin typeface="Arial" charset="0"/>
            </a:endParaRPr>
          </a:p>
        </p:txBody>
      </p:sp>
      <p:pic>
        <p:nvPicPr>
          <p:cNvPr id="4" name="Picture 3"/>
          <p:cNvPicPr>
            <a:picLocks noChangeAspect="1" noChangeArrowheads="1"/>
          </p:cNvPicPr>
          <p:nvPr/>
        </p:nvPicPr>
        <p:blipFill>
          <a:blip r:embed="rId3"/>
          <a:srcRect/>
          <a:stretch>
            <a:fillRect/>
          </a:stretch>
        </p:blipFill>
        <p:spPr bwMode="auto">
          <a:xfrm>
            <a:off x="8215338" y="1000108"/>
            <a:ext cx="785818" cy="775418"/>
          </a:xfrm>
          <a:prstGeom prst="rect">
            <a:avLst/>
          </a:prstGeom>
          <a:noFill/>
          <a:ln w="9525">
            <a:noFill/>
            <a:round/>
            <a:headEnd/>
            <a:tailEnd/>
          </a:ln>
          <a:effectLst/>
        </p:spPr>
      </p:pic>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atKonfPras">
  <a:themeElements>
    <a:clrScheme name="MatKonfPras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MatKonfPras">
      <a:majorFont>
        <a:latin typeface="Times New Roman"/>
        <a:ea typeface=""/>
        <a:cs typeface=""/>
      </a:majorFont>
      <a:minorFont>
        <a:latin typeface="Times New Roman"/>
        <a:ea typeface=""/>
        <a:cs typeface=""/>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MatKonfPras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MatKonfPras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MatKonfPras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MatKonfPras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MatKonfPras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tyw pakietu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E:\0Internetowe\0Referat\MatKonfPras.pot</Template>
  <TotalTime>1665</TotalTime>
  <Words>1105</Words>
  <Application>Microsoft Office PowerPoint</Application>
  <PresentationFormat>Pokaz na ekranie (4:3)</PresentationFormat>
  <Paragraphs>202</Paragraphs>
  <Slides>24</Slides>
  <Notes>23</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24</vt:i4>
      </vt:variant>
    </vt:vector>
  </HeadingPairs>
  <TitlesOfParts>
    <vt:vector size="30" baseType="lpstr">
      <vt:lpstr>Arial</vt:lpstr>
      <vt:lpstr>Book Antiqua</vt:lpstr>
      <vt:lpstr>Monotype Sorts</vt:lpstr>
      <vt:lpstr>Times New Roman</vt:lpstr>
      <vt:lpstr>Wingdings</vt:lpstr>
      <vt:lpstr>MatKonfPras</vt:lpstr>
      <vt:lpstr>Database administration ABD Lecture 3</vt:lpstr>
      <vt:lpstr>Topics</vt:lpstr>
      <vt:lpstr>Transactions</vt:lpstr>
      <vt:lpstr>Example</vt:lpstr>
      <vt:lpstr>ACID – 4 axioms of concurrent transactions executing</vt:lpstr>
      <vt:lpstr>Basic mechanisms</vt:lpstr>
      <vt:lpstr>COMMIT and ROLLBACK</vt:lpstr>
      <vt:lpstr>SAVEPOINT</vt:lpstr>
      <vt:lpstr>Automatic commit</vt:lpstr>
      <vt:lpstr>Concurrency anomalies</vt:lpstr>
      <vt:lpstr>Concurrency anomalies</vt:lpstr>
      <vt:lpstr>Concurrency anomalies</vt:lpstr>
      <vt:lpstr>Isolation levels</vt:lpstr>
      <vt:lpstr>Isolation levels</vt:lpstr>
      <vt:lpstr>SNAPSHOT isolation level</vt:lpstr>
      <vt:lpstr>SNAPSHOT isolation level</vt:lpstr>
      <vt:lpstr>Database snapshots</vt:lpstr>
      <vt:lpstr>Basic lock types</vt:lpstr>
      <vt:lpstr>Locks in MS SQL</vt:lpstr>
      <vt:lpstr>Multi level locking</vt:lpstr>
      <vt:lpstr>Locking hints</vt:lpstr>
      <vt:lpstr>Locking hints</vt:lpstr>
      <vt:lpstr>Useful options</vt:lpstr>
      <vt:lpstr>Guidelines</vt:lpstr>
    </vt:vector>
  </TitlesOfParts>
  <Company>PJWSTK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Administrowanie bazami danych - wykład 1</dc:title>
  <dc:creator>Paweł Lenkiewicz</dc:creator>
  <cp:lastModifiedBy>Pawel Lenkiewicz</cp:lastModifiedBy>
  <cp:revision>91</cp:revision>
  <dcterms:created xsi:type="dcterms:W3CDTF">2004-05-02T10:14:55Z</dcterms:created>
  <dcterms:modified xsi:type="dcterms:W3CDTF">2017-03-21T12:22:41Z</dcterms:modified>
</cp:coreProperties>
</file>