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13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343" r:id="rId20"/>
    <p:sldId id="344" r:id="rId21"/>
    <p:sldId id="346" r:id="rId22"/>
    <p:sldId id="347" r:id="rId23"/>
    <p:sldId id="348" r:id="rId24"/>
    <p:sldId id="34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7" autoAdjust="0"/>
    <p:restoredTop sz="81368" autoAdjust="0"/>
  </p:normalViewPr>
  <p:slideViewPr>
    <p:cSldViewPr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8A0DB-30D9-4752-8393-519622047A80}" type="datetimeFigureOut">
              <a:rPr lang="pl-PL" smtClean="0"/>
              <a:pPr/>
              <a:t>29.03.2021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ED38-6C1E-4FF3-945B-81CA17E74F3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19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B125CFE-0527-4EFB-AAC0-BF1D9CF0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79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915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2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87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4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162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01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4997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96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391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57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88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766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1942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690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0271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24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51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73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93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04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757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05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04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8F9FB-D285-4E79-A873-DBC58C3836C1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99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C010BC13-77CA-47FA-8570-6268595AB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364F9-68B3-44BE-9D3B-EBDA2C5C9DB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53250" y="838200"/>
            <a:ext cx="196215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73405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36F3-1DFF-4B17-B9AC-456721FDAC1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E7EC0-99A2-4E55-A87D-66405DF691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66FE-30CC-471E-809F-517783FF36C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430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054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7BBC-DF38-4141-8E9F-F86865D3403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B5E6-4574-46A4-94A6-165EF9AAA45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5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pic>
        <p:nvPicPr>
          <p:cNvPr id="6" name="Picture 9" descr="C:\Wendy\anabnr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00113" y="6381750"/>
            <a:ext cx="797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i="1">
                <a:solidFill>
                  <a:schemeClr val="tx2"/>
                </a:solidFill>
              </a:rPr>
              <a:t>Database</a:t>
            </a:r>
            <a:r>
              <a:rPr lang="en-US" sz="1200" i="1" baseline="0">
                <a:solidFill>
                  <a:schemeClr val="tx2"/>
                </a:solidFill>
              </a:rPr>
              <a:t> administration </a:t>
            </a:r>
            <a:r>
              <a:rPr lang="pl-PL" sz="1200" i="1">
                <a:solidFill>
                  <a:schemeClr val="tx2"/>
                </a:solidFill>
              </a:rPr>
              <a:t>– </a:t>
            </a:r>
            <a:r>
              <a:rPr lang="en-US" sz="1200" i="1">
                <a:solidFill>
                  <a:schemeClr val="tx2"/>
                </a:solidFill>
              </a:rPr>
              <a:t>lecture </a:t>
            </a:r>
            <a:r>
              <a:rPr lang="pl-PL" sz="1200" i="1">
                <a:solidFill>
                  <a:schemeClr val="tx2"/>
                </a:solidFill>
              </a:rPr>
              <a:t>4</a:t>
            </a:r>
            <a:r>
              <a:rPr lang="pl-PL" sz="1200" i="1" dirty="0">
                <a:solidFill>
                  <a:schemeClr val="tx2"/>
                </a:solidFill>
              </a:rPr>
              <a:t>	</a:t>
            </a:r>
            <a:fld id="{3B157DD2-2D09-4B57-849C-ED9464A13B2E}" type="slidenum">
              <a:rPr lang="en-US" sz="1200" i="1"/>
              <a:pPr algn="r">
                <a:spcBef>
                  <a:spcPct val="50000"/>
                </a:spcBef>
              </a:pPr>
              <a:t>‹#›</a:t>
            </a:fld>
            <a:endParaRPr lang="en-US" sz="1200" i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8671-5843-4AE4-844C-313AE8466FF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5652-FD41-4633-9ECE-B00515E95EA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7EE58-A727-4E57-9C69-D16E347844E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7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4105" name="Picture 9" descr="C:\Wendy\anabnr2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l-PL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077162A-FDB6-43ED-9B52-935DE3806D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4582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F63514A7-7C2D-44B8-B30D-412EF671A109}" type="slidenum">
              <a:rPr lang="en-US" sz="1000"/>
              <a:pPr>
                <a:spcBef>
                  <a:spcPct val="50000"/>
                </a:spcBef>
                <a:defRPr/>
              </a:pPr>
              <a:t>‹#›</a:t>
            </a:fld>
            <a:endParaRPr lang="en-US" sz="100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914400" y="60960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l-PL" sz="1200" i="1">
                <a:solidFill>
                  <a:schemeClr val="tx2"/>
                </a:solidFill>
              </a:rPr>
              <a:t>Nauczanie informatyki przez Internet </a:t>
            </a:r>
            <a:r>
              <a:rPr lang="en-US" sz="1200" i="1">
                <a:solidFill>
                  <a:schemeClr val="tx2"/>
                </a:solidFill>
              </a:rPr>
              <a:t>w </a:t>
            </a:r>
            <a:r>
              <a:rPr lang="pl-PL" sz="1200" i="1">
                <a:solidFill>
                  <a:schemeClr val="tx2"/>
                </a:solidFill>
                <a:cs typeface="Times New Roman" charset="0"/>
              </a:rPr>
              <a:t>PJWSTK</a:t>
            </a:r>
            <a:r>
              <a:rPr 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991600" cy="2819400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en-US" sz="4000" b="1">
                <a:latin typeface="Book Antiqua" pitchFamily="18" charset="0"/>
              </a:rPr>
              <a:t>Database administration</a:t>
            </a:r>
            <a:br>
              <a:rPr lang="en-US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ABD</a:t>
            </a:r>
            <a:br>
              <a:rPr lang="pl-PL" sz="4000" b="1">
                <a:latin typeface="Book Antiqua" pitchFamily="18" charset="0"/>
              </a:rPr>
            </a:br>
            <a:r>
              <a:rPr lang="en-US" sz="4000" b="1">
                <a:latin typeface="Book Antiqua" pitchFamily="18" charset="0"/>
              </a:rPr>
              <a:t>Lecture</a:t>
            </a:r>
            <a:r>
              <a:rPr lang="pl-PL" sz="4000" b="1">
                <a:latin typeface="Book Antiqua" pitchFamily="18" charset="0"/>
              </a:rPr>
              <a:t> </a:t>
            </a:r>
            <a:r>
              <a:rPr lang="en-US" sz="4000" b="1">
                <a:latin typeface="Book Antiqua" pitchFamily="18" charset="0"/>
              </a:rPr>
              <a:t>4</a:t>
            </a:r>
            <a:endParaRPr lang="en-US" sz="4000">
              <a:latin typeface="Book Antiqua" pitchFamily="18" charset="0"/>
              <a:cs typeface="Times New Roman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351338"/>
            <a:ext cx="8534400" cy="2278062"/>
          </a:xfrm>
        </p:spPr>
        <p:txBody>
          <a:bodyPr/>
          <a:lstStyle/>
          <a:p>
            <a:pPr algn="ctr" eaLnBrk="1" hangingPunct="1"/>
            <a:r>
              <a:rPr lang="pl-PL" sz="2400" i="1"/>
              <a:t>Paweł Lenkiewicz</a:t>
            </a:r>
            <a:endParaRPr lang="en-US" sz="2400" i="1"/>
          </a:p>
          <a:p>
            <a:pPr algn="ctr" eaLnBrk="1" hangingPunct="1"/>
            <a:br>
              <a:rPr lang="pl-PL" sz="2400">
                <a:latin typeface="Book Antiqua" pitchFamily="18" charset="0"/>
                <a:cs typeface="Times New Roman" charset="0"/>
              </a:rPr>
            </a:br>
            <a:endParaRPr lang="en-US" sz="2400">
              <a:latin typeface="Book Antiqua" pitchFamily="18" charset="0"/>
              <a:cs typeface="Times New Roman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Creating a user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45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We may create users by</a:t>
            </a:r>
            <a:r>
              <a:rPr lang="en-GB">
                <a:latin typeface="Times New Roman" pitchFamily="18" charset="0"/>
              </a:rPr>
              <a:t>: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Times New Roman" pitchFamily="18" charset="0"/>
              </a:rPr>
              <a:t>Management Studio,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Times New Roman" pitchFamily="18" charset="0"/>
              </a:rPr>
              <a:t>SQL</a:t>
            </a:r>
            <a:r>
              <a:rPr lang="pl-PL">
                <a:latin typeface="Times New Roman" pitchFamily="18" charset="0"/>
              </a:rPr>
              <a:t>:</a:t>
            </a:r>
            <a:br>
              <a:rPr lang="pl-PL">
                <a:latin typeface="Times New Roman" pitchFamily="18" charset="0"/>
              </a:rPr>
            </a:br>
            <a:r>
              <a:rPr lang="en-GB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sp_grant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dbaccess</a:t>
            </a:r>
            <a:r>
              <a:rPr lang="pl-PL">
                <a:latin typeface="Times New Roman" pitchFamily="18" charset="0"/>
              </a:rPr>
              <a:t> or</a:t>
            </a:r>
            <a:br>
              <a:rPr lang="pl-PL">
                <a:latin typeface="Times New Roman" pitchFamily="18" charset="0"/>
              </a:rPr>
            </a:br>
            <a:r>
              <a:rPr lang="pl-PL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CREATE USER name FOR LOGIN login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Deleting / modyfying: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DROP USER / ALTER USER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sp_revokedbaccess</a:t>
            </a:r>
            <a:endParaRPr lang="en-GB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Permissions levels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41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Permissions may be granted on many levels: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For logins:</a:t>
            </a:r>
          </a:p>
          <a:p>
            <a:pPr marL="637200" lvl="1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Server level permissions.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For users:</a:t>
            </a:r>
          </a:p>
          <a:p>
            <a:pPr marL="637200" lvl="1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Database level permissions,</a:t>
            </a:r>
          </a:p>
          <a:p>
            <a:pPr marL="637200" lvl="1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Object level permissions (for tables, procedures, views…),</a:t>
            </a:r>
          </a:p>
          <a:p>
            <a:pPr marL="637200" lvl="1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Role permissions,</a:t>
            </a:r>
          </a:p>
          <a:p>
            <a:pPr marL="637200" lvl="1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Schema permissions.</a:t>
            </a:r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Server level permissions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imes New Roman" pitchFamily="18" charset="0"/>
              </a:rPr>
              <a:t>g</a:t>
            </a:r>
            <a:r>
              <a:rPr lang="pl-PL" sz="2000">
                <a:latin typeface="Times New Roman" pitchFamily="18" charset="0"/>
              </a:rPr>
              <a:t>ranted for logins. Examples:</a:t>
            </a:r>
          </a:p>
          <a:p>
            <a:pPr marL="180000" indent="-180000">
              <a:spcBef>
                <a:spcPts val="12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Alter any database </a:t>
            </a:r>
            <a:r>
              <a:rPr lang="pl-PL" sz="2000">
                <a:latin typeface="Times New Roman" pitchFamily="18" charset="0"/>
              </a:rPr>
              <a:t>– allows to modify settings of every database. Also allows to create and drop databases.</a:t>
            </a:r>
          </a:p>
          <a:p>
            <a:pPr marL="180000" indent="-180000">
              <a:spcBef>
                <a:spcPts val="12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Alter any login </a:t>
            </a:r>
            <a:r>
              <a:rPr lang="pl-PL" sz="2000">
                <a:latin typeface="Times New Roman" pitchFamily="18" charset="0"/>
              </a:rPr>
              <a:t>– allows to create and modify logins.</a:t>
            </a:r>
          </a:p>
          <a:p>
            <a:pPr marL="180000" indent="-180000">
              <a:spcBef>
                <a:spcPts val="12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Connect SQL </a:t>
            </a:r>
            <a:r>
              <a:rPr lang="pl-PL" sz="2000">
                <a:latin typeface="Times New Roman" pitchFamily="18" charset="0"/>
              </a:rPr>
              <a:t>– allows to connect to the server (set to every login by defaul</a:t>
            </a:r>
            <a:r>
              <a:rPr lang="en-US" sz="2000">
                <a:latin typeface="Times New Roman" pitchFamily="18" charset="0"/>
              </a:rPr>
              <a:t>t</a:t>
            </a:r>
            <a:r>
              <a:rPr lang="pl-PL" sz="2000">
                <a:latin typeface="Times New Roman" pitchFamily="18" charset="0"/>
              </a:rPr>
              <a:t>).</a:t>
            </a:r>
          </a:p>
          <a:p>
            <a:pPr marL="180000" indent="-180000">
              <a:spcBef>
                <a:spcPts val="12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Create any database </a:t>
            </a:r>
            <a:r>
              <a:rPr lang="pl-PL" sz="2000">
                <a:latin typeface="Times New Roman" pitchFamily="18" charset="0"/>
              </a:rPr>
              <a:t>– allows to create databases.</a:t>
            </a:r>
          </a:p>
          <a:p>
            <a:pPr>
              <a:spcBef>
                <a:spcPts val="12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latin typeface="Times New Roman" pitchFamily="18" charset="0"/>
              </a:rPr>
              <a:t>Example GRANT statement:</a:t>
            </a:r>
          </a:p>
          <a:p>
            <a:pPr>
              <a:spcBef>
                <a:spcPts val="12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GRANT ALTER ANY DATABASE TO login</a:t>
            </a:r>
            <a:endParaRPr lang="en-GB" sz="200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Database level permissions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latin typeface="Times New Roman" pitchFamily="18" charset="0"/>
              </a:rPr>
              <a:t>F.ex.:</a:t>
            </a:r>
          </a:p>
          <a:p>
            <a:pPr>
              <a:spcBef>
                <a:spcPts val="12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 sz="2000">
              <a:latin typeface="Times New Roman" pitchFamily="18" charset="0"/>
            </a:endParaRPr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CREATE TABLE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2000"/>
              <a:t>– allows to create tables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CREATE VIEW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2000"/>
              <a:t>– allows to create views</a:t>
            </a:r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ALTER ANY USER </a:t>
            </a:r>
            <a:r>
              <a:rPr lang="pl-PL" sz="2000"/>
              <a:t>– allows to create and modify users</a:t>
            </a:r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ALTER </a:t>
            </a:r>
            <a:r>
              <a:rPr lang="pl-PL" sz="2000"/>
              <a:t>– allows to create and modify any database objest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BACKUP DATABASE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2000"/>
              <a:t>– allows to perform database backup</a:t>
            </a:r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BACKUP 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LOG </a:t>
            </a:r>
            <a:r>
              <a:rPr lang="pl-PL" sz="2000"/>
              <a:t>– allows to perform transactional log backup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EXECUTE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2000"/>
              <a:t>– allows to execute all stored procedures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2000"/>
              <a:t>– allows to execute SELECT statement on all </a:t>
            </a:r>
            <a:r>
              <a:rPr lang="en-US" sz="2000"/>
              <a:t>o</a:t>
            </a:r>
            <a:r>
              <a:rPr lang="pl-PL" sz="2000"/>
              <a:t>bjects</a:t>
            </a:r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INSERT </a:t>
            </a:r>
            <a:r>
              <a:rPr lang="pl-PL" sz="2000"/>
              <a:t>– allows to execute INSERT statement on all </a:t>
            </a:r>
            <a:r>
              <a:rPr lang="en-US" sz="2000"/>
              <a:t>o</a:t>
            </a:r>
            <a:r>
              <a:rPr lang="pl-PL" sz="2000"/>
              <a:t>bjects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UPDATE </a:t>
            </a:r>
            <a:r>
              <a:rPr lang="pl-PL" sz="2000"/>
              <a:t>– allows to execute UPDATE statement on all </a:t>
            </a:r>
            <a:r>
              <a:rPr lang="en-US" sz="2000"/>
              <a:t>o</a:t>
            </a:r>
            <a:r>
              <a:rPr lang="pl-PL" sz="2000"/>
              <a:t>bjects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DELETE </a:t>
            </a:r>
            <a:r>
              <a:rPr lang="pl-PL" sz="2000"/>
              <a:t>– allows to execute DELETE statement on all </a:t>
            </a:r>
            <a:r>
              <a:rPr lang="en-US" sz="2000"/>
              <a:t>o</a:t>
            </a:r>
            <a:r>
              <a:rPr lang="pl-PL" sz="2000"/>
              <a:t>bjects</a:t>
            </a:r>
            <a:endParaRPr lang="en-GB" sz="2000"/>
          </a:p>
          <a:p>
            <a:pPr marL="180000" lvl="1" indent="-1800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SHOW PLAN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2000"/>
              <a:t>– allows to see query execution plan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Object level permissions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/>
              <a:t>For tables, views and stored procedures</a:t>
            </a:r>
            <a:r>
              <a:rPr lang="en-GB" sz="2000"/>
              <a:t>:</a:t>
            </a:r>
            <a:endParaRPr lang="pl-PL" sz="200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GB" sz="2000"/>
              <a:t> (</a:t>
            </a:r>
            <a:r>
              <a:rPr lang="pl-PL" sz="2000"/>
              <a:t>table, column</a:t>
            </a:r>
            <a:r>
              <a:rPr lang="en-GB" sz="2000"/>
              <a:t>)</a:t>
            </a:r>
            <a:endParaRPr lang="pl-PL" sz="2000"/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INSERT</a:t>
            </a:r>
            <a:r>
              <a:rPr lang="en-GB" sz="2000"/>
              <a:t> (</a:t>
            </a:r>
            <a:r>
              <a:rPr lang="pl-PL" sz="2000"/>
              <a:t>table</a:t>
            </a:r>
            <a:r>
              <a:rPr lang="en-GB" sz="2000"/>
              <a:t>)</a:t>
            </a:r>
            <a:endParaRPr lang="pl-PL" sz="2000"/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UPDATE</a:t>
            </a:r>
            <a:r>
              <a:rPr lang="en-GB" sz="2000"/>
              <a:t> (</a:t>
            </a:r>
            <a:r>
              <a:rPr lang="pl-PL" sz="2000"/>
              <a:t>table, column</a:t>
            </a:r>
            <a:r>
              <a:rPr lang="en-GB" sz="2000"/>
              <a:t>)</a:t>
            </a:r>
            <a:endParaRPr lang="pl-PL" sz="2000"/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DELETE</a:t>
            </a:r>
            <a:r>
              <a:rPr lang="en-GB" sz="2000"/>
              <a:t> (</a:t>
            </a:r>
            <a:r>
              <a:rPr lang="pl-PL" sz="2000"/>
              <a:t>table</a:t>
            </a:r>
            <a:r>
              <a:rPr lang="en-GB" sz="2000"/>
              <a:t>)</a:t>
            </a:r>
            <a:endParaRPr lang="pl-PL" sz="2000"/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EXECUTE</a:t>
            </a:r>
            <a:r>
              <a:rPr lang="en-GB" sz="2000"/>
              <a:t> (</a:t>
            </a:r>
            <a:r>
              <a:rPr lang="pl-PL" sz="2000"/>
              <a:t>stored procedure</a:t>
            </a:r>
            <a:r>
              <a:rPr lang="en-GB" sz="2000"/>
              <a:t>)</a:t>
            </a:r>
            <a:endParaRPr lang="pl-PL" sz="2000"/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ALTER</a:t>
            </a:r>
            <a:r>
              <a:rPr lang="en-GB" sz="2000"/>
              <a:t> (</a:t>
            </a:r>
            <a:r>
              <a:rPr lang="pl-PL" sz="2000"/>
              <a:t>table, stored procedure</a:t>
            </a:r>
            <a:r>
              <a:rPr lang="en-GB" sz="2000"/>
              <a:t>)</a:t>
            </a:r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en-GB" sz="2000"/>
              <a:t> (</a:t>
            </a:r>
            <a:r>
              <a:rPr lang="pl-PL" sz="2000"/>
              <a:t>table, stored procedure</a:t>
            </a:r>
            <a:r>
              <a:rPr lang="en-GB" sz="2000"/>
              <a:t>)</a:t>
            </a:r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REFERENCES</a:t>
            </a:r>
            <a:r>
              <a:rPr lang="en-GB" sz="2000"/>
              <a:t> (</a:t>
            </a:r>
            <a:r>
              <a:rPr lang="pl-PL" sz="2000"/>
              <a:t>table</a:t>
            </a:r>
            <a:r>
              <a:rPr lang="en-GB" sz="2000"/>
              <a:t>)</a:t>
            </a:r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TAKE OWNERSHIP </a:t>
            </a:r>
            <a:r>
              <a:rPr lang="en-GB" sz="2000"/>
              <a:t>(</a:t>
            </a:r>
            <a:r>
              <a:rPr lang="pl-PL" sz="2000"/>
              <a:t>table, procedure</a:t>
            </a:r>
            <a:r>
              <a:rPr lang="en-GB" sz="2000"/>
              <a:t>)</a:t>
            </a:r>
          </a:p>
          <a:p>
            <a:pPr marL="180000" lvl="1" indent="-1800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VIEW DEFINITION </a:t>
            </a:r>
            <a:r>
              <a:rPr lang="en-GB" sz="2000"/>
              <a:t>(</a:t>
            </a:r>
            <a:r>
              <a:rPr lang="pl-PL" sz="2000"/>
              <a:t>table, procedure</a:t>
            </a:r>
            <a:r>
              <a:rPr lang="en-GB" sz="200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Granting permission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GRANT</a:t>
            </a:r>
            <a:r>
              <a:rPr lang="en-GB" sz="2000"/>
              <a:t> – </a:t>
            </a:r>
            <a:r>
              <a:rPr lang="pl-PL" sz="2000"/>
              <a:t>grants permissions</a:t>
            </a:r>
            <a:endParaRPr lang="en-GB" sz="200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REVOKE</a:t>
            </a:r>
            <a:r>
              <a:rPr lang="en-GB" sz="2000"/>
              <a:t> – </a:t>
            </a:r>
            <a:r>
              <a:rPr lang="pl-PL" sz="2000"/>
              <a:t>clears information about GRANT or DENY</a:t>
            </a:r>
            <a:endParaRPr lang="en-GB" sz="200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DENY</a:t>
            </a:r>
            <a:r>
              <a:rPr lang="en-GB" sz="2000"/>
              <a:t> – </a:t>
            </a:r>
            <a:r>
              <a:rPr lang="pl-PL" sz="2000"/>
              <a:t>denies performing an operation</a:t>
            </a:r>
            <a:endParaRPr lang="en-GB" sz="200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/>
              <a:t>Object level permissions</a:t>
            </a:r>
            <a:r>
              <a:rPr lang="en-GB" sz="200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GRANT SELECT,UPDATE ON 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table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TO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user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REVOKE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INSERT</a:t>
            </a:r>
            <a:r>
              <a:rPr lang="en-GB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ON 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table FROM user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DENY SELECT ON table TO user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/>
              <a:t>Database level permissions</a:t>
            </a:r>
            <a:r>
              <a:rPr lang="en-GB" sz="2000"/>
              <a:t>:</a:t>
            </a:r>
            <a:endParaRPr lang="pl-PL" sz="20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GRANT SELECT TO user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Built-in accounts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143116"/>
            <a:ext cx="83820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</a:rPr>
              <a:t>Guest</a:t>
            </a:r>
            <a:r>
              <a:rPr lang="pl-PL"/>
              <a:t> – is created in every database by default. Every „login” will have guest permissions even if there is no user for that login.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</a:rPr>
              <a:t>Dbo</a:t>
            </a:r>
            <a:r>
              <a:rPr lang="pl-PL"/>
              <a:t> – database owner. </a:t>
            </a:r>
            <a:r>
              <a:rPr lang="en-US"/>
              <a:t>All </a:t>
            </a:r>
            <a:r>
              <a:rPr lang="pl-PL"/>
              <a:t>permissions to database. Every  </a:t>
            </a:r>
            <a:r>
              <a:rPr lang="pl-PL" i="1"/>
              <a:t>sysadmin</a:t>
            </a:r>
            <a:r>
              <a:rPr lang="pl-PL"/>
              <a:t> role member has dbo permissions in every database.</a:t>
            </a:r>
            <a:endParaRPr lang="en-GB" sz="2000" i="1"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Roles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413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Role </a:t>
            </a:r>
            <a:r>
              <a:rPr lang="pl-PL"/>
              <a:t>is a group of users</a:t>
            </a:r>
            <a:r>
              <a:rPr lang="en-GB"/>
              <a:t>. </a:t>
            </a:r>
            <a:r>
              <a:rPr lang="pl-PL"/>
              <a:t>We may grant permissions to role in the same way as to users. There are also some built-in roles</a:t>
            </a:r>
            <a:r>
              <a:rPr lang="en-GB"/>
              <a:t>. </a:t>
            </a:r>
            <a:r>
              <a:rPr lang="pl-PL"/>
              <a:t>Each user may belong to many roles</a:t>
            </a:r>
            <a:r>
              <a:rPr lang="en-GB"/>
              <a:t>. </a:t>
            </a:r>
            <a:r>
              <a:rPr lang="pl-PL"/>
              <a:t>User effective permissions will be a sum of all his roles permissions and his own permissions.</a:t>
            </a:r>
            <a:r>
              <a:rPr lang="en-GB"/>
              <a:t> DENY </a:t>
            </a:r>
            <a:r>
              <a:rPr lang="pl-PL"/>
              <a:t>on any level will prevent executing an operation even if the user has GRANT on that </a:t>
            </a:r>
            <a:r>
              <a:rPr lang="en-US"/>
              <a:t>object </a:t>
            </a:r>
            <a:r>
              <a:rPr lang="pl-PL"/>
              <a:t>on other level.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There are 3</a:t>
            </a:r>
            <a:r>
              <a:rPr lang="en-GB"/>
              <a:t> </a:t>
            </a:r>
            <a:r>
              <a:rPr lang="pl-PL"/>
              <a:t>role types</a:t>
            </a:r>
            <a:r>
              <a:rPr lang="en-GB"/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Server roles,</a:t>
            </a:r>
            <a:endParaRPr lang="en-GB"/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Database built-in roles,</a:t>
            </a:r>
            <a:endParaRPr lang="en-GB"/>
          </a:p>
          <a:p>
            <a:pPr marL="180000" indent="-1800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Database user created roles.</a:t>
            </a:r>
            <a:endParaRPr lang="en-GB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Server roles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857364"/>
            <a:ext cx="83820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200"/>
              <a:t>Only built-in. We can’t create own server roles f.ex.:</a:t>
            </a: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solidFill>
                  <a:schemeClr val="accent1">
                    <a:lumMod val="50000"/>
                  </a:schemeClr>
                </a:solidFill>
              </a:rPr>
              <a:t>Sysadmin</a:t>
            </a:r>
            <a:r>
              <a:rPr lang="en-GB" sz="2200"/>
              <a:t> – </a:t>
            </a:r>
            <a:r>
              <a:rPr lang="en-US" sz="2200"/>
              <a:t>all </a:t>
            </a:r>
            <a:r>
              <a:rPr lang="pl-PL" sz="2200"/>
              <a:t>administrator rights</a:t>
            </a: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solidFill>
                  <a:schemeClr val="accent1">
                    <a:lumMod val="50000"/>
                  </a:schemeClr>
                </a:solidFill>
              </a:rPr>
              <a:t>Dbcreator</a:t>
            </a:r>
            <a:r>
              <a:rPr lang="en-GB" sz="2200"/>
              <a:t> – </a:t>
            </a:r>
            <a:r>
              <a:rPr lang="pl-PL" sz="2200"/>
              <a:t>may create and modify databases</a:t>
            </a: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solidFill>
                  <a:schemeClr val="accent1">
                    <a:lumMod val="50000"/>
                  </a:schemeClr>
                </a:solidFill>
              </a:rPr>
              <a:t>Diskadmin</a:t>
            </a:r>
            <a:r>
              <a:rPr lang="en-GB" sz="2200"/>
              <a:t> – </a:t>
            </a:r>
            <a:r>
              <a:rPr lang="pl-PL" sz="2200"/>
              <a:t>may manage disk files</a:t>
            </a: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solidFill>
                  <a:schemeClr val="accent1">
                    <a:lumMod val="50000"/>
                  </a:schemeClr>
                </a:solidFill>
              </a:rPr>
              <a:t>Processadmin</a:t>
            </a:r>
            <a:r>
              <a:rPr lang="en-GB" sz="2200"/>
              <a:t> – </a:t>
            </a:r>
            <a:r>
              <a:rPr lang="pl-PL" sz="2200"/>
              <a:t>may manage processes</a:t>
            </a: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>
                <a:solidFill>
                  <a:schemeClr val="accent1">
                    <a:lumMod val="50000"/>
                  </a:schemeClr>
                </a:solidFill>
              </a:rPr>
              <a:t>Securityadmin</a:t>
            </a:r>
            <a:r>
              <a:rPr lang="en-GB" sz="2200"/>
              <a:t> – </a:t>
            </a:r>
            <a:r>
              <a:rPr lang="pl-PL" sz="2200"/>
              <a:t>may manage logins</a:t>
            </a: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200"/>
          </a:p>
          <a:p>
            <a:pPr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200"/>
              <a:t>To add a login to server role, use Management Studio</a:t>
            </a:r>
            <a:r>
              <a:rPr lang="en-GB" sz="2200"/>
              <a:t> </a:t>
            </a:r>
            <a:r>
              <a:rPr lang="pl-PL" sz="2200"/>
              <a:t>or </a:t>
            </a:r>
            <a:r>
              <a:rPr lang="en-GB" sz="2200"/>
              <a:t>sp_addsrvrrolemember</a:t>
            </a:r>
            <a:r>
              <a:rPr lang="pl-PL" sz="2200"/>
              <a:t> system stored procedure</a:t>
            </a:r>
            <a:r>
              <a:rPr lang="en-GB" sz="2200"/>
              <a:t>. </a:t>
            </a:r>
            <a:r>
              <a:rPr lang="pl-PL" sz="2200"/>
              <a:t>To delete a login from server role use</a:t>
            </a:r>
            <a:r>
              <a:rPr lang="en-GB" sz="2200"/>
              <a:t> sp_dropsrvrolemember</a:t>
            </a:r>
            <a:r>
              <a:rPr lang="pl-PL" sz="2200"/>
              <a:t>.</a:t>
            </a:r>
            <a:endParaRPr lang="en-GB" sz="22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Database level built-in roles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/>
              <a:t>In every database: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pl-PL" sz="2000">
                <a:solidFill>
                  <a:schemeClr val="accent2"/>
                </a:solidFill>
              </a:rPr>
              <a:t> </a:t>
            </a:r>
            <a:r>
              <a:rPr lang="en-GB" sz="2000"/>
              <a:t>–</a:t>
            </a:r>
            <a:r>
              <a:rPr lang="pl-PL" sz="2000"/>
              <a:t> every user belongs to this role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Db_owner</a:t>
            </a:r>
            <a:r>
              <a:rPr lang="pl-PL" sz="2000">
                <a:solidFill>
                  <a:schemeClr val="accent2"/>
                </a:solidFill>
              </a:rPr>
              <a:t> </a:t>
            </a:r>
            <a:r>
              <a:rPr lang="en-GB" sz="2000"/>
              <a:t>–</a:t>
            </a:r>
            <a:r>
              <a:rPr lang="pl-PL" sz="2000"/>
              <a:t> database owner</a:t>
            </a:r>
            <a:endParaRPr lang="en-GB" sz="2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Db_accessadmin</a:t>
            </a:r>
            <a:r>
              <a:rPr lang="en-GB" sz="2000"/>
              <a:t> – </a:t>
            </a:r>
            <a:r>
              <a:rPr lang="pl-PL" sz="2000"/>
              <a:t>manages users and roles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Db_securityadmin</a:t>
            </a:r>
            <a:r>
              <a:rPr lang="en-GB" sz="2000"/>
              <a:t> – </a:t>
            </a:r>
            <a:r>
              <a:rPr lang="pl-PL" sz="2000"/>
              <a:t>manages permissions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Db_ddladmin</a:t>
            </a:r>
            <a:r>
              <a:rPr lang="en-GB" sz="2000"/>
              <a:t> – </a:t>
            </a:r>
            <a:r>
              <a:rPr lang="pl-PL" sz="2000"/>
              <a:t>may perform DDL instructions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Db_backupoperator</a:t>
            </a:r>
            <a:r>
              <a:rPr lang="en-GB" sz="2000"/>
              <a:t> – </a:t>
            </a:r>
            <a:r>
              <a:rPr lang="pl-PL" sz="2000"/>
              <a:t>may perform backups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Db_datareader</a:t>
            </a:r>
            <a:r>
              <a:rPr lang="en-GB" sz="2000"/>
              <a:t> – </a:t>
            </a:r>
            <a:r>
              <a:rPr lang="pl-PL" sz="2000"/>
              <a:t>may read data from all objects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Db_datawriter</a:t>
            </a:r>
            <a:r>
              <a:rPr lang="en-GB" sz="2000"/>
              <a:t> – </a:t>
            </a:r>
            <a:r>
              <a:rPr lang="pl-PL" sz="2000"/>
              <a:t>may modify data in all objects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Db_denydatareader</a:t>
            </a:r>
            <a:r>
              <a:rPr lang="en-GB" sz="2000"/>
              <a:t> – </a:t>
            </a:r>
            <a:r>
              <a:rPr lang="pl-PL" sz="2000"/>
              <a:t>can’t read anything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Db_denydatawriter</a:t>
            </a:r>
            <a:r>
              <a:rPr lang="en-GB" sz="2000"/>
              <a:t> – </a:t>
            </a:r>
            <a:r>
              <a:rPr lang="pl-PL" sz="2000"/>
              <a:t>can’t modify anything</a:t>
            </a: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  <a:p>
            <a:pPr>
              <a:lnSpc>
                <a:spcPct val="90000"/>
              </a:lnSpc>
              <a:spcBef>
                <a:spcPts val="5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/>
              <a:t>To add or delete user</a:t>
            </a:r>
            <a:r>
              <a:rPr lang="en-US" sz="2000"/>
              <a:t>,</a:t>
            </a:r>
            <a:r>
              <a:rPr lang="pl-PL" sz="2000"/>
              <a:t> use</a:t>
            </a:r>
            <a:r>
              <a:rPr lang="en-GB" sz="2000"/>
              <a:t> </a:t>
            </a:r>
            <a:r>
              <a:rPr lang="pl-PL" sz="2000"/>
              <a:t>Management Studio</a:t>
            </a:r>
            <a:r>
              <a:rPr lang="en-GB" sz="2000"/>
              <a:t> </a:t>
            </a:r>
            <a:r>
              <a:rPr lang="pl-PL" sz="2000"/>
              <a:t>or </a:t>
            </a:r>
            <a:r>
              <a:rPr lang="en-GB" sz="2000"/>
              <a:t>sp_addrolemember </a:t>
            </a:r>
            <a:r>
              <a:rPr lang="pl-PL" sz="2000"/>
              <a:t>and</a:t>
            </a:r>
            <a:r>
              <a:rPr lang="en-GB" sz="2000"/>
              <a:t> sp_droprolemember</a:t>
            </a:r>
            <a:r>
              <a:rPr lang="pl-PL" sz="2000"/>
              <a:t> system stored procedures.</a:t>
            </a:r>
            <a:endParaRPr lang="en-GB" sz="20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en-US" sz="4000" b="1">
                <a:latin typeface="Book Antiqua" pitchFamily="18" charset="0"/>
                <a:cs typeface="Times New Roman" charset="0"/>
              </a:rPr>
              <a:t>Topics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643182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60000">
              <a:buFont typeface="Arial" pitchFamily="34" charset="0"/>
              <a:buChar char="•"/>
            </a:pPr>
            <a:r>
              <a:rPr lang="en-US" sz="2800"/>
              <a:t>Permissions</a:t>
            </a:r>
          </a:p>
          <a:p>
            <a:pPr indent="-360000">
              <a:buFont typeface="Arial" pitchFamily="34" charset="0"/>
              <a:buChar char="•"/>
            </a:pPr>
            <a:r>
              <a:rPr lang="en-US" sz="2800"/>
              <a:t>Users</a:t>
            </a:r>
            <a:endParaRPr lang="pl-PL" sz="2800"/>
          </a:p>
          <a:p>
            <a:pPr indent="-360000">
              <a:buFont typeface="Arial" pitchFamily="34" charset="0"/>
              <a:buChar char="•"/>
            </a:pPr>
            <a:r>
              <a:rPr lang="pl-PL" sz="2800"/>
              <a:t>Role</a:t>
            </a:r>
            <a:r>
              <a:rPr lang="en-US" sz="2800"/>
              <a:t>s</a:t>
            </a:r>
            <a:endParaRPr lang="pl-PL" sz="2800"/>
          </a:p>
          <a:p>
            <a:pPr indent="-360000">
              <a:buFont typeface="Arial" pitchFamily="34" charset="0"/>
              <a:buChar char="•"/>
            </a:pPr>
            <a:r>
              <a:rPr lang="pl-PL" sz="2800"/>
              <a:t>Sche</a:t>
            </a:r>
            <a:r>
              <a:rPr lang="en-US" sz="2800"/>
              <a:t>mas</a:t>
            </a:r>
          </a:p>
          <a:p>
            <a:pPr indent="-360000"/>
            <a:endParaRPr lang="pl-PL" sz="280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User created database roles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14488"/>
            <a:ext cx="8382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We may create our own roles in </a:t>
            </a:r>
            <a:r>
              <a:rPr lang="en-US"/>
              <a:t>any </a:t>
            </a:r>
            <a:r>
              <a:rPr lang="pl-PL"/>
              <a:t>database:</a:t>
            </a:r>
            <a:r>
              <a:rPr lang="en-GB"/>
              <a:t> </a:t>
            </a:r>
            <a:endParaRPr lang="pl-PL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</a:rPr>
              <a:t>	CREATE ROLE name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To add or delete users</a:t>
            </a:r>
            <a:r>
              <a:rPr lang="en-GB"/>
              <a:t>: </a:t>
            </a:r>
            <a:r>
              <a:rPr lang="pl-PL"/>
              <a:t>Management Studio</a:t>
            </a:r>
            <a:r>
              <a:rPr lang="en-GB"/>
              <a:t> </a:t>
            </a:r>
            <a:r>
              <a:rPr lang="pl-PL"/>
              <a:t>or stored procedures: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/>
          </a:p>
          <a:p>
            <a:pPr>
              <a:lnSpc>
                <a:spcPct val="10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GB">
                <a:solidFill>
                  <a:schemeClr val="accent1">
                    <a:lumMod val="50000"/>
                  </a:schemeClr>
                </a:solidFill>
              </a:rPr>
              <a:t>sp_addrolemember, sp_droprolemember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Schemas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643050"/>
            <a:ext cx="8382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Schema is an object container</a:t>
            </a:r>
            <a:r>
              <a:rPr lang="en-GB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Every object belongs to one schema</a:t>
            </a:r>
            <a:r>
              <a:rPr lang="en-GB"/>
              <a:t> (dbo</a:t>
            </a:r>
            <a:r>
              <a:rPr lang="pl-PL"/>
              <a:t> by default</a:t>
            </a:r>
            <a:r>
              <a:rPr lang="en-GB"/>
              <a:t>).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Schemas make administration easier, bec</a:t>
            </a:r>
            <a:r>
              <a:rPr lang="en-US"/>
              <a:t>a</a:t>
            </a:r>
            <a:r>
              <a:rPr lang="pl-PL"/>
              <a:t>use we may set permissions on schema level.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If we give </a:t>
            </a:r>
            <a:r>
              <a:rPr lang="en-US"/>
              <a:t>a </a:t>
            </a:r>
            <a:r>
              <a:rPr lang="pl-PL"/>
              <a:t>user permissions on schema level, he will have permissions to all schema objects.</a:t>
            </a:r>
            <a:endParaRPr lang="en-GB"/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Every user has a default schema (dbo by default)</a:t>
            </a:r>
            <a:r>
              <a:rPr lang="en-GB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If we want to access an object in our default schema, we may skip schema name. To access an object in other schema, we write</a:t>
            </a:r>
            <a:r>
              <a:rPr lang="en-GB"/>
              <a:t>: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schema.ob</a:t>
            </a:r>
            <a:r>
              <a:rPr lang="pl-PL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ject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Creating a schema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571744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Management Studio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SQL: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/>
          </a:p>
          <a:p>
            <a:pPr marL="180000" indent="-1800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	CREATE SCHEMA name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To move object to another </a:t>
            </a:r>
            <a:br>
              <a:rPr lang="pl-PL" sz="4000" b="1">
                <a:latin typeface="Book Antiqua" pitchFamily="18" charset="0"/>
                <a:cs typeface="Times New Roman" charset="0"/>
              </a:rPr>
            </a:br>
            <a:r>
              <a:rPr lang="pl-PL" sz="4000" b="1">
                <a:latin typeface="Book Antiqua" pitchFamily="18" charset="0"/>
                <a:cs typeface="Times New Roman" charset="0"/>
              </a:rPr>
              <a:t>schema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214554"/>
            <a:ext cx="83820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ALTER SCHEMA new_schema</a:t>
            </a:r>
            <a:br>
              <a:rPr lang="pl-PL">
                <a:solidFill>
                  <a:schemeClr val="accent1">
                    <a:lumMod val="50000"/>
                  </a:schemeClr>
                </a:solidFill>
                <a:latin typeface="Arial" charset="0"/>
              </a:rPr>
            </a:br>
            <a:r>
              <a:rPr lang="pl-PL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TRANSFER old_schema.object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>
              <a:solidFill>
                <a:schemeClr val="accent2"/>
              </a:solidFill>
              <a:latin typeface="Arial" charset="0"/>
            </a:endParaRP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All object level permissions are cleared.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CONTROL permission on object level and ALTER permission on schema level is required.</a:t>
            </a:r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Guidelines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785926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Desi</a:t>
            </a:r>
            <a:r>
              <a:rPr lang="en-US"/>
              <a:t>gn</a:t>
            </a:r>
            <a:r>
              <a:rPr lang="pl-PL"/>
              <a:t> complete and consistent permissions model.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Try to avoid giving permissions </a:t>
            </a:r>
            <a:r>
              <a:rPr lang="pl-PL" i="1"/>
              <a:t>ad hoc</a:t>
            </a:r>
            <a:r>
              <a:rPr lang="pl-PL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Use roles and schemas to make administration easier.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Grant permissions on a proper level.</a:t>
            </a:r>
          </a:p>
          <a:p>
            <a:pPr marL="180000" indent="-1800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Use DENY to </a:t>
            </a:r>
            <a:r>
              <a:rPr lang="en-US"/>
              <a:t>forbid</a:t>
            </a:r>
            <a:r>
              <a:rPr lang="pl-PL"/>
              <a:t> a user </a:t>
            </a:r>
            <a:r>
              <a:rPr lang="en-US"/>
              <a:t>p</a:t>
            </a:r>
            <a:r>
              <a:rPr lang="pl-PL"/>
              <a:t>erforming </a:t>
            </a:r>
            <a:r>
              <a:rPr lang="en-US"/>
              <a:t>certain</a:t>
            </a:r>
            <a:r>
              <a:rPr lang="pl-PL"/>
              <a:t> operation.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Problem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238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How to find golden mean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data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and </a:t>
            </a:r>
            <a:r>
              <a:rPr lang="en-US" dirty="0"/>
              <a:t>the </a:t>
            </a:r>
            <a:r>
              <a:rPr lang="pl-PL" dirty="0"/>
              <a:t>system </a:t>
            </a:r>
            <a:r>
              <a:rPr lang="pl-PL" dirty="0" err="1"/>
              <a:t>security</a:t>
            </a:r>
            <a:r>
              <a:rPr lang="pl-PL" dirty="0"/>
              <a:t>.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l-PL" dirty="0"/>
              <a:t>Database administrator </a:t>
            </a:r>
            <a:r>
              <a:rPr lang="pl-PL" dirty="0" err="1"/>
              <a:t>should</a:t>
            </a:r>
            <a:r>
              <a:rPr lang="pl-PL" dirty="0"/>
              <a:t> design </a:t>
            </a:r>
            <a:r>
              <a:rPr lang="en-US" dirty="0"/>
              <a:t>a </a:t>
            </a:r>
            <a:r>
              <a:rPr lang="pl-PL" dirty="0" err="1"/>
              <a:t>complete</a:t>
            </a:r>
            <a:r>
              <a:rPr lang="pl-PL" dirty="0"/>
              <a:t>, </a:t>
            </a:r>
            <a:r>
              <a:rPr lang="pl-PL" dirty="0" err="1"/>
              <a:t>consistent</a:t>
            </a:r>
            <a:r>
              <a:rPr lang="pl-PL" dirty="0"/>
              <a:t> and </a:t>
            </a:r>
            <a:r>
              <a:rPr lang="pl-PL" dirty="0" err="1"/>
              <a:t>clear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security</a:t>
            </a:r>
            <a:r>
              <a:rPr lang="pl-PL" dirty="0"/>
              <a:t> model.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>
              <a:cs typeface="Times New Roman" pitchFamily="16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Authentication mode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423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imes New Roman" pitchFamily="18" charset="0"/>
              </a:rPr>
              <a:t>We set it </a:t>
            </a:r>
            <a:r>
              <a:rPr lang="pl-PL">
                <a:latin typeface="Times New Roman" pitchFamily="18" charset="0"/>
              </a:rPr>
              <a:t>during installation or in server options</a:t>
            </a:r>
            <a:r>
              <a:rPr lang="en-GB"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Times New Roman" pitchFamily="18" charset="0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Times New Roman" pitchFamily="18" charset="0"/>
              </a:rPr>
              <a:t>Windows authentication</a:t>
            </a:r>
            <a:br>
              <a:rPr lang="en-GB">
                <a:latin typeface="Times New Roman" pitchFamily="18" charset="0"/>
              </a:rPr>
            </a:br>
            <a:r>
              <a:rPr lang="pl-PL">
                <a:solidFill>
                  <a:srgbClr val="3017E7"/>
                </a:solidFill>
                <a:latin typeface="Times New Roman" pitchFamily="18" charset="0"/>
              </a:rPr>
              <a:t>Access to the server will be possible by using Windows and/or Active Directory accounts.</a:t>
            </a:r>
            <a:endParaRPr lang="en-GB">
              <a:solidFill>
                <a:srgbClr val="3017E7"/>
              </a:solidFill>
              <a:latin typeface="Times New Roman" pitchFamily="18" charset="0"/>
            </a:endParaRPr>
          </a:p>
          <a:p>
            <a:pPr marL="180000" indent="-180000">
              <a:lnSpc>
                <a:spcPct val="12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Times New Roman" pitchFamily="18" charset="0"/>
              </a:rPr>
              <a:t>Mixed mode</a:t>
            </a:r>
            <a:br>
              <a:rPr lang="en-GB">
                <a:latin typeface="Times New Roman" pitchFamily="18" charset="0"/>
              </a:rPr>
            </a:br>
            <a:r>
              <a:rPr lang="pl-PL">
                <a:solidFill>
                  <a:srgbClr val="3017E7"/>
                </a:solidFill>
                <a:latin typeface="Times New Roman" pitchFamily="18" charset="0"/>
              </a:rPr>
              <a:t>Using Windows accounts is still possible, but we may also create accounts authenticated by SQL Server. In this case login and password will be stored and checked by SQL Server.</a:t>
            </a:r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Administrator accounts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25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dirty="0" err="1">
                <a:latin typeface="Times New Roman" pitchFamily="18" charset="0"/>
              </a:rPr>
              <a:t>All</a:t>
            </a:r>
            <a:r>
              <a:rPr lang="pl-PL" dirty="0">
                <a:latin typeface="Times New Roman" pitchFamily="18" charset="0"/>
              </a:rPr>
              <a:t> </a:t>
            </a:r>
            <a:r>
              <a:rPr lang="pl-PL" dirty="0" err="1">
                <a:latin typeface="Times New Roman" pitchFamily="18" charset="0"/>
              </a:rPr>
              <a:t>accounts</a:t>
            </a:r>
            <a:r>
              <a:rPr lang="pl-PL" dirty="0">
                <a:latin typeface="Times New Roman" pitchFamily="18" charset="0"/>
              </a:rPr>
              <a:t> from </a:t>
            </a:r>
            <a:r>
              <a:rPr lang="en-US" dirty="0">
                <a:latin typeface="Times New Roman" pitchFamily="18" charset="0"/>
              </a:rPr>
              <a:t>the </a:t>
            </a:r>
            <a:r>
              <a:rPr lang="pl-PL" dirty="0">
                <a:latin typeface="Times New Roman" pitchFamily="18" charset="0"/>
              </a:rPr>
              <a:t>„</a:t>
            </a:r>
            <a:r>
              <a:rPr lang="pl-PL" dirty="0" err="1">
                <a:latin typeface="Times New Roman" pitchFamily="18" charset="0"/>
              </a:rPr>
              <a:t>sysadmin</a:t>
            </a:r>
            <a:r>
              <a:rPr lang="pl-PL" dirty="0">
                <a:latin typeface="Times New Roman" pitchFamily="18" charset="0"/>
              </a:rPr>
              <a:t>” </a:t>
            </a:r>
            <a:r>
              <a:rPr lang="pl-PL" dirty="0" err="1">
                <a:latin typeface="Times New Roman" pitchFamily="18" charset="0"/>
              </a:rPr>
              <a:t>built</a:t>
            </a:r>
            <a:r>
              <a:rPr lang="pl-PL" dirty="0">
                <a:latin typeface="Times New Roman" pitchFamily="18" charset="0"/>
              </a:rPr>
              <a:t>-in role</a:t>
            </a:r>
            <a:r>
              <a:rPr lang="en-GB" dirty="0">
                <a:latin typeface="Times New Roman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Times New Roman" pitchFamily="18" charset="0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imes New Roman" pitchFamily="18" charset="0"/>
              </a:rPr>
              <a:t>Windows accounts defined during the server installation (usually a local administrator account)</a:t>
            </a:r>
            <a:r>
              <a:rPr lang="pl-PL" dirty="0">
                <a:latin typeface="Times New Roman" pitchFamily="18" charset="0"/>
              </a:rPr>
              <a:t>.</a:t>
            </a:r>
            <a:endParaRPr lang="en-GB" dirty="0">
              <a:latin typeface="Times New Roman" pitchFamily="18" charset="0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Times New Roman" pitchFamily="18" charset="0"/>
              </a:rPr>
              <a:t>sa</a:t>
            </a:r>
            <a:endParaRPr lang="en-GB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Access to server and database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20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If we want to give someone access to a database, we must: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>
              <a:latin typeface="Times New Roman" pitchFamily="18" charset="0"/>
            </a:endParaRP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Create login on the server level.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Create user on the database level.</a:t>
            </a:r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Creating a login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Times New Roman" pitchFamily="18" charset="0"/>
              </a:rPr>
              <a:t>„Windows authentication” </a:t>
            </a:r>
            <a:r>
              <a:rPr lang="pl-PL">
                <a:latin typeface="Times New Roman" pitchFamily="18" charset="0"/>
              </a:rPr>
              <a:t>logins</a:t>
            </a:r>
            <a:r>
              <a:rPr lang="en-GB">
                <a:latin typeface="Times New Roman" pitchFamily="18" charset="0"/>
              </a:rPr>
              <a:t>: </a:t>
            </a:r>
            <a:r>
              <a:rPr lang="pl-PL">
                <a:latin typeface="Times New Roman" pitchFamily="18" charset="0"/>
              </a:rPr>
              <a:t>computer_name</a:t>
            </a:r>
            <a:r>
              <a:rPr lang="en-GB">
                <a:latin typeface="Times New Roman" pitchFamily="18" charset="0"/>
              </a:rPr>
              <a:t>\login </a:t>
            </a:r>
            <a:r>
              <a:rPr lang="pl-PL">
                <a:latin typeface="Times New Roman" pitchFamily="18" charset="0"/>
              </a:rPr>
              <a:t>or</a:t>
            </a:r>
            <a:r>
              <a:rPr lang="en-GB">
                <a:latin typeface="Times New Roman" pitchFamily="18" charset="0"/>
              </a:rPr>
              <a:t> </a:t>
            </a:r>
            <a:r>
              <a:rPr lang="pl-PL">
                <a:latin typeface="Times New Roman" pitchFamily="18" charset="0"/>
              </a:rPr>
              <a:t>domain</a:t>
            </a:r>
            <a:r>
              <a:rPr lang="en-GB">
                <a:latin typeface="Times New Roman" pitchFamily="18" charset="0"/>
              </a:rPr>
              <a:t>\login</a:t>
            </a:r>
            <a:r>
              <a:rPr lang="pl-PL">
                <a:latin typeface="Times New Roman" pitchFamily="18" charset="0"/>
              </a:rPr>
              <a:t>. Login is an account name from Windows or Active Directory (user or group)</a:t>
            </a:r>
            <a:r>
              <a:rPr lang="en-GB">
                <a:latin typeface="Times New Roman" pitchFamily="18" charset="0"/>
              </a:rPr>
              <a:t>.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Times New Roman" pitchFamily="18" charset="0"/>
              </a:rPr>
              <a:t>„</a:t>
            </a:r>
            <a:r>
              <a:rPr lang="pl-PL">
                <a:latin typeface="Times New Roman" pitchFamily="18" charset="0"/>
              </a:rPr>
              <a:t>SQL Server authentication</a:t>
            </a:r>
            <a:r>
              <a:rPr lang="en-GB">
                <a:latin typeface="Times New Roman" pitchFamily="18" charset="0"/>
              </a:rPr>
              <a:t>” </a:t>
            </a:r>
            <a:r>
              <a:rPr lang="pl-PL">
                <a:latin typeface="Times New Roman" pitchFamily="18" charset="0"/>
              </a:rPr>
              <a:t>logins: We may create any login and password</a:t>
            </a:r>
            <a:r>
              <a:rPr lang="en-GB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Creating a login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38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Login may be created</a:t>
            </a:r>
            <a:r>
              <a:rPr lang="en-GB">
                <a:latin typeface="Times New Roman" pitchFamily="18" charset="0"/>
              </a:rPr>
              <a:t>: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from </a:t>
            </a:r>
            <a:r>
              <a:rPr lang="en-GB">
                <a:latin typeface="Times New Roman" pitchFamily="18" charset="0"/>
              </a:rPr>
              <a:t>Management Studio,</a:t>
            </a:r>
          </a:p>
          <a:p>
            <a:pPr marL="180000" indent="-180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>
                <a:latin typeface="Times New Roman" pitchFamily="18" charset="0"/>
              </a:rPr>
              <a:t>from </a:t>
            </a:r>
            <a:r>
              <a:rPr lang="en-GB">
                <a:latin typeface="Times New Roman" pitchFamily="18" charset="0"/>
              </a:rPr>
              <a:t>SQL</a:t>
            </a:r>
            <a:r>
              <a:rPr lang="pl-PL">
                <a:latin typeface="Times New Roman" pitchFamily="18" charset="0"/>
              </a:rPr>
              <a:t> level:</a:t>
            </a:r>
            <a:endParaRPr lang="en-GB">
              <a:latin typeface="Times New Roman" pitchFamily="18" charset="0"/>
            </a:endParaRPr>
          </a:p>
          <a:p>
            <a:pPr marL="637200" lvl="2" indent="-180000">
              <a:lnSpc>
                <a:spcPct val="120000"/>
              </a:lnSpc>
              <a:spcBef>
                <a:spcPts val="500"/>
              </a:spcBef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latin typeface="Times New Roman" pitchFamily="18" charset="0"/>
              </a:rPr>
              <a:t>Windows authentication login</a:t>
            </a:r>
            <a:r>
              <a:rPr lang="en-GB" sz="2000">
                <a:latin typeface="Times New Roman" pitchFamily="18" charset="0"/>
              </a:rPr>
              <a:t>: </a:t>
            </a:r>
            <a:br>
              <a:rPr lang="pl-PL" sz="2000">
                <a:latin typeface="Times New Roman" pitchFamily="18" charset="0"/>
              </a:rPr>
            </a:br>
            <a:r>
              <a:rPr lang="en-GB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sp_grantlogin</a:t>
            </a:r>
            <a:r>
              <a:rPr lang="pl-PL" sz="2000">
                <a:latin typeface="Times New Roman" pitchFamily="18" charset="0"/>
              </a:rPr>
              <a:t> or</a:t>
            </a:r>
            <a:br>
              <a:rPr lang="pl-PL" sz="2000">
                <a:latin typeface="Times New Roman" pitchFamily="18" charset="0"/>
              </a:rPr>
            </a:b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CREATE LOGIN name FROM WINDOWS</a:t>
            </a:r>
            <a:endParaRPr lang="en-GB" sz="200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marL="637200" lvl="2" indent="-180000">
              <a:lnSpc>
                <a:spcPct val="120000"/>
              </a:lnSpc>
              <a:spcBef>
                <a:spcPts val="500"/>
              </a:spcBef>
              <a:buFont typeface="Courier New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latin typeface="Times New Roman" pitchFamily="18" charset="0"/>
              </a:rPr>
              <a:t>SQL Server authentication login</a:t>
            </a:r>
            <a:r>
              <a:rPr lang="en-GB" sz="2000">
                <a:latin typeface="Times New Roman" pitchFamily="18" charset="0"/>
              </a:rPr>
              <a:t>:</a:t>
            </a:r>
            <a:br>
              <a:rPr lang="pl-PL" sz="2000">
                <a:latin typeface="Times New Roman" pitchFamily="18" charset="0"/>
              </a:rPr>
            </a:br>
            <a:r>
              <a:rPr lang="en-GB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sp_addlogi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n </a:t>
            </a:r>
            <a:r>
              <a:rPr lang="pl-PL" sz="2000">
                <a:latin typeface="Times New Roman" pitchFamily="18" charset="0"/>
              </a:rPr>
              <a:t>or</a:t>
            </a:r>
            <a:br>
              <a:rPr lang="pl-PL" sz="2000">
                <a:latin typeface="Times New Roman" pitchFamily="18" charset="0"/>
              </a:rPr>
            </a:br>
            <a:r>
              <a:rPr lang="pl-PL" sz="2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CREATE LOGIN name WITH PASSWORD = ‘password’</a:t>
            </a:r>
            <a:endParaRPr lang="en-GB" sz="200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5338" y="1000108"/>
            <a:ext cx="785818" cy="7754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33400"/>
            <a:ext cx="8429625" cy="1143000"/>
          </a:xfrm>
        </p:spPr>
        <p:txBody>
          <a:bodyPr/>
          <a:lstStyle/>
          <a:p>
            <a:pPr algn="ctr" eaLnBrk="1" hangingPunct="1"/>
            <a:r>
              <a:rPr lang="pl-PL" sz="4000" b="1">
                <a:latin typeface="Book Antiqua" pitchFamily="18" charset="0"/>
                <a:cs typeface="Times New Roman" charset="0"/>
              </a:rPr>
              <a:t>Logins management</a:t>
            </a:r>
            <a:endParaRPr lang="en-US" sz="4000" b="1">
              <a:latin typeface="Book Antiqua" pitchFamily="18" charset="0"/>
              <a:cs typeface="Times New Roman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928802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Windows authentication</a:t>
            </a:r>
            <a:r>
              <a:rPr lang="en-GB"/>
              <a:t>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Sp_revokelogin</a:t>
            </a:r>
            <a:r>
              <a:rPr lang="en-GB" sz="2000"/>
              <a:t> – </a:t>
            </a:r>
            <a:r>
              <a:rPr lang="pl-PL" sz="2000"/>
              <a:t>deletes login</a:t>
            </a:r>
            <a:endParaRPr lang="en-GB" sz="200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Sp_denylogin</a:t>
            </a:r>
            <a:r>
              <a:rPr lang="en-GB" sz="2000"/>
              <a:t> – </a:t>
            </a:r>
            <a:r>
              <a:rPr lang="pl-PL" sz="2000"/>
              <a:t>denies access</a:t>
            </a:r>
            <a:endParaRPr lang="en-GB" sz="2000"/>
          </a:p>
          <a:p>
            <a:pPr>
              <a:lnSpc>
                <a:spcPct val="100000"/>
              </a:lnSpc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>
              <a:lnSpc>
                <a:spcPct val="100000"/>
              </a:lnSpc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SQL</a:t>
            </a:r>
            <a:r>
              <a:rPr lang="pl-PL"/>
              <a:t> Server authentication</a:t>
            </a:r>
            <a:r>
              <a:rPr lang="en-GB"/>
              <a:t>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solidFill>
                  <a:schemeClr val="accent1">
                    <a:lumMod val="50000"/>
                  </a:schemeClr>
                </a:solidFill>
              </a:rPr>
              <a:t>Sp_droplogin</a:t>
            </a:r>
            <a:r>
              <a:rPr lang="en-GB" sz="2000"/>
              <a:t> – </a:t>
            </a:r>
            <a:r>
              <a:rPr lang="pl-PL" sz="2000"/>
              <a:t>deletes login</a:t>
            </a:r>
          </a:p>
          <a:p>
            <a:pPr>
              <a:lnSpc>
                <a:spcPct val="100000"/>
              </a:lnSpc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l-PL"/>
          </a:p>
          <a:p>
            <a:pPr>
              <a:lnSpc>
                <a:spcPct val="100000"/>
              </a:lnSpc>
              <a:buFont typeface="Monotype Sorts" pitchFamily="4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/>
              <a:t>Or (prefered):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ALTER LOGIN </a:t>
            </a:r>
            <a:r>
              <a:rPr lang="pl-PL" sz="2000"/>
              <a:t>/ </a:t>
            </a:r>
            <a:r>
              <a:rPr lang="pl-PL" sz="2000">
                <a:solidFill>
                  <a:schemeClr val="accent1">
                    <a:lumMod val="50000"/>
                  </a:schemeClr>
                </a:solidFill>
              </a:rPr>
              <a:t>DROP LOGIN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tKonfPras">
  <a:themeElements>
    <a:clrScheme name="MatKonfPras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MatKonfPr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tKonfPras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KonfPras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KonfPras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E:\0Internetowe\0Referat\MatKonfPras.pot</Template>
  <TotalTime>1648</TotalTime>
  <Words>1290</Words>
  <Application>Microsoft Office PowerPoint</Application>
  <PresentationFormat>On-screen Show (4:3)</PresentationFormat>
  <Paragraphs>197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Courier New</vt:lpstr>
      <vt:lpstr>Monotype Sorts</vt:lpstr>
      <vt:lpstr>Times New Roman</vt:lpstr>
      <vt:lpstr>Wingdings</vt:lpstr>
      <vt:lpstr>MatKonfPras</vt:lpstr>
      <vt:lpstr>Database administration ABD Lecture 4</vt:lpstr>
      <vt:lpstr>Topics</vt:lpstr>
      <vt:lpstr>Problem</vt:lpstr>
      <vt:lpstr>Authentication mode</vt:lpstr>
      <vt:lpstr>Administrator accounts</vt:lpstr>
      <vt:lpstr>Access to server and database</vt:lpstr>
      <vt:lpstr>Creating a login</vt:lpstr>
      <vt:lpstr>Creating a login</vt:lpstr>
      <vt:lpstr>Logins management</vt:lpstr>
      <vt:lpstr>Creating a user</vt:lpstr>
      <vt:lpstr>Permissions levels</vt:lpstr>
      <vt:lpstr>Server level permissions</vt:lpstr>
      <vt:lpstr>Database level permissions</vt:lpstr>
      <vt:lpstr>Object level permissions</vt:lpstr>
      <vt:lpstr>Granting permission</vt:lpstr>
      <vt:lpstr>Built-in accounts</vt:lpstr>
      <vt:lpstr>Roles</vt:lpstr>
      <vt:lpstr>Server roles</vt:lpstr>
      <vt:lpstr>Database level built-in roles</vt:lpstr>
      <vt:lpstr>User created database roles</vt:lpstr>
      <vt:lpstr>Schemas</vt:lpstr>
      <vt:lpstr>Creating a schema</vt:lpstr>
      <vt:lpstr>To move object to another  schema</vt:lpstr>
      <vt:lpstr>Guidelines</vt:lpstr>
    </vt:vector>
  </TitlesOfParts>
  <Company>PJWSTK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Administrowanie bazami danych - wykład 4</dc:title>
  <dc:creator>Paweł Lenkiewicz</dc:creator>
  <cp:lastModifiedBy>Pawel Lenkiewicz</cp:lastModifiedBy>
  <cp:revision>87</cp:revision>
  <dcterms:created xsi:type="dcterms:W3CDTF">2004-05-02T10:14:55Z</dcterms:created>
  <dcterms:modified xsi:type="dcterms:W3CDTF">2021-03-29T12:47:24Z</dcterms:modified>
</cp:coreProperties>
</file>