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13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71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7" autoAdjust="0"/>
    <p:restoredTop sz="81368" autoAdjust="0"/>
  </p:normalViewPr>
  <p:slideViewPr>
    <p:cSldViewPr>
      <p:cViewPr varScale="1">
        <p:scale>
          <a:sx n="91" d="100"/>
          <a:sy n="91" d="100"/>
        </p:scale>
        <p:origin x="11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8A0DB-30D9-4752-8393-519622047A80}" type="datetimeFigureOut">
              <a:rPr lang="pl-PL" smtClean="0"/>
              <a:pPr/>
              <a:t>2017-04-04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ED38-6C1E-4FF3-945B-81CA17E74F3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600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B125CFE-0527-4EFB-AAC0-BF1D9CF03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690805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2278481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201656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276789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368963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1358998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3537415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3290773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1231175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1118042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123786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528907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1059456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4055365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4094169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3261071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255382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206723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268717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398789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46789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324123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127311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 smtClean="0"/>
          </a:p>
        </p:txBody>
      </p:sp>
    </p:spTree>
    <p:extLst>
      <p:ext uri="{BB962C8B-B14F-4D97-AF65-F5344CB8AC3E}">
        <p14:creationId xmlns:p14="http://schemas.microsoft.com/office/powerpoint/2010/main" val="138836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C010BC13-77CA-47FA-8570-6268595AB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364F9-68B3-44BE-9D3B-EBDA2C5C9DB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53250" y="838200"/>
            <a:ext cx="1962150" cy="54102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734050" cy="5410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A36F3-1DFF-4B17-B9AC-456721FDAC1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E7EC0-99A2-4E55-A87D-66405DF691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66FE-30CC-471E-809F-517783FF36C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054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67BBC-DF38-4141-8E9F-F86865D3403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B5E6-4574-46A4-94A6-165EF9AAA45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5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pic>
        <p:nvPicPr>
          <p:cNvPr id="6" name="Picture 9" descr="C:\Wendy\anabnr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00113" y="6381750"/>
            <a:ext cx="797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i="1" smtClean="0">
                <a:solidFill>
                  <a:schemeClr val="tx2"/>
                </a:solidFill>
              </a:rPr>
              <a:t>Database administration</a:t>
            </a:r>
            <a:r>
              <a:rPr lang="en-US" sz="1200" i="1" baseline="0" smtClean="0">
                <a:solidFill>
                  <a:schemeClr val="tx2"/>
                </a:solidFill>
              </a:rPr>
              <a:t> </a:t>
            </a:r>
            <a:r>
              <a:rPr lang="pl-PL" sz="1200" i="1" smtClean="0">
                <a:solidFill>
                  <a:schemeClr val="tx2"/>
                </a:solidFill>
              </a:rPr>
              <a:t>– </a:t>
            </a:r>
            <a:r>
              <a:rPr lang="en-US" sz="1200" i="1" smtClean="0">
                <a:solidFill>
                  <a:schemeClr val="tx2"/>
                </a:solidFill>
              </a:rPr>
              <a:t>lecture 5</a:t>
            </a:r>
            <a:r>
              <a:rPr lang="pl-PL" sz="1200" i="1">
                <a:solidFill>
                  <a:schemeClr val="tx2"/>
                </a:solidFill>
              </a:rPr>
              <a:t>	</a:t>
            </a:r>
            <a:fld id="{3B157DD2-2D09-4B57-849C-ED9464A13B2E}" type="slidenum">
              <a:rPr lang="en-US" sz="1200" i="1"/>
              <a:pPr algn="r">
                <a:spcBef>
                  <a:spcPct val="50000"/>
                </a:spcBef>
              </a:pPr>
              <a:t>‹#›</a:t>
            </a:fld>
            <a:endParaRPr lang="en-US" sz="1200" i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8671-5843-4AE4-844C-313AE8466FF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05652-FD41-4633-9ECE-B00515E95EA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7EE58-A727-4E57-9C69-D16E347844E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105" name="Picture 9" descr="C:\Wendy\anabnr2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77162A-FDB6-43ED-9B52-935DE3806D8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458200" y="6613525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F63514A7-7C2D-44B8-B30D-412EF671A109}" type="slidenum">
              <a:rPr lang="en-US" sz="1000"/>
              <a:pPr>
                <a:spcBef>
                  <a:spcPct val="50000"/>
                </a:spcBef>
                <a:defRPr/>
              </a:pPr>
              <a:t>‹#›</a:t>
            </a:fld>
            <a:endParaRPr lang="en-US" sz="100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914400" y="609600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1200" i="1">
                <a:solidFill>
                  <a:schemeClr val="tx2"/>
                </a:solidFill>
              </a:rPr>
              <a:t>Nauczanie informatyki przez Internet </a:t>
            </a:r>
            <a:r>
              <a:rPr lang="en-US" sz="1200" i="1">
                <a:solidFill>
                  <a:schemeClr val="tx2"/>
                </a:solidFill>
              </a:rPr>
              <a:t>w </a:t>
            </a:r>
            <a:r>
              <a:rPr lang="pl-PL" sz="1200" i="1">
                <a:solidFill>
                  <a:schemeClr val="tx2"/>
                </a:solidFill>
                <a:cs typeface="Times New Roman" charset="0"/>
              </a:rPr>
              <a:t>PJWSTK</a:t>
            </a:r>
            <a:r>
              <a:rPr 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91600" cy="2819400"/>
          </a:xfrm>
        </p:spPr>
        <p:txBody>
          <a:bodyPr/>
          <a:lstStyle/>
          <a:p>
            <a:pPr algn="ctr" eaLnBrk="1" hangingPunct="1">
              <a:lnSpc>
                <a:spcPct val="135000"/>
              </a:lnSpc>
            </a:pPr>
            <a:r>
              <a:rPr lang="en-US" sz="4000" b="1" smtClean="0">
                <a:latin typeface="Book Antiqua" pitchFamily="18" charset="0"/>
              </a:rPr>
              <a:t>Database administration</a:t>
            </a:r>
            <a:br>
              <a:rPr lang="en-US" sz="4000" b="1" smtClean="0">
                <a:latin typeface="Book Antiqua" pitchFamily="18" charset="0"/>
              </a:rPr>
            </a:br>
            <a:r>
              <a:rPr lang="en-US" sz="4000" b="1" smtClean="0">
                <a:latin typeface="Book Antiqua" pitchFamily="18" charset="0"/>
              </a:rPr>
              <a:t>ABD</a:t>
            </a:r>
            <a:r>
              <a:rPr lang="pl-PL" sz="4000" b="1" smtClean="0">
                <a:latin typeface="Book Antiqua" pitchFamily="18" charset="0"/>
              </a:rPr>
              <a:t/>
            </a:r>
            <a:br>
              <a:rPr lang="pl-PL" sz="4000" b="1" smtClean="0">
                <a:latin typeface="Book Antiqua" pitchFamily="18" charset="0"/>
              </a:rPr>
            </a:br>
            <a:r>
              <a:rPr lang="en-US" sz="4000" b="1" smtClean="0">
                <a:latin typeface="Book Antiqua" pitchFamily="18" charset="0"/>
              </a:rPr>
              <a:t>Lecture</a:t>
            </a:r>
            <a:r>
              <a:rPr lang="pl-PL" sz="4000" b="1" smtClean="0">
                <a:latin typeface="Book Antiqua" pitchFamily="18" charset="0"/>
              </a:rPr>
              <a:t> </a:t>
            </a:r>
            <a:r>
              <a:rPr lang="en-US" sz="4000" b="1" smtClean="0">
                <a:latin typeface="Book Antiqua" pitchFamily="18" charset="0"/>
              </a:rPr>
              <a:t>5</a:t>
            </a:r>
            <a:endParaRPr lang="en-US" sz="4000" smtClean="0">
              <a:latin typeface="Book Antiqua" pitchFamily="18" charset="0"/>
              <a:cs typeface="Times New Roman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351338"/>
            <a:ext cx="8534400" cy="2278062"/>
          </a:xfrm>
        </p:spPr>
        <p:txBody>
          <a:bodyPr/>
          <a:lstStyle/>
          <a:p>
            <a:pPr algn="ctr" eaLnBrk="1" hangingPunct="1"/>
            <a:r>
              <a:rPr lang="pl-PL" sz="2400" i="1" smtClean="0"/>
              <a:t>Paweł Lenkiewicz</a:t>
            </a:r>
            <a:endParaRPr lang="en-US" sz="2400" i="1" smtClean="0"/>
          </a:p>
          <a:p>
            <a:pPr algn="ctr" eaLnBrk="1" hangingPunct="1"/>
            <a:r>
              <a:rPr lang="pl-PL" sz="2400" smtClean="0">
                <a:latin typeface="Book Antiqua" pitchFamily="18" charset="0"/>
                <a:cs typeface="Times New Roman" charset="0"/>
              </a:rPr>
              <a:t/>
            </a:r>
            <a:br>
              <a:rPr lang="pl-PL" sz="2400" smtClean="0">
                <a:latin typeface="Book Antiqua" pitchFamily="18" charset="0"/>
                <a:cs typeface="Times New Roman" charset="0"/>
              </a:rPr>
            </a:br>
            <a:endParaRPr lang="en-US" sz="2400" smtClean="0">
              <a:latin typeface="Book Antiqua" pitchFamily="18" charset="0"/>
              <a:cs typeface="Times New Roman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 smtClean="0">
                <a:latin typeface="Book Antiqua" pitchFamily="18" charset="0"/>
                <a:cs typeface="Times New Roman" charset="0"/>
              </a:rPr>
              <a:t>Recovery model a</a:t>
            </a:r>
            <a:r>
              <a:rPr lang="en-US" sz="4000" b="1" smtClean="0">
                <a:latin typeface="Book Antiqua" pitchFamily="18" charset="0"/>
                <a:cs typeface="Times New Roman" charset="0"/>
              </a:rPr>
              <a:t>nd</a:t>
            </a:r>
            <a:r>
              <a:rPr lang="pl-PL" sz="4000" b="1" smtClean="0">
                <a:latin typeface="Book Antiqua" pitchFamily="18" charset="0"/>
                <a:cs typeface="Times New Roman" charset="0"/>
              </a:rPr>
              <a:t> backup</a:t>
            </a:r>
            <a:endParaRPr lang="en-US" sz="4000" b="1" smtClean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i="1" dirty="0" err="1" smtClean="0"/>
              <a:t>Full</a:t>
            </a:r>
            <a:r>
              <a:rPr lang="pl-PL" dirty="0" smtClean="0"/>
              <a:t> – </a:t>
            </a:r>
            <a:r>
              <a:rPr lang="en-US" dirty="0" smtClean="0"/>
              <a:t>all transactions are stored in transactional log. We may perform all backup types.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i="1" dirty="0" err="1" smtClean="0"/>
              <a:t>Bulk</a:t>
            </a:r>
            <a:r>
              <a:rPr lang="pl-PL" i="1" dirty="0" smtClean="0"/>
              <a:t> </a:t>
            </a:r>
            <a:r>
              <a:rPr lang="pl-PL" i="1" dirty="0" err="1" smtClean="0"/>
              <a:t>logged</a:t>
            </a:r>
            <a:r>
              <a:rPr lang="pl-PL" i="1" dirty="0" smtClean="0"/>
              <a:t> </a:t>
            </a:r>
            <a:r>
              <a:rPr lang="pl-PL" dirty="0" smtClean="0"/>
              <a:t>– </a:t>
            </a:r>
            <a:r>
              <a:rPr lang="en-US" dirty="0" smtClean="0"/>
              <a:t>transactional log will not store some operations f. ex. </a:t>
            </a:r>
            <a:r>
              <a:rPr lang="pl-PL" dirty="0" smtClean="0"/>
              <a:t>SELECT … INTO …, BULK INSERT. </a:t>
            </a:r>
            <a:r>
              <a:rPr lang="en-US" dirty="0" smtClean="0"/>
              <a:t>We may use all backup types but in case of these operations restore will be not possible.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i="1" dirty="0" smtClean="0"/>
              <a:t>Simple </a:t>
            </a:r>
            <a:r>
              <a:rPr lang="pl-PL" dirty="0" smtClean="0"/>
              <a:t>– </a:t>
            </a:r>
            <a:r>
              <a:rPr lang="en-US" dirty="0" smtClean="0"/>
              <a:t>after commit and checkpoint transactions are removed </a:t>
            </a:r>
            <a:r>
              <a:rPr lang="en-US" smtClean="0"/>
              <a:t>from </a:t>
            </a:r>
            <a:r>
              <a:rPr lang="en-US" smtClean="0"/>
              <a:t>transaction </a:t>
            </a:r>
            <a:r>
              <a:rPr lang="en-US" dirty="0" smtClean="0"/>
              <a:t>log. We can’t </a:t>
            </a:r>
            <a:r>
              <a:rPr lang="en-US" smtClean="0"/>
              <a:t>perform </a:t>
            </a:r>
            <a:r>
              <a:rPr lang="en-US" smtClean="0"/>
              <a:t>transaction </a:t>
            </a:r>
            <a:r>
              <a:rPr lang="en-US" dirty="0" smtClean="0"/>
              <a:t>log backup, so point in time recovery is not possible.</a:t>
            </a:r>
            <a:endParaRPr lang="pl-P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Example backup strategies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643050"/>
            <a:ext cx="838200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Every day </a:t>
            </a:r>
            <a:r>
              <a:rPr lang="pl-PL" smtClean="0"/>
              <a:t>1:00</a:t>
            </a:r>
            <a:r>
              <a:rPr lang="en-US" smtClean="0"/>
              <a:t>:</a:t>
            </a:r>
            <a:r>
              <a:rPr lang="pl-PL" smtClean="0"/>
              <a:t> </a:t>
            </a:r>
            <a:r>
              <a:rPr lang="en-US" smtClean="0"/>
              <a:t>full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4 </a:t>
            </a:r>
            <a:r>
              <a:rPr lang="en-US" smtClean="0"/>
              <a:t>times a day (during user activity): </a:t>
            </a:r>
            <a:r>
              <a:rPr lang="en-US" smtClean="0"/>
              <a:t>transaction</a:t>
            </a:r>
            <a:r>
              <a:rPr lang="pl-PL" smtClean="0"/>
              <a:t> </a:t>
            </a:r>
            <a:r>
              <a:rPr lang="pl-PL" smtClean="0"/>
              <a:t>log</a:t>
            </a:r>
          </a:p>
          <a:p>
            <a:pPr marL="180000" indent="-180000">
              <a:lnSpc>
                <a:spcPct val="120000"/>
              </a:lnSpc>
            </a:pP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Sunday</a:t>
            </a:r>
            <a:r>
              <a:rPr lang="pl-PL" smtClean="0"/>
              <a:t> 1:00</a:t>
            </a:r>
            <a:r>
              <a:rPr lang="en-US" smtClean="0"/>
              <a:t>: full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Every day </a:t>
            </a:r>
            <a:r>
              <a:rPr lang="pl-PL" smtClean="0"/>
              <a:t>1:00</a:t>
            </a:r>
            <a:r>
              <a:rPr lang="en-US" smtClean="0"/>
              <a:t>:</a:t>
            </a:r>
            <a:r>
              <a:rPr lang="pl-PL" smtClean="0"/>
              <a:t> </a:t>
            </a:r>
            <a:r>
              <a:rPr lang="en-US" smtClean="0"/>
              <a:t>differential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4 </a:t>
            </a:r>
            <a:r>
              <a:rPr lang="en-US" smtClean="0"/>
              <a:t>times a day (during user activity): </a:t>
            </a:r>
            <a:r>
              <a:rPr lang="en-US" smtClean="0"/>
              <a:t>transaction</a:t>
            </a:r>
            <a:r>
              <a:rPr lang="pl-PL" smtClean="0"/>
              <a:t> </a:t>
            </a:r>
            <a:r>
              <a:rPr lang="pl-PL" smtClean="0"/>
              <a:t>log</a:t>
            </a:r>
          </a:p>
          <a:p>
            <a:pPr marL="180000" indent="-180000">
              <a:lnSpc>
                <a:spcPct val="120000"/>
              </a:lnSpc>
            </a:pP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Sunday</a:t>
            </a:r>
            <a:r>
              <a:rPr lang="pl-PL" smtClean="0"/>
              <a:t> 1:00</a:t>
            </a:r>
            <a:r>
              <a:rPr lang="en-US" smtClean="0"/>
              <a:t>: full, file1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Wednesday</a:t>
            </a:r>
            <a:r>
              <a:rPr lang="pl-PL" smtClean="0"/>
              <a:t> 1:00</a:t>
            </a:r>
            <a:r>
              <a:rPr lang="en-US" smtClean="0"/>
              <a:t>: full, file2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Every day except sunday and wednesday </a:t>
            </a:r>
            <a:r>
              <a:rPr lang="pl-PL" smtClean="0"/>
              <a:t>1:00</a:t>
            </a:r>
            <a:r>
              <a:rPr lang="en-US" smtClean="0"/>
              <a:t>:</a:t>
            </a:r>
            <a:r>
              <a:rPr lang="pl-PL" smtClean="0"/>
              <a:t> </a:t>
            </a:r>
            <a:r>
              <a:rPr lang="en-US" smtClean="0"/>
              <a:t>differential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4 </a:t>
            </a:r>
            <a:r>
              <a:rPr lang="en-US" smtClean="0"/>
              <a:t>times a day (during user activity): </a:t>
            </a:r>
            <a:r>
              <a:rPr lang="en-US" smtClean="0"/>
              <a:t>transaction</a:t>
            </a:r>
            <a:r>
              <a:rPr lang="pl-PL" smtClean="0"/>
              <a:t> </a:t>
            </a:r>
            <a:r>
              <a:rPr lang="pl-PL" smtClean="0"/>
              <a:t>log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 smtClean="0">
                <a:latin typeface="Book Antiqua" pitchFamily="18" charset="0"/>
                <a:cs typeface="Times New Roman" charset="0"/>
              </a:rPr>
              <a:t>Backup device</a:t>
            </a:r>
            <a:endParaRPr lang="en-US" sz="4000" b="1" smtClean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643182"/>
            <a:ext cx="83820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Backup may be performed to a file directly or to </a:t>
            </a:r>
            <a:r>
              <a:rPr lang="pl-PL" i="1" smtClean="0"/>
              <a:t>backup device</a:t>
            </a:r>
            <a:r>
              <a:rPr lang="pl-PL" smtClean="0"/>
              <a:t>. </a:t>
            </a:r>
            <a:r>
              <a:rPr lang="en-US" smtClean="0"/>
              <a:t>It may be physical device or file </a:t>
            </a:r>
            <a:r>
              <a:rPr lang="pl-PL" smtClean="0"/>
              <a:t>e.g</a:t>
            </a:r>
            <a:r>
              <a:rPr lang="en-US" smtClean="0"/>
              <a:t>.</a:t>
            </a:r>
            <a:r>
              <a:rPr lang="pl-PL" smtClean="0"/>
              <a:t>:</a:t>
            </a:r>
            <a:br>
              <a:rPr lang="pl-PL" smtClean="0"/>
            </a:br>
            <a:r>
              <a:rPr lang="pl-PL" smtClean="0"/>
              <a:t/>
            </a:r>
            <a:br>
              <a:rPr lang="pl-PL" smtClean="0"/>
            </a:b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Sp_addumpdevice ‘disk’, ‘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’, ‘c:\backup\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.bak’</a:t>
            </a: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Backup from </a:t>
            </a:r>
            <a:r>
              <a:rPr lang="pl-PL" sz="4000" b="1" smtClean="0">
                <a:latin typeface="Book Antiqua" pitchFamily="18" charset="0"/>
                <a:cs typeface="Times New Roman" charset="0"/>
              </a:rPr>
              <a:t>SQL</a:t>
            </a:r>
            <a:endParaRPr lang="en-US" sz="4000" b="1" smtClean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857364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l-PL" sz="2000" smtClean="0"/>
              <a:t>U</a:t>
            </a:r>
            <a:r>
              <a:rPr lang="en-US" sz="2000" smtClean="0"/>
              <a:t>sing</a:t>
            </a:r>
            <a:r>
              <a:rPr lang="pl-PL" sz="2000" smtClean="0"/>
              <a:t> </a:t>
            </a:r>
            <a:r>
              <a:rPr lang="pl-PL" sz="2000" i="1" smtClean="0"/>
              <a:t>backup device</a:t>
            </a:r>
            <a:r>
              <a:rPr lang="pl-PL" sz="2000" smtClean="0"/>
              <a:t>:</a:t>
            </a:r>
          </a:p>
          <a:p>
            <a:pPr>
              <a:buFontTx/>
              <a:buNone/>
            </a:pP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BACKUP DATABASE </a:t>
            </a:r>
            <a:r>
              <a:rPr lang="en-US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database_name</a:t>
            </a: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TO device</a:t>
            </a:r>
          </a:p>
          <a:p>
            <a:pPr>
              <a:buFontTx/>
              <a:buNone/>
            </a:pPr>
            <a:endParaRPr lang="pl-PL" sz="2000" smtClean="0">
              <a:solidFill>
                <a:srgbClr val="3017E7"/>
              </a:solidFill>
            </a:endParaRPr>
          </a:p>
          <a:p>
            <a:pPr>
              <a:buFontTx/>
              <a:buNone/>
            </a:pPr>
            <a:r>
              <a:rPr lang="en-US" sz="2000" smtClean="0"/>
              <a:t>Without </a:t>
            </a:r>
            <a:r>
              <a:rPr lang="pl-PL" sz="2000" i="1" smtClean="0"/>
              <a:t>backup device</a:t>
            </a:r>
            <a:r>
              <a:rPr lang="pl-PL" sz="2000" smtClean="0"/>
              <a:t>:</a:t>
            </a:r>
          </a:p>
          <a:p>
            <a:pPr>
              <a:buFontTx/>
              <a:buNone/>
            </a:pP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BACKUP DATABASE </a:t>
            </a:r>
            <a:r>
              <a:rPr lang="en-US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database_name</a:t>
            </a: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TO DISK = „C:\backup\</a:t>
            </a:r>
            <a:r>
              <a:rPr lang="en-US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.bak”</a:t>
            </a:r>
          </a:p>
          <a:p>
            <a:pPr>
              <a:buFontTx/>
              <a:buNone/>
            </a:pPr>
            <a:endParaRPr lang="pl-PL" sz="2000" smtClean="0">
              <a:solidFill>
                <a:srgbClr val="3017E7"/>
              </a:solidFill>
            </a:endParaRPr>
          </a:p>
          <a:p>
            <a:pPr>
              <a:buFontTx/>
              <a:buNone/>
            </a:pPr>
            <a:r>
              <a:rPr lang="en-US" sz="2000" smtClean="0"/>
              <a:t>Differential</a:t>
            </a:r>
            <a:r>
              <a:rPr lang="pl-PL" sz="2000" smtClean="0"/>
              <a:t>:</a:t>
            </a:r>
          </a:p>
          <a:p>
            <a:pPr>
              <a:buFontTx/>
              <a:buNone/>
            </a:pP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BACKUP DATABASE </a:t>
            </a:r>
            <a:r>
              <a:rPr lang="en-US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database_name</a:t>
            </a: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TO DISK = „C:\backup\</a:t>
            </a:r>
            <a:r>
              <a:rPr lang="en-US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.bak” WITH DIFFERENTIAL</a:t>
            </a:r>
          </a:p>
          <a:p>
            <a:pPr>
              <a:buFontTx/>
              <a:buNone/>
            </a:pPr>
            <a:endParaRPr lang="pl-PL" sz="2000" smtClean="0">
              <a:solidFill>
                <a:srgbClr val="3017E7"/>
              </a:solidFill>
            </a:endParaRPr>
          </a:p>
          <a:p>
            <a:pPr>
              <a:buFontTx/>
              <a:buNone/>
            </a:pPr>
            <a:r>
              <a:rPr lang="en-US" sz="2000" smtClean="0"/>
              <a:t>Transaction </a:t>
            </a:r>
            <a:r>
              <a:rPr lang="en-US" sz="2000" smtClean="0"/>
              <a:t>log</a:t>
            </a:r>
            <a:r>
              <a:rPr lang="pl-PL" sz="2000" smtClean="0"/>
              <a:t>:</a:t>
            </a:r>
          </a:p>
          <a:p>
            <a:pPr>
              <a:buFontTx/>
              <a:buNone/>
            </a:pP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BACKUP LOG </a:t>
            </a:r>
            <a:r>
              <a:rPr lang="en-US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database_name</a:t>
            </a: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TO DISK = „C:\backup\</a:t>
            </a:r>
            <a:r>
              <a:rPr lang="en-US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pl-PL" sz="200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.bak”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Many backups in one file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 smtClean="0"/>
              <a:t>During a backup we may set </a:t>
            </a:r>
            <a:r>
              <a:rPr lang="en-US" smtClean="0"/>
              <a:t>if </a:t>
            </a:r>
            <a:r>
              <a:rPr lang="pl-PL" smtClean="0"/>
              <a:t>the </a:t>
            </a:r>
            <a:r>
              <a:rPr lang="en-US" smtClean="0"/>
              <a:t>existing </a:t>
            </a:r>
            <a:r>
              <a:rPr lang="en-US" dirty="0" smtClean="0"/>
              <a:t>backups on the media will be</a:t>
            </a:r>
            <a:r>
              <a:rPr lang="en-US" b="1" dirty="0" smtClean="0"/>
              <a:t> </a:t>
            </a:r>
            <a:r>
              <a:rPr lang="en-US" dirty="0" err="1" smtClean="0"/>
              <a:t>overwr</a:t>
            </a:r>
            <a:r>
              <a:rPr lang="pl-PL" dirty="0" err="1" smtClean="0"/>
              <a:t>itten</a:t>
            </a:r>
            <a:r>
              <a:rPr lang="en-US" b="1" dirty="0" smtClean="0"/>
              <a:t> </a:t>
            </a:r>
            <a:r>
              <a:rPr lang="en-US" dirty="0" smtClean="0"/>
              <a:t>or not.</a:t>
            </a:r>
            <a:endParaRPr lang="pl-PL" dirty="0" smtClean="0"/>
          </a:p>
          <a:p>
            <a:pPr>
              <a:lnSpc>
                <a:spcPct val="120000"/>
              </a:lnSpc>
              <a:buFontTx/>
              <a:buNone/>
            </a:pPr>
            <a:endParaRPr lang="pl-PL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 smtClean="0"/>
              <a:t>Overwrite existing backups</a:t>
            </a:r>
            <a:r>
              <a:rPr lang="pl-PL" dirty="0" smtClean="0"/>
              <a:t>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BACKUP DATABASE </a:t>
            </a:r>
            <a:r>
              <a:rPr lang="en-US" dirty="0" err="1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database_name</a:t>
            </a: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pl-PL" dirty="0" err="1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device</a:t>
            </a: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WITH INIT</a:t>
            </a:r>
          </a:p>
          <a:p>
            <a:pPr>
              <a:lnSpc>
                <a:spcPct val="120000"/>
              </a:lnSpc>
              <a:buFontTx/>
              <a:buNone/>
            </a:pPr>
            <a:endParaRPr lang="pl-PL" dirty="0" smtClean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 smtClean="0"/>
              <a:t>Adding a new backup to the media</a:t>
            </a:r>
            <a:r>
              <a:rPr lang="pl-PL" dirty="0" smtClean="0"/>
              <a:t> (</a:t>
            </a:r>
            <a:r>
              <a:rPr lang="en-US" dirty="0" smtClean="0"/>
              <a:t>default</a:t>
            </a:r>
            <a:r>
              <a:rPr lang="pl-PL" dirty="0" smtClean="0"/>
              <a:t>):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BACKUP DATABASE </a:t>
            </a:r>
            <a:r>
              <a:rPr lang="en-US" dirty="0" err="1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database_name</a:t>
            </a:r>
            <a:r>
              <a:rPr lang="en-US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pl-PL" dirty="0" err="1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device</a:t>
            </a: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WITH NOINIT</a:t>
            </a:r>
            <a:endParaRPr lang="pl-PL" dirty="0">
              <a:solidFill>
                <a:srgbClr val="3017E7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Many backups in one file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mtClean="0"/>
              <a:t>To check database file contents, we write</a:t>
            </a:r>
            <a:r>
              <a:rPr lang="pl-PL" smtClean="0"/>
              <a:t>:</a:t>
            </a:r>
          </a:p>
          <a:p>
            <a:pPr>
              <a:lnSpc>
                <a:spcPct val="120000"/>
              </a:lnSpc>
              <a:buFontTx/>
              <a:buNone/>
            </a:pPr>
            <a:endParaRPr lang="pl-PL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RESTORE HEADERONLY FROM DISK = ‘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path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’</a:t>
            </a:r>
            <a:endParaRPr lang="pl-PL">
              <a:solidFill>
                <a:srgbClr val="3017E7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One backup in many files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143116"/>
            <a:ext cx="83820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mtClean="0"/>
              <a:t>During a backup we may set many destination files. In this case each file will contain part of the backup.</a:t>
            </a:r>
            <a:r>
              <a:rPr lang="pl-PL" smtClean="0"/>
              <a:t> </a:t>
            </a:r>
            <a:r>
              <a:rPr lang="en-US" smtClean="0"/>
              <a:t>It may be usefull in case of very large databases and slow devices.</a:t>
            </a:r>
            <a:endParaRPr lang="pl-PL">
              <a:solidFill>
                <a:srgbClr val="3017E7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Clearing </a:t>
            </a:r>
            <a:r>
              <a:rPr lang="en-US" sz="4000" b="1" smtClean="0">
                <a:latin typeface="Book Antiqua" pitchFamily="18" charset="0"/>
                <a:cs typeface="Times New Roman" charset="0"/>
              </a:rPr>
              <a:t>transaction </a:t>
            </a:r>
            <a:r>
              <a:rPr lang="en-US" sz="4000" b="1" smtClean="0">
                <a:latin typeface="Book Antiqua" pitchFamily="18" charset="0"/>
                <a:cs typeface="Times New Roman" charset="0"/>
              </a:rPr>
              <a:t>log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143116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mtClean="0"/>
              <a:t>We may delete inactive transactions from </a:t>
            </a:r>
            <a:r>
              <a:rPr lang="en-US" smtClean="0"/>
              <a:t>transaction </a:t>
            </a:r>
            <a:r>
              <a:rPr lang="en-US" smtClean="0"/>
              <a:t>log without creating backup </a:t>
            </a:r>
            <a:r>
              <a:rPr lang="en-US" smtClean="0"/>
              <a:t>file</a:t>
            </a:r>
            <a:r>
              <a:rPr lang="pl-PL" smtClean="0"/>
              <a:t> (doesn’t work on the version 2008 and newer):</a:t>
            </a:r>
            <a:endParaRPr lang="pl-PL" smtClean="0"/>
          </a:p>
          <a:p>
            <a:pPr>
              <a:lnSpc>
                <a:spcPct val="120000"/>
              </a:lnSpc>
              <a:buFontTx/>
              <a:buNone/>
            </a:pPr>
            <a:endParaRPr lang="pl-PL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BACKUP LOG 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database_name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WITH TRUNCATE_ONLY</a:t>
            </a:r>
            <a:endParaRPr lang="pl-PL">
              <a:solidFill>
                <a:srgbClr val="3017E7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System databases backup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643050"/>
            <a:ext cx="83820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Master</a:t>
            </a:r>
            <a:r>
              <a:rPr lang="pl-PL" dirty="0" smtClean="0"/>
              <a:t> – </a:t>
            </a:r>
            <a:r>
              <a:rPr lang="en-US" dirty="0" smtClean="0"/>
              <a:t>after </a:t>
            </a:r>
            <a:r>
              <a:rPr lang="en-US" smtClean="0"/>
              <a:t>modifications </a:t>
            </a:r>
            <a:r>
              <a:rPr lang="pl-PL" smtClean="0"/>
              <a:t>(e.g.</a:t>
            </a:r>
            <a:r>
              <a:rPr lang="en-US" smtClean="0"/>
              <a:t> </a:t>
            </a:r>
            <a:r>
              <a:rPr lang="en-US" dirty="0" smtClean="0"/>
              <a:t>after creation of new databases, logins and other server level objects</a:t>
            </a:r>
            <a:r>
              <a:rPr lang="pl-PL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pl-PL" dirty="0" err="1" smtClean="0">
                <a:solidFill>
                  <a:schemeClr val="accent5">
                    <a:lumMod val="50000"/>
                  </a:schemeClr>
                </a:solidFill>
              </a:rPr>
              <a:t>Msdb</a:t>
            </a:r>
            <a:r>
              <a:rPr lang="pl-PL" dirty="0" smtClean="0"/>
              <a:t> – </a:t>
            </a:r>
            <a:r>
              <a:rPr lang="en-US" dirty="0" smtClean="0"/>
              <a:t>after scheduled tasks modification</a:t>
            </a:r>
            <a:endParaRPr lang="pl-PL" dirty="0" smtClean="0"/>
          </a:p>
          <a:p>
            <a:pPr>
              <a:lnSpc>
                <a:spcPct val="120000"/>
              </a:lnSpc>
            </a:pPr>
            <a:r>
              <a:rPr lang="pl-PL" dirty="0" err="1" smtClean="0">
                <a:solidFill>
                  <a:schemeClr val="accent5">
                    <a:lumMod val="50000"/>
                  </a:schemeClr>
                </a:solidFill>
              </a:rPr>
              <a:t>Tempdb</a:t>
            </a:r>
            <a:r>
              <a:rPr lang="pl-PL" dirty="0" smtClean="0"/>
              <a:t> – </a:t>
            </a:r>
            <a:r>
              <a:rPr lang="en-US" dirty="0" smtClean="0"/>
              <a:t>we don’t backup database</a:t>
            </a:r>
            <a:endParaRPr lang="pl-PL" dirty="0" smtClean="0"/>
          </a:p>
          <a:p>
            <a:pPr>
              <a:lnSpc>
                <a:spcPct val="120000"/>
              </a:lnSpc>
            </a:pPr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Model</a:t>
            </a:r>
            <a:r>
              <a:rPr lang="pl-PL" dirty="0" smtClean="0"/>
              <a:t> – </a:t>
            </a:r>
            <a:r>
              <a:rPr lang="en-US" dirty="0" smtClean="0"/>
              <a:t>after changes</a:t>
            </a:r>
            <a:endParaRPr lang="pl-PL" dirty="0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dirty="0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mtClean="0"/>
              <a:t>If </a:t>
            </a:r>
            <a:r>
              <a:rPr lang="en-US" dirty="0" smtClean="0"/>
              <a:t>there is </a:t>
            </a:r>
            <a:r>
              <a:rPr lang="en-US" smtClean="0"/>
              <a:t>not much </a:t>
            </a:r>
            <a:r>
              <a:rPr lang="en-US" dirty="0" smtClean="0"/>
              <a:t>data in system databases and the data are changed rarely, we may prepare scripts which will restore server level </a:t>
            </a:r>
            <a:r>
              <a:rPr lang="en-US" smtClean="0"/>
              <a:t>objects </a:t>
            </a:r>
            <a:r>
              <a:rPr lang="en-US" smtClean="0"/>
              <a:t>(</a:t>
            </a:r>
            <a:r>
              <a:rPr lang="pl-PL" smtClean="0"/>
              <a:t>e.g.</a:t>
            </a:r>
            <a:r>
              <a:rPr lang="en-US" smtClean="0"/>
              <a:t> </a:t>
            </a:r>
            <a:r>
              <a:rPr lang="en-US" dirty="0" smtClean="0"/>
              <a:t>logins, scheduled tasks).</a:t>
            </a: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Database restore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071678"/>
            <a:ext cx="838200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  <a:buFont typeface="Monotype Sorts" charset="0"/>
              <a:buNone/>
            </a:pPr>
            <a:r>
              <a:rPr lang="en-US" dirty="0" smtClean="0"/>
              <a:t>Correct sequence is very important</a:t>
            </a:r>
            <a:r>
              <a:rPr lang="pl-PL" dirty="0" smtClean="0"/>
              <a:t>:</a:t>
            </a:r>
          </a:p>
          <a:p>
            <a:pPr marL="533400" indent="-533400">
              <a:lnSpc>
                <a:spcPct val="120000"/>
              </a:lnSpc>
              <a:buFont typeface="Monotype Sorts" charset="0"/>
              <a:buNone/>
            </a:pPr>
            <a:endParaRPr lang="pl-PL" dirty="0" smtClean="0"/>
          </a:p>
          <a:p>
            <a:pPr marL="533400" indent="-533400">
              <a:lnSpc>
                <a:spcPct val="120000"/>
              </a:lnSpc>
              <a:buFont typeface="Monotype Sorts" charset="0"/>
              <a:buAutoNum type="arabicPeriod"/>
            </a:pPr>
            <a:r>
              <a:rPr lang="en-US" dirty="0" smtClean="0"/>
              <a:t>Last full backup available</a:t>
            </a:r>
            <a:r>
              <a:rPr lang="pl-PL" dirty="0" smtClean="0"/>
              <a:t>.</a:t>
            </a:r>
          </a:p>
          <a:p>
            <a:pPr marL="533400" indent="-533400">
              <a:lnSpc>
                <a:spcPct val="120000"/>
              </a:lnSpc>
              <a:buFont typeface="Monotype Sorts" charset="0"/>
              <a:buAutoNum type="arabicPeriod"/>
            </a:pPr>
            <a:r>
              <a:rPr lang="en-US" dirty="0" smtClean="0"/>
              <a:t>Last differential backup available</a:t>
            </a:r>
            <a:r>
              <a:rPr lang="pl-PL" dirty="0" smtClean="0"/>
              <a:t>.</a:t>
            </a:r>
          </a:p>
          <a:p>
            <a:pPr marL="533400" indent="-533400">
              <a:lnSpc>
                <a:spcPct val="120000"/>
              </a:lnSpc>
              <a:buFont typeface="Monotype Sorts" charset="0"/>
              <a:buAutoNum type="arabicPeriod"/>
            </a:pPr>
            <a:r>
              <a:rPr lang="en-US" smtClean="0"/>
              <a:t>All </a:t>
            </a:r>
            <a:r>
              <a:rPr lang="en-US" smtClean="0"/>
              <a:t>transaction </a:t>
            </a:r>
            <a:r>
              <a:rPr lang="en-US" dirty="0" smtClean="0"/>
              <a:t>log backups performed after the last differential (or full</a:t>
            </a:r>
            <a:r>
              <a:rPr lang="pl-PL" dirty="0" smtClean="0"/>
              <a:t>,</a:t>
            </a:r>
            <a:r>
              <a:rPr lang="en-US" dirty="0" smtClean="0"/>
              <a:t> if there was no differential)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Topics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643182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60000">
              <a:buFont typeface="Arial" pitchFamily="34" charset="0"/>
              <a:buChar char="•"/>
            </a:pPr>
            <a:r>
              <a:rPr lang="en-US" sz="2800" smtClean="0"/>
              <a:t>Database backup</a:t>
            </a:r>
          </a:p>
          <a:p>
            <a:pPr indent="-360000">
              <a:buFont typeface="Arial" pitchFamily="34" charset="0"/>
              <a:buChar char="•"/>
            </a:pPr>
            <a:r>
              <a:rPr lang="en-US" sz="2800" smtClean="0"/>
              <a:t>Database restore</a:t>
            </a:r>
            <a:endParaRPr lang="pl-PL" sz="2800" smtClean="0"/>
          </a:p>
          <a:p>
            <a:pPr indent="-360000">
              <a:buFont typeface="Arial" pitchFamily="34" charset="0"/>
              <a:buChar char="•"/>
            </a:pPr>
            <a:r>
              <a:rPr lang="en-US" sz="2800" smtClean="0"/>
              <a:t>Transaction </a:t>
            </a:r>
            <a:r>
              <a:rPr lang="en-US" sz="2800" smtClean="0"/>
              <a:t>log backup</a:t>
            </a:r>
            <a:endParaRPr lang="pl-PL" sz="28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Restore using </a:t>
            </a:r>
            <a:r>
              <a:rPr lang="pl-PL" sz="4000" b="1" smtClean="0">
                <a:latin typeface="Book Antiqua" pitchFamily="18" charset="0"/>
                <a:cs typeface="Times New Roman" charset="0"/>
              </a:rPr>
              <a:t>SQL</a:t>
            </a:r>
            <a:endParaRPr lang="en-US" sz="4000" b="1" smtClean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143116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  <a:buFont typeface="Monotype Sorts" charset="0"/>
              <a:buNone/>
            </a:pPr>
            <a:r>
              <a:rPr lang="en-US" smtClean="0"/>
              <a:t>Directly from file</a:t>
            </a:r>
            <a:r>
              <a:rPr lang="pl-PL" smtClean="0"/>
              <a:t>:</a:t>
            </a:r>
          </a:p>
          <a:p>
            <a:pPr marL="533400" indent="-533400">
              <a:lnSpc>
                <a:spcPct val="120000"/>
              </a:lnSpc>
              <a:buFont typeface="Monotype Sorts" charset="0"/>
              <a:buNone/>
            </a:pP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RESTORE DATABASE 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FROM DISK = ‘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path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’</a:t>
            </a:r>
          </a:p>
          <a:p>
            <a:pPr marL="533400" indent="-533400">
              <a:lnSpc>
                <a:spcPct val="120000"/>
              </a:lnSpc>
              <a:buFont typeface="Monotype Sorts" charset="0"/>
              <a:buNone/>
            </a:pPr>
            <a:endParaRPr lang="pl-PL" smtClean="0">
              <a:solidFill>
                <a:srgbClr val="3017E7"/>
              </a:solidFill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120000"/>
              </a:lnSpc>
              <a:buFont typeface="Monotype Sorts" charset="0"/>
              <a:buNone/>
            </a:pPr>
            <a:r>
              <a:rPr lang="en-US" smtClean="0">
                <a:latin typeface="+mn-lt"/>
                <a:cs typeface="Arial" pitchFamily="34" charset="0"/>
              </a:rPr>
              <a:t>Using</a:t>
            </a:r>
            <a:r>
              <a:rPr lang="pl-PL" smtClean="0">
                <a:latin typeface="+mn-lt"/>
                <a:cs typeface="Arial" pitchFamily="34" charset="0"/>
              </a:rPr>
              <a:t> </a:t>
            </a:r>
            <a:r>
              <a:rPr lang="pl-PL" i="1" smtClean="0">
                <a:latin typeface="+mn-lt"/>
                <a:cs typeface="Arial" pitchFamily="34" charset="0"/>
              </a:rPr>
              <a:t>backup device</a:t>
            </a:r>
            <a:r>
              <a:rPr lang="pl-PL" smtClean="0">
                <a:latin typeface="+mn-lt"/>
                <a:cs typeface="Arial" pitchFamily="34" charset="0"/>
              </a:rPr>
              <a:t>:</a:t>
            </a:r>
          </a:p>
          <a:p>
            <a:pPr marL="533400" indent="-533400">
              <a:lnSpc>
                <a:spcPct val="120000"/>
              </a:lnSpc>
              <a:buFont typeface="Monotype Sorts" charset="0"/>
              <a:buNone/>
            </a:pP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RESTORE DATABASE 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FROM backup_device</a:t>
            </a:r>
            <a:endParaRPr lang="pl-PL">
              <a:solidFill>
                <a:srgbClr val="3017E7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Restore – data files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dirty="0" smtClean="0"/>
              <a:t>During restore process server will try to restore data </a:t>
            </a:r>
            <a:r>
              <a:rPr lang="en-US" smtClean="0"/>
              <a:t>and </a:t>
            </a:r>
            <a:r>
              <a:rPr lang="en-US" smtClean="0"/>
              <a:t>transaction </a:t>
            </a:r>
            <a:r>
              <a:rPr lang="en-US" dirty="0" smtClean="0"/>
              <a:t>log files to </a:t>
            </a:r>
            <a:r>
              <a:rPr lang="en-US" smtClean="0"/>
              <a:t>the path they were located on</a:t>
            </a:r>
            <a:r>
              <a:rPr lang="en-US" b="1" smtClean="0"/>
              <a:t>. </a:t>
            </a:r>
            <a:r>
              <a:rPr lang="en-US" smtClean="0"/>
              <a:t>The problems can occur </a:t>
            </a:r>
            <a:r>
              <a:rPr lang="en-US" dirty="0" smtClean="0"/>
              <a:t>when we try to restore a database on a server with different folders or disk drives configuration.  To move the files to another location, we write</a:t>
            </a:r>
            <a:r>
              <a:rPr lang="pl-PL" dirty="0" smtClean="0"/>
              <a:t>: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dirty="0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RESTORE DATABASE </a:t>
            </a:r>
            <a:r>
              <a:rPr lang="en-US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name </a:t>
            </a: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FROM DISK = ‘</a:t>
            </a:r>
            <a:r>
              <a:rPr lang="en-US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path</a:t>
            </a: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WITH MOVE ‘</a:t>
            </a:r>
            <a:r>
              <a:rPr lang="en-US" dirty="0" err="1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logical_file_name</a:t>
            </a: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’ TO ‘</a:t>
            </a:r>
            <a:r>
              <a:rPr lang="en-US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path’</a:t>
            </a:r>
            <a:endParaRPr lang="pl-PL" dirty="0" smtClean="0">
              <a:solidFill>
                <a:srgbClr val="3017E7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dirty="0">
              <a:solidFill>
                <a:srgbClr val="3017E7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 smtClean="0">
                <a:latin typeface="Book Antiqua" pitchFamily="18" charset="0"/>
                <a:cs typeface="Times New Roman" charset="0"/>
              </a:rPr>
              <a:t>NORECOVERY</a:t>
            </a:r>
            <a:r>
              <a:rPr lang="en-US" sz="4000" b="1" smtClean="0">
                <a:latin typeface="Book Antiqua" pitchFamily="18" charset="0"/>
                <a:cs typeface="Times New Roman" charset="0"/>
              </a:rPr>
              <a:t> option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mtClean="0"/>
              <a:t>If we want to restore a database from many backups (full, differential, transactional log), we must use </a:t>
            </a:r>
            <a:r>
              <a:rPr lang="pl-PL" smtClean="0"/>
              <a:t>NORECOVERY</a:t>
            </a:r>
            <a:r>
              <a:rPr lang="en-US" smtClean="0"/>
              <a:t> option</a:t>
            </a:r>
            <a:r>
              <a:rPr lang="pl-PL" smtClean="0"/>
              <a:t>. </a:t>
            </a:r>
            <a:r>
              <a:rPr lang="en-US" smtClean="0"/>
              <a:t>Database will be not available to users</a:t>
            </a:r>
            <a:r>
              <a:rPr lang="pl-PL" smtClean="0"/>
              <a:t>.</a:t>
            </a:r>
            <a:r>
              <a:rPr lang="en-US" smtClean="0"/>
              <a:t> During the last backup restoration, we set RECOVERY option.</a:t>
            </a:r>
            <a:endParaRPr lang="pl-PL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RESTORE DATABASE na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me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FROM DISK = ‘ścieżka’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WITH NORECOVERY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>
              <a:solidFill>
                <a:srgbClr val="3017E7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Transaction </a:t>
            </a:r>
            <a:r>
              <a:rPr lang="en-US" sz="4000" b="1" smtClean="0">
                <a:latin typeface="Book Antiqua" pitchFamily="18" charset="0"/>
                <a:cs typeface="Times New Roman" charset="0"/>
              </a:rPr>
              <a:t>log restore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428868"/>
            <a:ext cx="83820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 dirty="0" smtClean="0"/>
              <a:t>SQL: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RESTORE LOG </a:t>
            </a:r>
            <a:r>
              <a:rPr lang="en-US" dirty="0" err="1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database_name</a:t>
            </a:r>
            <a:r>
              <a:rPr lang="en-US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FROM DISK = ‘</a:t>
            </a:r>
            <a:r>
              <a:rPr lang="en-US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path</a:t>
            </a:r>
            <a:r>
              <a:rPr lang="pl-PL" dirty="0" smtClean="0">
                <a:solidFill>
                  <a:srgbClr val="3017E7"/>
                </a:solidFill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endParaRPr lang="pl-PL" dirty="0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dirty="0" smtClean="0"/>
              <a:t>All options, including </a:t>
            </a:r>
            <a:r>
              <a:rPr lang="pl-PL" dirty="0" smtClean="0"/>
              <a:t>NORECOVERY</a:t>
            </a:r>
            <a:r>
              <a:rPr lang="en-US" smtClean="0"/>
              <a:t>,</a:t>
            </a:r>
            <a:r>
              <a:rPr lang="pl-PL" smtClean="0"/>
              <a:t> </a:t>
            </a:r>
            <a:r>
              <a:rPr lang="en-US" smtClean="0"/>
              <a:t>work </a:t>
            </a:r>
            <a:r>
              <a:rPr lang="en-US" dirty="0" smtClean="0"/>
              <a:t>in the same way as in </a:t>
            </a:r>
            <a:r>
              <a:rPr lang="pl-PL" dirty="0" smtClean="0"/>
              <a:t>RESTORE DATABASE</a:t>
            </a:r>
            <a:r>
              <a:rPr lang="en-US" dirty="0" smtClean="0"/>
              <a:t> statement.</a:t>
            </a:r>
            <a:endParaRPr lang="pl-PL" dirty="0" smtClean="0"/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dirty="0" smtClean="0"/>
              <a:t>To restore </a:t>
            </a:r>
            <a:r>
              <a:rPr lang="en-US" smtClean="0"/>
              <a:t>a </a:t>
            </a:r>
            <a:r>
              <a:rPr lang="en-US" smtClean="0"/>
              <a:t>transaction </a:t>
            </a:r>
            <a:r>
              <a:rPr lang="en-US" dirty="0" smtClean="0"/>
              <a:t>log, the database must be in NORECOVERY mode</a:t>
            </a:r>
            <a:r>
              <a:rPr lang="pl-PL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Point in time restore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14488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0"/>
              <a:buNone/>
            </a:pPr>
            <a:endParaRPr lang="en-US" smtClean="0"/>
          </a:p>
          <a:p>
            <a:pPr>
              <a:buFont typeface="Monotype Sorts" charset="0"/>
              <a:buNone/>
            </a:pPr>
            <a:r>
              <a:rPr lang="en-US" smtClean="0"/>
              <a:t>To restore to a point in time</a:t>
            </a:r>
            <a:r>
              <a:rPr lang="pl-PL" smtClean="0"/>
              <a:t>:</a:t>
            </a:r>
          </a:p>
          <a:p>
            <a:pPr>
              <a:buFont typeface="Monotype Sorts" charset="0"/>
              <a:buNone/>
            </a:pPr>
            <a:endParaRPr lang="en-US" smtClean="0">
              <a:solidFill>
                <a:srgbClr val="3017E7"/>
              </a:solidFill>
              <a:latin typeface="Arial" pitchFamily="34" charset="0"/>
            </a:endParaRPr>
          </a:p>
          <a:p>
            <a:pPr>
              <a:buFont typeface="Monotype Sorts" charset="0"/>
              <a:buNone/>
            </a:pPr>
            <a:r>
              <a:rPr lang="pl-PL" smtClean="0">
                <a:solidFill>
                  <a:srgbClr val="3017E7"/>
                </a:solidFill>
                <a:latin typeface="Arial" pitchFamily="34" charset="0"/>
              </a:rPr>
              <a:t>RESTORE LOG 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</a:rPr>
              <a:t>database_name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</a:rPr>
              <a:t> FROM DISK = ‘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</a:rPr>
              <a:t>path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</a:rPr>
              <a:t>’</a:t>
            </a:r>
            <a:br>
              <a:rPr lang="pl-PL" smtClean="0">
                <a:solidFill>
                  <a:srgbClr val="3017E7"/>
                </a:solidFill>
                <a:latin typeface="Arial" pitchFamily="34" charset="0"/>
              </a:rPr>
            </a:br>
            <a:r>
              <a:rPr lang="pl-PL" smtClean="0">
                <a:solidFill>
                  <a:srgbClr val="3017E7"/>
                </a:solidFill>
                <a:latin typeface="Arial" pitchFamily="34" charset="0"/>
              </a:rPr>
              <a:t>WITH STOPAT = ‘</a:t>
            </a:r>
            <a:r>
              <a:rPr lang="en-US" smtClean="0">
                <a:solidFill>
                  <a:srgbClr val="3017E7"/>
                </a:solidFill>
                <a:latin typeface="Arial" pitchFamily="34" charset="0"/>
              </a:rPr>
              <a:t>date and time</a:t>
            </a:r>
            <a:r>
              <a:rPr lang="pl-PL" smtClean="0">
                <a:solidFill>
                  <a:srgbClr val="3017E7"/>
                </a:solidFill>
                <a:latin typeface="Arial" pitchFamily="34" charset="0"/>
              </a:rPr>
              <a:t>’</a:t>
            </a:r>
          </a:p>
          <a:p>
            <a:pPr>
              <a:buFont typeface="Monotype Sorts" charset="0"/>
              <a:buNone/>
            </a:pPr>
            <a:endParaRPr lang="pl-PL" smtClean="0">
              <a:solidFill>
                <a:srgbClr val="3017E7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Backup strategy improvement</a:t>
            </a:r>
            <a:endParaRPr lang="en-US" sz="4000" b="1" dirty="0" smtClean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49976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buFont typeface="Arial" pitchFamily="34" charset="0"/>
              <a:buChar char="•"/>
            </a:pPr>
            <a:r>
              <a:rPr lang="pl-PL" smtClean="0"/>
              <a:t>Mirroring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pl-PL" smtClean="0"/>
              <a:t>Log shipping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latin typeface="Book Antiqua" pitchFamily="18" charset="0"/>
                <a:cs typeface="Times New Roman" charset="0"/>
              </a:rPr>
              <a:t>When and why perform a backup</a:t>
            </a:r>
            <a:r>
              <a:rPr lang="pl-PL" sz="4000" b="1" dirty="0" smtClean="0">
                <a:latin typeface="Book Antiqua" pitchFamily="18" charset="0"/>
                <a:cs typeface="Times New Roman" charset="0"/>
              </a:rPr>
              <a:t>?</a:t>
            </a:r>
            <a:endParaRPr lang="en-US" sz="4000" b="1" dirty="0" smtClean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mtClean="0"/>
              <a:t>Why</a:t>
            </a:r>
            <a:r>
              <a:rPr lang="pl-PL" smtClean="0"/>
              <a:t>?</a:t>
            </a: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To minimize data loss in case of system failure, no matter if it’s hardware or software failure.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To have possibility of data recovery after user mistake.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Archi</a:t>
            </a:r>
            <a:r>
              <a:rPr lang="en-US" smtClean="0"/>
              <a:t>ve</a:t>
            </a:r>
            <a:r>
              <a:rPr lang="pl-PL" smtClean="0"/>
              <a:t>.</a:t>
            </a:r>
          </a:p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smtClean="0"/>
              <a:t>When</a:t>
            </a:r>
            <a:r>
              <a:rPr lang="pl-PL" smtClean="0"/>
              <a:t>?</a:t>
            </a: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Administrator </a:t>
            </a:r>
            <a:r>
              <a:rPr lang="en-US" smtClean="0"/>
              <a:t>should design a backup strategy adequate to the database.</a:t>
            </a:r>
            <a:endParaRPr lang="pl-PL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Backup strategy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643050"/>
            <a:ext cx="83820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dirty="0" smtClean="0"/>
              <a:t>Depends on many factors</a:t>
            </a:r>
            <a:r>
              <a:rPr lang="pl-PL" dirty="0" smtClean="0"/>
              <a:t>:</a:t>
            </a: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How often data are changed</a:t>
            </a:r>
            <a:r>
              <a:rPr lang="pl-PL" dirty="0" smtClean="0"/>
              <a:t>.</a:t>
            </a: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Data importance</a:t>
            </a:r>
            <a:r>
              <a:rPr lang="pl-PL" dirty="0" smtClean="0"/>
              <a:t>.</a:t>
            </a: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How fast system should be restored after failure.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Size of database.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Hardware.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smtClean="0"/>
              <a:t>database is </a:t>
            </a:r>
            <a:r>
              <a:rPr lang="en-US" dirty="0" smtClean="0"/>
              <a:t>less frequently used.</a:t>
            </a: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Database storage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428868"/>
            <a:ext cx="83820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Monotype Sorts" charset="0"/>
              <a:buNone/>
            </a:pPr>
            <a:r>
              <a:rPr lang="en-US" dirty="0" smtClean="0"/>
              <a:t>Backups should be stored </a:t>
            </a:r>
            <a:r>
              <a:rPr lang="en-US" smtClean="0"/>
              <a:t>in place other</a:t>
            </a:r>
            <a:r>
              <a:rPr lang="en-US" b="1" smtClean="0"/>
              <a:t> </a:t>
            </a:r>
            <a:r>
              <a:rPr lang="en-US" dirty="0" smtClean="0"/>
              <a:t>than server.</a:t>
            </a:r>
            <a:r>
              <a:rPr lang="pl-PL" dirty="0" smtClean="0"/>
              <a:t> </a:t>
            </a:r>
            <a:r>
              <a:rPr lang="en-US" dirty="0" smtClean="0"/>
              <a:t>External media is </a:t>
            </a:r>
            <a:r>
              <a:rPr lang="en-US" smtClean="0"/>
              <a:t>recommended </a:t>
            </a:r>
            <a:r>
              <a:rPr lang="en-US" smtClean="0"/>
              <a:t>(</a:t>
            </a:r>
            <a:r>
              <a:rPr lang="pl-PL" smtClean="0"/>
              <a:t>e.g.</a:t>
            </a:r>
            <a:r>
              <a:rPr lang="en-US" smtClean="0"/>
              <a:t> </a:t>
            </a:r>
            <a:r>
              <a:rPr lang="en-US" dirty="0" smtClean="0"/>
              <a:t>streamer, optical drives</a:t>
            </a:r>
            <a:r>
              <a:rPr lang="en-US" smtClean="0"/>
              <a:t>). Possibly</a:t>
            </a:r>
            <a:r>
              <a:rPr lang="en-US" b="1" smtClean="0"/>
              <a:t> </a:t>
            </a:r>
            <a:r>
              <a:rPr lang="en-US" smtClean="0"/>
              <a:t>network</a:t>
            </a:r>
            <a:r>
              <a:rPr lang="en-US" b="1" smtClean="0"/>
              <a:t> </a:t>
            </a:r>
            <a:r>
              <a:rPr lang="en-US" smtClean="0"/>
              <a:t>share </a:t>
            </a:r>
            <a:r>
              <a:rPr lang="en-US" dirty="0" smtClean="0"/>
              <a:t>or disk drive other than data files disk may be used.</a:t>
            </a: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 smtClean="0">
                <a:latin typeface="Book Antiqua" pitchFamily="18" charset="0"/>
                <a:cs typeface="Times New Roman" charset="0"/>
              </a:rPr>
              <a:t>Backup </a:t>
            </a:r>
            <a:r>
              <a:rPr lang="en-US" sz="4000" b="1" smtClean="0">
                <a:latin typeface="Book Antiqua" pitchFamily="18" charset="0"/>
                <a:cs typeface="Times New Roman" charset="0"/>
              </a:rPr>
              <a:t>in</a:t>
            </a:r>
            <a:r>
              <a:rPr lang="pl-PL" sz="4000" b="1" smtClean="0">
                <a:latin typeface="Book Antiqua" pitchFamily="18" charset="0"/>
                <a:cs typeface="Times New Roman" charset="0"/>
              </a:rPr>
              <a:t> MS SQL</a:t>
            </a:r>
            <a:endParaRPr lang="en-US" sz="4000" b="1" smtClean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SQL Server </a:t>
            </a:r>
            <a:r>
              <a:rPr lang="en-US" smtClean="0"/>
              <a:t>saves a backup to a disk file or to other device </a:t>
            </a:r>
            <a:r>
              <a:rPr lang="en-US" smtClean="0"/>
              <a:t>(</a:t>
            </a:r>
            <a:r>
              <a:rPr lang="pl-PL" smtClean="0"/>
              <a:t>e.g.</a:t>
            </a:r>
            <a:r>
              <a:rPr lang="en-US" smtClean="0"/>
              <a:t> </a:t>
            </a:r>
            <a:r>
              <a:rPr lang="en-US" smtClean="0"/>
              <a:t>streamer).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Backup </a:t>
            </a:r>
            <a:r>
              <a:rPr lang="en-US" smtClean="0"/>
              <a:t>affects one database only.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One file may contain many backups.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Backup may be performed during user activity.</a:t>
            </a:r>
            <a:endParaRPr lang="pl-PL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Backup </a:t>
            </a:r>
            <a:r>
              <a:rPr lang="en-US" smtClean="0"/>
              <a:t>contains all database objects: tables</a:t>
            </a:r>
            <a:r>
              <a:rPr lang="pl-PL" smtClean="0"/>
              <a:t>, </a:t>
            </a:r>
            <a:r>
              <a:rPr lang="en-US" smtClean="0"/>
              <a:t>views, stored procedures</a:t>
            </a:r>
            <a:r>
              <a:rPr lang="pl-PL" smtClean="0"/>
              <a:t>, </a:t>
            </a:r>
            <a:r>
              <a:rPr lang="en-US" smtClean="0"/>
              <a:t>triggers, users, permissions, indexes…</a:t>
            </a:r>
            <a:endParaRPr lang="pl-P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Who may perform a backup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285992"/>
            <a:ext cx="83820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Sysadmin (</a:t>
            </a:r>
            <a:r>
              <a:rPr lang="en-US" smtClean="0"/>
              <a:t>built-in server role</a:t>
            </a:r>
            <a:r>
              <a:rPr lang="pl-PL" smtClean="0"/>
              <a:t>)</a:t>
            </a: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Db_owner (</a:t>
            </a:r>
            <a:r>
              <a:rPr lang="en-US" smtClean="0"/>
              <a:t>built-in database role</a:t>
            </a:r>
            <a:r>
              <a:rPr lang="pl-PL" smtClean="0"/>
              <a:t>)</a:t>
            </a: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pl-PL" smtClean="0"/>
              <a:t>Db_backupoperator (</a:t>
            </a:r>
            <a:r>
              <a:rPr lang="en-US" smtClean="0"/>
              <a:t>built-in database role</a:t>
            </a:r>
            <a:r>
              <a:rPr lang="pl-PL" smtClean="0"/>
              <a:t>)</a:t>
            </a: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User with “</a:t>
            </a:r>
            <a:r>
              <a:rPr lang="pl-PL" smtClean="0"/>
              <a:t>Backup database</a:t>
            </a:r>
            <a:r>
              <a:rPr lang="en-US" smtClean="0"/>
              <a:t>” database level permission</a:t>
            </a:r>
            <a:endParaRPr lang="pl-PL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Backup types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285992"/>
            <a:ext cx="838200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Full </a:t>
            </a:r>
            <a:r>
              <a:rPr lang="pl-PL" dirty="0" smtClean="0"/>
              <a:t>– </a:t>
            </a:r>
            <a:r>
              <a:rPr lang="en-US" dirty="0" smtClean="0"/>
              <a:t>contains entire database.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Differential</a:t>
            </a:r>
            <a:r>
              <a:rPr lang="pl-PL" dirty="0" smtClean="0"/>
              <a:t> – </a:t>
            </a:r>
            <a:r>
              <a:rPr lang="en-US" dirty="0" smtClean="0"/>
              <a:t>contains changes since last full backup only.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Transaction </a:t>
            </a:r>
            <a:r>
              <a:rPr lang="en-US" dirty="0" smtClean="0"/>
              <a:t>log.</a:t>
            </a:r>
            <a:endParaRPr lang="pl-PL" dirty="0" smtClean="0"/>
          </a:p>
          <a:p>
            <a:pPr>
              <a:lnSpc>
                <a:spcPct val="120000"/>
              </a:lnSpc>
            </a:pPr>
            <a:endParaRPr lang="pl-PL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There is also possibility to perform backup of particular data file or </a:t>
            </a:r>
            <a:r>
              <a:rPr lang="en-US" dirty="0" err="1" smtClean="0"/>
              <a:t>filegroup</a:t>
            </a:r>
            <a:r>
              <a:rPr lang="en-US" b="1" dirty="0" smtClean="0"/>
              <a:t>.</a:t>
            </a:r>
            <a:endParaRPr lang="pl-PL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smtClean="0">
                <a:latin typeface="Book Antiqua" pitchFamily="18" charset="0"/>
                <a:cs typeface="Times New Roman" charset="0"/>
              </a:rPr>
              <a:t>Transaction </a:t>
            </a:r>
            <a:r>
              <a:rPr lang="en-US" sz="4000" b="1" smtClean="0">
                <a:latin typeface="Book Antiqua" pitchFamily="18" charset="0"/>
                <a:cs typeface="Times New Roman" charset="0"/>
              </a:rPr>
              <a:t>log backup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During performing transactional log backup the log is cleared </a:t>
            </a:r>
            <a:r>
              <a:rPr lang="en-US" smtClean="0"/>
              <a:t>of inactive transactions</a:t>
            </a:r>
            <a:r>
              <a:rPr lang="en-US" dirty="0" smtClean="0"/>
              <a:t>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It contains all transactions from previous transactional log backup.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It allows to restore a database to selected point in time</a:t>
            </a:r>
            <a:r>
              <a:rPr lang="pl-PL" dirty="0" smtClean="0"/>
              <a:t>.</a:t>
            </a: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smtClean="0"/>
              <a:t>Transaction </a:t>
            </a:r>
            <a:r>
              <a:rPr lang="en-US" dirty="0" smtClean="0"/>
              <a:t>log backup is useless without full backup. Full backup must be restored first.</a:t>
            </a:r>
            <a:endParaRPr lang="pl-PL" dirty="0" smtClean="0"/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It may be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err="1" smtClean="0"/>
              <a:t>only</a:t>
            </a:r>
            <a:r>
              <a:rPr lang="pl-PL" smtClean="0"/>
              <a:t> resort</a:t>
            </a:r>
            <a:r>
              <a:rPr lang="en-US" smtClean="0"/>
              <a:t>.</a:t>
            </a: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KonfPras">
  <a:themeElements>
    <a:clrScheme name="MatKonfPras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MatKonfPr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tKonfPras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KonfPras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KonfPras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KonfPras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KonfPras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E:\0Internetowe\0Referat\MatKonfPras.pot</Template>
  <TotalTime>1758</TotalTime>
  <Words>1095</Words>
  <Application>Microsoft Office PowerPoint</Application>
  <PresentationFormat>Pokaz na ekranie (4:3)</PresentationFormat>
  <Paragraphs>162</Paragraphs>
  <Slides>25</Slides>
  <Notes>24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Book Antiqua</vt:lpstr>
      <vt:lpstr>Monotype Sorts</vt:lpstr>
      <vt:lpstr>Times New Roman</vt:lpstr>
      <vt:lpstr>Wingdings</vt:lpstr>
      <vt:lpstr>MatKonfPras</vt:lpstr>
      <vt:lpstr>Database administration ABD Lecture 5</vt:lpstr>
      <vt:lpstr>Topics</vt:lpstr>
      <vt:lpstr>When and why perform a backup?</vt:lpstr>
      <vt:lpstr>Backup strategy</vt:lpstr>
      <vt:lpstr>Database storage</vt:lpstr>
      <vt:lpstr>Backup in MS SQL</vt:lpstr>
      <vt:lpstr>Who may perform a backup</vt:lpstr>
      <vt:lpstr>Backup types</vt:lpstr>
      <vt:lpstr>Transaction log backup</vt:lpstr>
      <vt:lpstr>Recovery model and backup</vt:lpstr>
      <vt:lpstr>Example backup strategies</vt:lpstr>
      <vt:lpstr>Backup device</vt:lpstr>
      <vt:lpstr>Backup from SQL</vt:lpstr>
      <vt:lpstr>Many backups in one file</vt:lpstr>
      <vt:lpstr>Many backups in one file</vt:lpstr>
      <vt:lpstr>One backup in many files</vt:lpstr>
      <vt:lpstr>Clearing transaction log</vt:lpstr>
      <vt:lpstr>System databases backup</vt:lpstr>
      <vt:lpstr>Database restore</vt:lpstr>
      <vt:lpstr>Restore using SQL</vt:lpstr>
      <vt:lpstr>Restore – data files</vt:lpstr>
      <vt:lpstr>NORECOVERY option</vt:lpstr>
      <vt:lpstr>Transaction log restore</vt:lpstr>
      <vt:lpstr>Point in time restore</vt:lpstr>
      <vt:lpstr>Backup strategy improvement</vt:lpstr>
    </vt:vector>
  </TitlesOfParts>
  <Company>PJWSTK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Administrowanie bazami danych - wykład 5</dc:title>
  <dc:creator>Paweł Lenkiewicz</dc:creator>
  <cp:lastModifiedBy>Pawel Lenkiewicz</cp:lastModifiedBy>
  <cp:revision>108</cp:revision>
  <dcterms:created xsi:type="dcterms:W3CDTF">2004-05-02T10:14:55Z</dcterms:created>
  <dcterms:modified xsi:type="dcterms:W3CDTF">2017-04-04T09:48:22Z</dcterms:modified>
</cp:coreProperties>
</file>