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notesMasterIdLst>
    <p:notesMasterId r:id="rId12"/>
  </p:notesMasterIdLst>
  <p:sldIdLst>
    <p:sldId id="256" r:id="rId2"/>
    <p:sldId id="296" r:id="rId3"/>
    <p:sldId id="259" r:id="rId4"/>
    <p:sldId id="297" r:id="rId5"/>
    <p:sldId id="298" r:id="rId6"/>
    <p:sldId id="299" r:id="rId7"/>
    <p:sldId id="300" r:id="rId8"/>
    <p:sldId id="301" r:id="rId9"/>
    <p:sldId id="302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  <a:srgbClr val="0099CC"/>
    <a:srgbClr val="AAD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1447" autoAdjust="0"/>
  </p:normalViewPr>
  <p:slideViewPr>
    <p:cSldViewPr snapToGrid="0">
      <p:cViewPr varScale="1">
        <p:scale>
          <a:sx n="66" d="100"/>
          <a:sy n="66" d="100"/>
        </p:scale>
        <p:origin x="131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6507-66B3-48F7-BA8B-0847CEAF5D2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94C6A-E4CD-4C04-98F6-EBC73F35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7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4C6A-E4CD-4C04-98F6-EBC73F350D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9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7759-7471-4E1B-BCE3-65DAFD85C3BF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6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4E93-2E08-4571-B022-CFBEC19EC352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2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6B23-11B1-4636-A625-F7BFE7085627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9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493A-DA25-4FE8-A025-432C5AA8F24D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0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A89C-3F92-4040-8837-0527AEA693FC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CBE1-F645-4CF9-B9FA-379AA9E35C93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3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CBB-6625-435E-858B-1FFAAF5DAA8E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6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E657-CACA-48FB-8A8B-84E234A329D4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A8A-A020-413E-92DB-A1493C55173A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6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3D5E33-259E-4111-ADE5-A7E5748ABE26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4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2F40-9ED3-4EAF-893B-79CA50B954CB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2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63FEE8-4914-42BD-8790-9DB1BE960CDB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21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1.1/gallery/style_sheets/style_sheets_reference.html" TargetMode="External"/><Relationship Id="rId2" Type="http://schemas.openxmlformats.org/officeDocument/2006/relationships/hyperlink" Target="https://matplotlib.org/3.3.4/tutorials/index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hyperlink" Target="https://matplotlib.org/stable/gallery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tplotlib">
            <a:extLst>
              <a:ext uri="{FF2B5EF4-FFF2-40B4-BE49-F238E27FC236}">
                <a16:creationId xmlns:a16="http://schemas.microsoft.com/office/drawing/2014/main" id="{14AF9E64-18A8-4B2D-B456-4735B3D98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D170D-E008-4D15-8879-E92D0F8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Introducción a </a:t>
            </a:r>
            <a:r>
              <a:rPr lang="es-ES">
                <a:solidFill>
                  <a:srgbClr val="FFFFFF"/>
                </a:solidFill>
              </a:rPr>
              <a:t>Matplotlib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4C3FA-2E07-4577-A14E-F735DB83D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solidFill>
                  <a:srgbClr val="FFFFFF"/>
                </a:solidFill>
              </a:rPr>
              <a:t>Física computacional 2020-2021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071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E6FD19A-0B8F-45BF-86F8-001CAA734D38}"/>
              </a:ext>
            </a:extLst>
          </p:cNvPr>
          <p:cNvSpPr/>
          <p:nvPr/>
        </p:nvSpPr>
        <p:spPr>
          <a:xfrm>
            <a:off x="11641860" y="6434668"/>
            <a:ext cx="441110" cy="39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A6A5B-780F-458A-B57F-02B7D37FFA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154113"/>
          </a:xfrm>
          <a:solidFill>
            <a:srgbClr val="9B2D1F">
              <a:alpha val="90000"/>
            </a:srgbClr>
          </a:solidFill>
        </p:spPr>
        <p:txBody>
          <a:bodyPr anchor="ctr"/>
          <a:lstStyle/>
          <a:p>
            <a:r>
              <a:rPr lang="es-ES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 Páginas de interés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0382E-96C0-4079-B860-EDE2043C0640}"/>
              </a:ext>
            </a:extLst>
          </p:cNvPr>
          <p:cNvSpPr txBox="1"/>
          <p:nvPr/>
        </p:nvSpPr>
        <p:spPr>
          <a:xfrm>
            <a:off x="-158849" y="1205989"/>
            <a:ext cx="6254850" cy="5259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9B2D1F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distintos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matplotlib:</a:t>
            </a:r>
          </a:p>
          <a:p>
            <a:pPr lvl="2">
              <a:lnSpc>
                <a:spcPct val="150000"/>
              </a:lnSpc>
              <a:buClr>
                <a:srgbClr val="9B2D1F"/>
              </a:buClr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https://matplotlib.org/3.3.4/tutorials/index.html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9B2D1F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estilos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disponibles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  <a:buClr>
                <a:srgbClr val="9B2D1F"/>
              </a:buClr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https://matplotlib.org/3.1.1/gallery/style_sheets/style_sheets_reference.html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endParaRPr lang="es-E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9B2D1F"/>
              </a:buClr>
              <a:buFont typeface="Wingdings" panose="05000000000000000000" pitchFamily="2" charset="2"/>
              <a:buChar char="v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Galería con infinidad de ejemplos y su correspondiente código:</a:t>
            </a:r>
          </a:p>
          <a:p>
            <a:pPr lvl="2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https://matplotlib.org/stable/gallery/index.html</a:t>
            </a:r>
            <a:endParaRPr lang="es-E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endParaRPr lang="es-E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201C92-45C5-45F5-915B-56D734D15A8B}"/>
              </a:ext>
            </a:extLst>
          </p:cNvPr>
          <p:cNvSpPr txBox="1"/>
          <p:nvPr/>
        </p:nvSpPr>
        <p:spPr>
          <a:xfrm>
            <a:off x="11678786" y="6472084"/>
            <a:ext cx="367258" cy="3164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DejaVu Sans" pitchFamily="2"/>
              </a:rPr>
              <a:t>5</a:t>
            </a:r>
          </a:p>
        </p:txBody>
      </p:sp>
      <p:pic>
        <p:nvPicPr>
          <p:cNvPr id="1026" name="Picture 2" descr="Generate animation of 3D surface plot using plot_surface and animation.FuncAnimation in Python and matplotlib.pyplot">
            <a:extLst>
              <a:ext uri="{FF2B5EF4-FFF2-40B4-BE49-F238E27FC236}">
                <a16:creationId xmlns:a16="http://schemas.microsoft.com/office/drawing/2014/main" id="{318204CB-25CE-4003-B6E8-46195745A7D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231" y="1554828"/>
            <a:ext cx="6375523" cy="425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4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E6FD19A-0B8F-45BF-86F8-001CAA734D38}"/>
              </a:ext>
            </a:extLst>
          </p:cNvPr>
          <p:cNvSpPr/>
          <p:nvPr/>
        </p:nvSpPr>
        <p:spPr>
          <a:xfrm>
            <a:off x="11641860" y="6434668"/>
            <a:ext cx="441110" cy="39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A6A5B-780F-458A-B57F-02B7D37FFA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154113"/>
          </a:xfrm>
          <a:solidFill>
            <a:srgbClr val="9B2D1F">
              <a:alpha val="90000"/>
            </a:srgbClr>
          </a:solidFill>
        </p:spPr>
        <p:txBody>
          <a:bodyPr anchor="ctr"/>
          <a:lstStyle/>
          <a:p>
            <a:r>
              <a:rPr lang="es-ES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 1. Primeros pasos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0382E-96C0-4079-B860-EDE2043C0640}"/>
              </a:ext>
            </a:extLst>
          </p:cNvPr>
          <p:cNvSpPr txBox="1"/>
          <p:nvPr/>
        </p:nvSpPr>
        <p:spPr>
          <a:xfrm>
            <a:off x="280988" y="1293829"/>
            <a:ext cx="86987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B2D1F"/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Importando dependencias</a:t>
            </a:r>
          </a:p>
          <a:p>
            <a:pPr lvl="1">
              <a:buClr>
                <a:srgbClr val="9B2D1F"/>
              </a:buClr>
            </a:pP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endParaRPr lang="es-E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B2D1F"/>
              </a:buClr>
            </a:pP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s-E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B2D1F"/>
              </a:buClr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9B2D1F"/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Cargando datos desde un fichero de texto</a:t>
            </a:r>
          </a:p>
          <a:p>
            <a:pPr lvl="1">
              <a:buClr>
                <a:srgbClr val="9B2D1F"/>
              </a:buClr>
            </a:pP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np.loadtxt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(‘dataset.txt’)</a:t>
            </a:r>
            <a:b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data[: , 0]</a:t>
            </a:r>
          </a:p>
          <a:p>
            <a:pPr lvl="1">
              <a:buClr>
                <a:srgbClr val="9B2D1F"/>
              </a:buClr>
            </a:pP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data[: , 1]</a:t>
            </a:r>
          </a:p>
          <a:p>
            <a:pPr lvl="1">
              <a:buClr>
                <a:srgbClr val="9B2D1F"/>
              </a:buClr>
            </a:pP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data[: , 2]</a:t>
            </a:r>
          </a:p>
          <a:p>
            <a:pPr lvl="1">
              <a:buClr>
                <a:srgbClr val="9B2D1F"/>
              </a:buClr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9B2D1F"/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Nuestra primera figura!</a:t>
            </a:r>
          </a:p>
          <a:p>
            <a:pPr lvl="1">
              <a:buClr>
                <a:srgbClr val="9B2D1F"/>
              </a:buClr>
            </a:pP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lvl="1">
              <a:buClr>
                <a:srgbClr val="9B2D1F"/>
              </a:buClr>
            </a:pP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</a:p>
          <a:p>
            <a:pPr lvl="1">
              <a:buClr>
                <a:srgbClr val="9B2D1F"/>
              </a:buClr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B2D1F"/>
              </a:buClr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B2D1F"/>
              </a:buClr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201C92-45C5-45F5-915B-56D734D15A8B}"/>
              </a:ext>
            </a:extLst>
          </p:cNvPr>
          <p:cNvSpPr txBox="1"/>
          <p:nvPr/>
        </p:nvSpPr>
        <p:spPr>
          <a:xfrm>
            <a:off x="11678786" y="6472084"/>
            <a:ext cx="367258" cy="3164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dirty="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rPr>
              <a:t>1</a:t>
            </a:r>
            <a:endParaRPr lang="es-ES" sz="1800" b="1" i="0" u="none" strike="noStrike" kern="1200" cap="none" spc="0" baseline="0" dirty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3FC478-6D30-4C29-B009-BE98431B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308" y="2844515"/>
            <a:ext cx="4942478" cy="3275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EE76AF-3723-4EF1-A1EB-74F52C1488A8}"/>
              </a:ext>
            </a:extLst>
          </p:cNvPr>
          <p:cNvSpPr txBox="1"/>
          <p:nvPr/>
        </p:nvSpPr>
        <p:spPr>
          <a:xfrm>
            <a:off x="7239594" y="1491482"/>
            <a:ext cx="440226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columna del fichero de texto contiene 6000 puntos correspondientes a una coordenada del atractor de Lorenz.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E6FD19A-0B8F-45BF-86F8-001CAA734D38}"/>
              </a:ext>
            </a:extLst>
          </p:cNvPr>
          <p:cNvSpPr/>
          <p:nvPr/>
        </p:nvSpPr>
        <p:spPr>
          <a:xfrm>
            <a:off x="11641860" y="6434668"/>
            <a:ext cx="441110" cy="39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A6A5B-780F-458A-B57F-02B7D37FFA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154113"/>
          </a:xfrm>
          <a:solidFill>
            <a:srgbClr val="9B2D1F">
              <a:alpha val="90000"/>
            </a:srgbClr>
          </a:solidFill>
        </p:spPr>
        <p:txBody>
          <a:bodyPr anchor="ctr"/>
          <a:lstStyle/>
          <a:p>
            <a:r>
              <a:rPr lang="es-ES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 2. Creando </a:t>
            </a:r>
            <a:r>
              <a:rPr lang="es-ES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subplots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0382E-96C0-4079-B860-EDE2043C0640}"/>
              </a:ext>
            </a:extLst>
          </p:cNvPr>
          <p:cNvSpPr txBox="1"/>
          <p:nvPr/>
        </p:nvSpPr>
        <p:spPr>
          <a:xfrm>
            <a:off x="280990" y="1398001"/>
            <a:ext cx="6443902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B2D1F"/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Nueva figura con el atractor completo y dos proyecciones: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ax1 = </a:t>
            </a: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(2, 2, 1) 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 = </a:t>
            </a: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(2, 2, 3)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z)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ax3 = </a:t>
            </a: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(1, 2, 2, </a:t>
            </a:r>
            <a:r>
              <a:rPr lang="es-ES" sz="2200" dirty="0" err="1">
                <a:solidFill>
                  <a:srgbClr val="9B2D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</a:t>
            </a:r>
            <a:r>
              <a:rPr lang="es-ES" sz="2200" dirty="0">
                <a:solidFill>
                  <a:srgbClr val="9B2D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='3d')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y, z)</a:t>
            </a:r>
          </a:p>
          <a:p>
            <a:pPr lvl="1">
              <a:buClr>
                <a:srgbClr val="9B2D1F"/>
              </a:buClr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B2D1F"/>
              </a:buClr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B2D1F"/>
              </a:buClr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201C92-45C5-45F5-915B-56D734D15A8B}"/>
              </a:ext>
            </a:extLst>
          </p:cNvPr>
          <p:cNvSpPr txBox="1"/>
          <p:nvPr/>
        </p:nvSpPr>
        <p:spPr>
          <a:xfrm>
            <a:off x="11678786" y="6472084"/>
            <a:ext cx="367258" cy="3164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DejaVu Sans" pitchFamily="2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BA3EC-9CE8-477B-A65B-97CC4381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54" y="2652867"/>
            <a:ext cx="5162432" cy="3395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89CBCC-EFD5-4994-8479-C37DEE88BE77}"/>
              </a:ext>
            </a:extLst>
          </p:cNvPr>
          <p:cNvSpPr txBox="1"/>
          <p:nvPr/>
        </p:nvSpPr>
        <p:spPr>
          <a:xfrm>
            <a:off x="6574420" y="1491482"/>
            <a:ext cx="506744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m, i):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 los ejes en la posición i de un “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con n filas y m columnas.</a:t>
            </a:r>
          </a:p>
        </p:txBody>
      </p:sp>
    </p:spTree>
    <p:extLst>
      <p:ext uri="{BB962C8B-B14F-4D97-AF65-F5344CB8AC3E}">
        <p14:creationId xmlns:p14="http://schemas.microsoft.com/office/powerpoint/2010/main" val="42319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E6FD19A-0B8F-45BF-86F8-001CAA734D38}"/>
              </a:ext>
            </a:extLst>
          </p:cNvPr>
          <p:cNvSpPr/>
          <p:nvPr/>
        </p:nvSpPr>
        <p:spPr>
          <a:xfrm>
            <a:off x="11641860" y="6434668"/>
            <a:ext cx="441110" cy="39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A6A5B-780F-458A-B57F-02B7D37FFA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154113"/>
          </a:xfrm>
          <a:solidFill>
            <a:srgbClr val="9B2D1F">
              <a:alpha val="90000"/>
            </a:srgbClr>
          </a:solidFill>
        </p:spPr>
        <p:txBody>
          <a:bodyPr anchor="ctr"/>
          <a:lstStyle/>
          <a:p>
            <a:r>
              <a:rPr lang="es-ES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 2. Modificando las propiedades (I)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0382E-96C0-4079-B860-EDE2043C0640}"/>
              </a:ext>
            </a:extLst>
          </p:cNvPr>
          <p:cNvSpPr txBox="1"/>
          <p:nvPr/>
        </p:nvSpPr>
        <p:spPr>
          <a:xfrm>
            <a:off x="280990" y="1398001"/>
            <a:ext cx="7682392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B2D1F"/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Podemos acceder a las propiedades del gráfico mediante su variable correspondiente:</a:t>
            </a:r>
          </a:p>
          <a:p>
            <a:pPr>
              <a:buClr>
                <a:srgbClr val="9B2D1F"/>
              </a:buClr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B2D1F"/>
              </a:buClr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Borramos lo que hubiera en el primer y segundo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subplots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ax1.clear() 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ax2.clear()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Cambiamos el estilo, grosor y color de las líneas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ax1.plot(x, y,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linestyle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dashed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=0.75, color='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ax2.plot(x, z,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linestyle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dotted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=1.5, color=‘red’)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Añadimos un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primer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ax1.grid(True)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B2D1F"/>
              </a:buClr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B2D1F"/>
              </a:buClr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201C92-45C5-45F5-915B-56D734D15A8B}"/>
              </a:ext>
            </a:extLst>
          </p:cNvPr>
          <p:cNvSpPr txBox="1"/>
          <p:nvPr/>
        </p:nvSpPr>
        <p:spPr>
          <a:xfrm>
            <a:off x="11678786" y="6472084"/>
            <a:ext cx="367258" cy="3164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DejaVu Sans" pitchFamily="2"/>
              </a:rPr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C0AFD-96A1-4966-8AA3-C1E50ADFE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227" y="2585777"/>
            <a:ext cx="4738783" cy="31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9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E6FD19A-0B8F-45BF-86F8-001CAA734D38}"/>
              </a:ext>
            </a:extLst>
          </p:cNvPr>
          <p:cNvSpPr/>
          <p:nvPr/>
        </p:nvSpPr>
        <p:spPr>
          <a:xfrm>
            <a:off x="11641860" y="6434668"/>
            <a:ext cx="441110" cy="39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A6A5B-780F-458A-B57F-02B7D37FFA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154113"/>
          </a:xfrm>
          <a:solidFill>
            <a:srgbClr val="9B2D1F">
              <a:alpha val="90000"/>
            </a:srgbClr>
          </a:solidFill>
        </p:spPr>
        <p:txBody>
          <a:bodyPr anchor="ctr"/>
          <a:lstStyle/>
          <a:p>
            <a:r>
              <a:rPr lang="es-ES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 2. Modificando las propiedades (II)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0382E-96C0-4079-B860-EDE2043C0640}"/>
              </a:ext>
            </a:extLst>
          </p:cNvPr>
          <p:cNvSpPr txBox="1"/>
          <p:nvPr/>
        </p:nvSpPr>
        <p:spPr>
          <a:xfrm>
            <a:off x="-147274" y="1488451"/>
            <a:ext cx="7682392" cy="427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9B2D1F"/>
              </a:buClr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Cambiamos los límites del segundo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ax2.set_xlim(-20,0)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ax2.set_ylim(0,50)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Añadimos etiquetas para los ejes x e y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ax1.set_ylabel("y(x)",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=14,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fontname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="Times New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ax1.set_xlabel("x",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=14,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fontname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="Times New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ax2.set_ylabel("z(x)",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=14,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fontname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="Times New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ax2.set_xlabel("x",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=14,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fontname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="Times New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Añadimos un título para la gráfica 3D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ax3.set_title("3D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attractor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fontname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="Times New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201C92-45C5-45F5-915B-56D734D15A8B}"/>
              </a:ext>
            </a:extLst>
          </p:cNvPr>
          <p:cNvSpPr txBox="1"/>
          <p:nvPr/>
        </p:nvSpPr>
        <p:spPr>
          <a:xfrm>
            <a:off x="11678786" y="6472084"/>
            <a:ext cx="367258" cy="3164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DejaVu Sans" pitchFamily="2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D3B0F-554D-47D9-8814-B4482DF5830E}"/>
              </a:ext>
            </a:extLst>
          </p:cNvPr>
          <p:cNvSpPr txBox="1"/>
          <p:nvPr/>
        </p:nvSpPr>
        <p:spPr>
          <a:xfrm>
            <a:off x="8033784" y="4973271"/>
            <a:ext cx="326310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¡Los ejes quedan demasiado juntos y se solapan!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B8D06E-0429-4217-BDB0-544C13C4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61" y="1488451"/>
            <a:ext cx="5055752" cy="34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8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E6FD19A-0B8F-45BF-86F8-001CAA734D38}"/>
              </a:ext>
            </a:extLst>
          </p:cNvPr>
          <p:cNvSpPr/>
          <p:nvPr/>
        </p:nvSpPr>
        <p:spPr>
          <a:xfrm>
            <a:off x="11641860" y="6434668"/>
            <a:ext cx="441110" cy="39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A6A5B-780F-458A-B57F-02B7D37FFA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154113"/>
          </a:xfrm>
          <a:solidFill>
            <a:srgbClr val="9B2D1F">
              <a:alpha val="90000"/>
            </a:srgbClr>
          </a:solidFill>
        </p:spPr>
        <p:txBody>
          <a:bodyPr anchor="ctr"/>
          <a:lstStyle/>
          <a:p>
            <a:r>
              <a:rPr lang="es-ES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 3. Guardando en formato imagen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0382E-96C0-4079-B860-EDE2043C0640}"/>
              </a:ext>
            </a:extLst>
          </p:cNvPr>
          <p:cNvSpPr txBox="1"/>
          <p:nvPr/>
        </p:nvSpPr>
        <p:spPr>
          <a:xfrm>
            <a:off x="-158848" y="2202478"/>
            <a:ext cx="6779568" cy="245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9B2D1F"/>
              </a:buClr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siguiente comando, aplicado a la figura completa, ajusta automáticamente los ejes y el texto: 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fig.tight_layout</a:t>
            </a:r>
            <a:r>
              <a:rPr lang="es-E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endParaRPr lang="es-E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guardar nuestra gráfica con buena resolución: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plt.savefig</a:t>
            </a:r>
            <a:r>
              <a:rPr lang="es-E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('filename.png', dpi=300)</a:t>
            </a:r>
            <a:endParaRPr lang="es-E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201C92-45C5-45F5-915B-56D734D15A8B}"/>
              </a:ext>
            </a:extLst>
          </p:cNvPr>
          <p:cNvSpPr txBox="1"/>
          <p:nvPr/>
        </p:nvSpPr>
        <p:spPr>
          <a:xfrm>
            <a:off x="11678786" y="6472084"/>
            <a:ext cx="367258" cy="3164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DejaVu Sans" pitchFamily="2"/>
              </a:rPr>
              <a:t>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B8D06E-0429-4217-BDB0-544C13C4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663" y="1870416"/>
            <a:ext cx="5055752" cy="34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5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E6FD19A-0B8F-45BF-86F8-001CAA734D38}"/>
              </a:ext>
            </a:extLst>
          </p:cNvPr>
          <p:cNvSpPr/>
          <p:nvPr/>
        </p:nvSpPr>
        <p:spPr>
          <a:xfrm>
            <a:off x="11641860" y="6434668"/>
            <a:ext cx="441110" cy="39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A6A5B-780F-458A-B57F-02B7D37FFA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154113"/>
          </a:xfrm>
          <a:solidFill>
            <a:srgbClr val="9B2D1F">
              <a:alpha val="90000"/>
            </a:srgbClr>
          </a:solidFill>
        </p:spPr>
        <p:txBody>
          <a:bodyPr anchor="ctr"/>
          <a:lstStyle/>
          <a:p>
            <a:r>
              <a:rPr lang="es-ES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 4. Ajustes y errores (I)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0382E-96C0-4079-B860-EDE2043C0640}"/>
              </a:ext>
            </a:extLst>
          </p:cNvPr>
          <p:cNvSpPr txBox="1"/>
          <p:nvPr/>
        </p:nvSpPr>
        <p:spPr>
          <a:xfrm>
            <a:off x="-147274" y="1379086"/>
            <a:ext cx="7427750" cy="364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9B2D1F"/>
              </a:buClr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Generamos 50 puntos de sin(x) con “ruido”: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(-5,5,50)  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50 puntos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equiespacidos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-5 y 5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2*(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(50) - 0.5)   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50 números aleatorios en [-1,1]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2.7*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(1.3*x) +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es-E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endParaRPr lang="es-E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Usamos la función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errorbar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pintar puntos con barras de error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ax.errorbar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linestyle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='',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capsize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ecolor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='g',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='o',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markersize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es-E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s-E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='Data')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201C92-45C5-45F5-915B-56D734D15A8B}"/>
              </a:ext>
            </a:extLst>
          </p:cNvPr>
          <p:cNvSpPr txBox="1"/>
          <p:nvPr/>
        </p:nvSpPr>
        <p:spPr>
          <a:xfrm>
            <a:off x="11678786" y="6472084"/>
            <a:ext cx="367258" cy="3164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dirty="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rPr>
              <a:t>6</a:t>
            </a:r>
            <a:endParaRPr lang="es-ES" sz="1800" b="1" i="0" u="none" strike="noStrike" kern="1200" cap="none" spc="0" baseline="0" dirty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7D60D-786F-40B5-A8D5-30317E3D9A1F}"/>
              </a:ext>
            </a:extLst>
          </p:cNvPr>
          <p:cNvSpPr txBox="1"/>
          <p:nvPr/>
        </p:nvSpPr>
        <p:spPr>
          <a:xfrm>
            <a:off x="1469985" y="5201322"/>
            <a:ext cx="373862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E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s-E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definir el nombre de cada gráfico de la figura que aparece en la leyenda.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9005E-822F-42D7-891A-D25350A3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476" y="2058501"/>
            <a:ext cx="4700071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7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E6FD19A-0B8F-45BF-86F8-001CAA734D38}"/>
              </a:ext>
            </a:extLst>
          </p:cNvPr>
          <p:cNvSpPr/>
          <p:nvPr/>
        </p:nvSpPr>
        <p:spPr>
          <a:xfrm>
            <a:off x="11641860" y="6434668"/>
            <a:ext cx="441110" cy="39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A6A5B-780F-458A-B57F-02B7D37FFA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154113"/>
          </a:xfrm>
          <a:solidFill>
            <a:srgbClr val="9B2D1F">
              <a:alpha val="90000"/>
            </a:srgbClr>
          </a:solidFill>
        </p:spPr>
        <p:txBody>
          <a:bodyPr anchor="ctr"/>
          <a:lstStyle/>
          <a:p>
            <a:r>
              <a:rPr lang="es-ES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 4. Ajustes y errores (II)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0382E-96C0-4079-B860-EDE2043C0640}"/>
              </a:ext>
            </a:extLst>
          </p:cNvPr>
          <p:cNvSpPr txBox="1"/>
          <p:nvPr/>
        </p:nvSpPr>
        <p:spPr>
          <a:xfrm>
            <a:off x="-158850" y="1205989"/>
            <a:ext cx="6605947" cy="5259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Importamos dependencias y definimos la función a ajustar: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optimize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fit_func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a, b):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a *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 * x)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Ajustamos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curve_fit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params, _ =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optimize.curve_fit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fit_func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x, y)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print(params)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endParaRPr lang="en-US" sz="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mostramos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leyenda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ax.plot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test_func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params[0], params[1]), color='r’, 		  	     label='Fitted function')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ax.legend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(loc='best')</a:t>
            </a:r>
          </a:p>
          <a:p>
            <a:pPr lvl="1">
              <a:lnSpc>
                <a:spcPct val="150000"/>
              </a:lnSpc>
              <a:buClr>
                <a:srgbClr val="9B2D1F"/>
              </a:buClr>
            </a:pPr>
            <a:endParaRPr lang="es-E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201C92-45C5-45F5-915B-56D734D15A8B}"/>
              </a:ext>
            </a:extLst>
          </p:cNvPr>
          <p:cNvSpPr txBox="1"/>
          <p:nvPr/>
        </p:nvSpPr>
        <p:spPr>
          <a:xfrm>
            <a:off x="11678786" y="6472084"/>
            <a:ext cx="367258" cy="3164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dirty="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rPr>
              <a:t>7</a:t>
            </a:r>
            <a:endParaRPr lang="es-ES" sz="1800" b="1" i="0" u="none" strike="noStrike" kern="1200" cap="none" spc="0" baseline="0" dirty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0219A-DCBF-4B2B-BE2B-92CFBE67D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97" y="1478411"/>
            <a:ext cx="5494491" cy="368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466CE9-9CB4-41CA-9FE4-9128CDC7716E}"/>
              </a:ext>
            </a:extLst>
          </p:cNvPr>
          <p:cNvSpPr txBox="1"/>
          <p:nvPr/>
        </p:nvSpPr>
        <p:spPr>
          <a:xfrm>
            <a:off x="7892299" y="5379589"/>
            <a:ext cx="397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params = [2.71611 1.28794]</a:t>
            </a:r>
          </a:p>
        </p:txBody>
      </p:sp>
    </p:spTree>
    <p:extLst>
      <p:ext uri="{BB962C8B-B14F-4D97-AF65-F5344CB8AC3E}">
        <p14:creationId xmlns:p14="http://schemas.microsoft.com/office/powerpoint/2010/main" val="15530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E6FD19A-0B8F-45BF-86F8-001CAA734D38}"/>
              </a:ext>
            </a:extLst>
          </p:cNvPr>
          <p:cNvSpPr/>
          <p:nvPr/>
        </p:nvSpPr>
        <p:spPr>
          <a:xfrm>
            <a:off x="11641860" y="6434668"/>
            <a:ext cx="441110" cy="39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A6A5B-780F-458A-B57F-02B7D37FFA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154113"/>
          </a:xfrm>
          <a:solidFill>
            <a:srgbClr val="9B2D1F">
              <a:alpha val="90000"/>
            </a:srgbClr>
          </a:solidFill>
        </p:spPr>
        <p:txBody>
          <a:bodyPr anchor="ctr"/>
          <a:lstStyle/>
          <a:p>
            <a:r>
              <a:rPr lang="es-ES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 5. Cambiando el estilo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0382E-96C0-4079-B860-EDE2043C0640}"/>
              </a:ext>
            </a:extLst>
          </p:cNvPr>
          <p:cNvSpPr txBox="1"/>
          <p:nvPr/>
        </p:nvSpPr>
        <p:spPr>
          <a:xfrm>
            <a:off x="-158850" y="1205989"/>
            <a:ext cx="6814293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incluye diferentes “estilos” que podemos elegir antes de empezar a graficar mediante el comando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style.use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201C92-45C5-45F5-915B-56D734D15A8B}"/>
              </a:ext>
            </a:extLst>
          </p:cNvPr>
          <p:cNvSpPr txBox="1"/>
          <p:nvPr/>
        </p:nvSpPr>
        <p:spPr>
          <a:xfrm>
            <a:off x="11678786" y="6472084"/>
            <a:ext cx="367258" cy="3164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DejaVu Sans" pitchFamily="2"/>
              </a:rPr>
              <a:t>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8A9763-8779-4DA9-9331-A763027E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19" y="2310117"/>
            <a:ext cx="3643754" cy="2442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8CC194-FD54-43DC-A16B-637F7FDA57BC}"/>
              </a:ext>
            </a:extLst>
          </p:cNvPr>
          <p:cNvSpPr txBox="1"/>
          <p:nvPr/>
        </p:nvSpPr>
        <p:spPr>
          <a:xfrm>
            <a:off x="1124342" y="5500553"/>
            <a:ext cx="103230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Además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podemos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nuestros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propios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estilos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fichero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extension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mplstyle.patch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Haced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print(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plt.rcParams.keys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ver todas las opciones disponibles!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69448A-DEE8-4DCD-9983-FA703F52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492" y="1446836"/>
            <a:ext cx="3217284" cy="3763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C5F3A2-37F2-4686-8400-05F1C79569D3}"/>
              </a:ext>
            </a:extLst>
          </p:cNvPr>
          <p:cNvSpPr txBox="1"/>
          <p:nvPr/>
        </p:nvSpPr>
        <p:spPr>
          <a:xfrm>
            <a:off x="1087971" y="4729267"/>
            <a:ext cx="400489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rgbClr val="9B2D1F"/>
              </a:buClr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plt.style.use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dark_background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5803591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7555</TotalTime>
  <Words>970</Words>
  <Application>Microsoft Office PowerPoint</Application>
  <PresentationFormat>Widescreen</PresentationFormat>
  <Paragraphs>104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Source Sans Pro Black</vt:lpstr>
      <vt:lpstr>Times New Roman</vt:lpstr>
      <vt:lpstr>Wingdings</vt:lpstr>
      <vt:lpstr>Retrospect</vt:lpstr>
      <vt:lpstr>Introducción a Matplotlib</vt:lpstr>
      <vt:lpstr> 1. Primeros pasos</vt:lpstr>
      <vt:lpstr> 2. Creando subplots</vt:lpstr>
      <vt:lpstr> 2. Modificando las propiedades (I)</vt:lpstr>
      <vt:lpstr> 2. Modificando las propiedades (II)</vt:lpstr>
      <vt:lpstr> 3. Guardando en formato imagen</vt:lpstr>
      <vt:lpstr> 4. Ajustes y errores (I)</vt:lpstr>
      <vt:lpstr> 4. Ajustes y errores (II)</vt:lpstr>
      <vt:lpstr> 5. Cambiando el estilo</vt:lpstr>
      <vt:lpstr> Páginas de interés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Linux</dc:title>
  <dc:creator>Guillermo</dc:creator>
  <cp:lastModifiedBy>Guillermo G Barrios-morales</cp:lastModifiedBy>
  <cp:revision>140</cp:revision>
  <dcterms:created xsi:type="dcterms:W3CDTF">2020-02-07T06:19:33Z</dcterms:created>
  <dcterms:modified xsi:type="dcterms:W3CDTF">2021-02-21T14:16:38Z</dcterms:modified>
</cp:coreProperties>
</file>