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11.xml.rels" ContentType="application/vnd.openxmlformats-package.relationships+xml"/>
  <Override PartName="/ppt/notesSlides/notesSlide11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4.gif" ContentType="image/gif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10.png" ContentType="image/png"/>
  <Override PartName="/ppt/media/image13.wmf" ContentType="image/x-wmf"/>
  <Override PartName="/ppt/media/image5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9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FF368A9D-C535-47C5-9582-9703DD235A81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88" name="Slide Number Placeholder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9BBF0DED-8C3C-473E-948C-6CCF720046BB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6" hidden="1"/>
          <p:cNvSpPr/>
          <p:nvPr/>
        </p:nvSpPr>
        <p:spPr>
          <a:xfrm>
            <a:off x="0" y="6400800"/>
            <a:ext cx="12191040" cy="4561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Rectangle 8" hidden="1"/>
          <p:cNvSpPr/>
          <p:nvPr/>
        </p:nvSpPr>
        <p:spPr>
          <a:xfrm>
            <a:off x="0" y="6334200"/>
            <a:ext cx="1219104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Straight Connector 9"/>
          <p:cNvSpPr/>
          <p:nvPr/>
        </p:nvSpPr>
        <p:spPr>
          <a:xfrm>
            <a:off x="1193400" y="1737720"/>
            <a:ext cx="9966960" cy="0"/>
          </a:xfrm>
          <a:prstGeom prst="line">
            <a:avLst/>
          </a:prstGeom>
          <a:ln w="6350">
            <a:solidFill>
              <a:srgbClr val="80808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Rectangle 6"/>
          <p:cNvSpPr/>
          <p:nvPr/>
        </p:nvSpPr>
        <p:spPr>
          <a:xfrm>
            <a:off x="3240" y="6400800"/>
            <a:ext cx="12187800" cy="4561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Rectangle 7"/>
          <p:cNvSpPr/>
          <p:nvPr/>
        </p:nvSpPr>
        <p:spPr>
          <a:xfrm>
            <a:off x="0" y="6334200"/>
            <a:ext cx="12187800" cy="6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Straight Connector 8"/>
          <p:cNvSpPr/>
          <p:nvPr/>
        </p:nvSpPr>
        <p:spPr>
          <a:xfrm>
            <a:off x="1207440" y="4343400"/>
            <a:ext cx="9875520" cy="0"/>
          </a:xfrm>
          <a:prstGeom prst="line">
            <a:avLst/>
          </a:prstGeom>
          <a:ln w="6350">
            <a:solidFill>
              <a:srgbClr val="80808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568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6" hidden="1"/>
          <p:cNvSpPr/>
          <p:nvPr/>
        </p:nvSpPr>
        <p:spPr>
          <a:xfrm>
            <a:off x="0" y="6400800"/>
            <a:ext cx="12191040" cy="4561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Rectangle 8" hidden="1"/>
          <p:cNvSpPr/>
          <p:nvPr/>
        </p:nvSpPr>
        <p:spPr>
          <a:xfrm>
            <a:off x="0" y="6334200"/>
            <a:ext cx="1219104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Rectangle 4"/>
          <p:cNvSpPr/>
          <p:nvPr/>
        </p:nvSpPr>
        <p:spPr>
          <a:xfrm>
            <a:off x="3240" y="6400800"/>
            <a:ext cx="12187800" cy="4561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Rectangle 5"/>
          <p:cNvSpPr/>
          <p:nvPr/>
        </p:nvSpPr>
        <p:spPr>
          <a:xfrm>
            <a:off x="0" y="6334200"/>
            <a:ext cx="12187800" cy="6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wmf"/><Relationship Id="rId3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hyperlink" Target="https://matplotlib.org/3.3.4/tutorials/index.html" TargetMode="External"/><Relationship Id="rId2" Type="http://schemas.openxmlformats.org/officeDocument/2006/relationships/hyperlink" Target="https://matplotlib.org/3.1.1/gallery/style_sheets/style_sheets_reference.html" TargetMode="External"/><Relationship Id="rId3" Type="http://schemas.openxmlformats.org/officeDocument/2006/relationships/hyperlink" Target="https://matplotlib.org/stable/gallery/index.html" TargetMode="External"/><Relationship Id="rId4" Type="http://schemas.openxmlformats.org/officeDocument/2006/relationships/image" Target="../media/image14.gif"/><Relationship Id="rId5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35000">
              <a:srgbClr val="000000"/>
            </a:gs>
            <a:gs pos="100000">
              <a:srgbClr val="3e3e3e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Picture 2" descr="Image result for matplotlib"/>
          <p:cNvPicPr/>
          <p:nvPr/>
        </p:nvPicPr>
        <p:blipFill>
          <a:blip r:embed="rId1">
            <a:alphaModFix amt="35000"/>
          </a:blip>
          <a:stretch/>
        </p:blipFill>
        <p:spPr>
          <a:xfrm>
            <a:off x="0" y="0"/>
            <a:ext cx="12191040" cy="6856920"/>
          </a:xfrm>
          <a:prstGeom prst="rect">
            <a:avLst/>
          </a:prstGeom>
          <a:ln w="0">
            <a:noFill/>
          </a:ln>
        </p:spPr>
      </p:pic>
      <p:sp>
        <p:nvSpPr>
          <p:cNvPr id="93" name="Title 1"/>
          <p:cNvSpPr/>
          <p:nvPr/>
        </p:nvSpPr>
        <p:spPr>
          <a:xfrm>
            <a:off x="1097280" y="758880"/>
            <a:ext cx="10057320" cy="356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85000"/>
              </a:lnSpc>
            </a:pPr>
            <a:r>
              <a:rPr b="0" lang="es-ES" sz="8000" spc="-52" strike="noStrike">
                <a:solidFill>
                  <a:srgbClr val="ffffff"/>
                </a:solidFill>
                <a:latin typeface="Cambria"/>
                <a:ea typeface="DejaVu Sans"/>
              </a:rPr>
              <a:t>Introducción a Matplotlib</a:t>
            </a:r>
            <a:endParaRPr b="0" lang="en-US" sz="8000" spc="-1" strike="noStrike">
              <a:latin typeface="Arial"/>
            </a:endParaRPr>
          </a:p>
        </p:txBody>
      </p:sp>
      <p:sp>
        <p:nvSpPr>
          <p:cNvPr id="94" name="Subtitle 2"/>
          <p:cNvSpPr/>
          <p:nvPr/>
        </p:nvSpPr>
        <p:spPr>
          <a:xfrm>
            <a:off x="1100160" y="4455720"/>
            <a:ext cx="10057320" cy="11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199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es-ES" sz="2400" spc="194" strike="noStrike" cap="all">
                <a:solidFill>
                  <a:srgbClr val="ffffff"/>
                </a:solidFill>
                <a:latin typeface="Cambria"/>
                <a:ea typeface="DejaVu Sans"/>
              </a:rPr>
              <a:t>Física computacional 2020-2021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95" name="Straight Connector 70"/>
          <p:cNvSpPr/>
          <p:nvPr/>
        </p:nvSpPr>
        <p:spPr>
          <a:xfrm>
            <a:off x="1207440" y="4343400"/>
            <a:ext cx="9875520" cy="0"/>
          </a:xfrm>
          <a:prstGeom prst="line">
            <a:avLst/>
          </a:prstGeom>
          <a:ln w="6350">
            <a:solidFill>
              <a:srgbClr val="ffffff">
                <a:alpha val="80000"/>
              </a:srgb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Rectangle 72"/>
          <p:cNvSpPr/>
          <p:nvPr/>
        </p:nvSpPr>
        <p:spPr>
          <a:xfrm>
            <a:off x="0" y="6334200"/>
            <a:ext cx="1219104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Rectangle 74"/>
          <p:cNvSpPr/>
          <p:nvPr/>
        </p:nvSpPr>
        <p:spPr>
          <a:xfrm>
            <a:off x="0" y="6400800"/>
            <a:ext cx="12191040" cy="4561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withEffect" fill="hold" presetClass="entr" presetID="10">
                                  <p:stCondLst>
                                    <p:cond delay="20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400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nodeType="withEffect" fill="hold" presetClass="entr" presetID="10">
                                  <p:stCondLst>
                                    <p:cond delay="10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" dur="4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Oval 7_3"/>
          <p:cNvSpPr/>
          <p:nvPr/>
        </p:nvSpPr>
        <p:spPr>
          <a:xfrm>
            <a:off x="11642040" y="6434640"/>
            <a:ext cx="439920" cy="390240"/>
          </a:xfrm>
          <a:prstGeom prst="ellipse">
            <a:avLst/>
          </a:prstGeom>
          <a:solidFill>
            <a:srgbClr val="d34817"/>
          </a:solidFill>
          <a:ln>
            <a:solidFill>
              <a:srgbClr val="9c351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Title 1_3"/>
          <p:cNvSpPr/>
          <p:nvPr/>
        </p:nvSpPr>
        <p:spPr>
          <a:xfrm>
            <a:off x="0" y="0"/>
            <a:ext cx="12191040" cy="1153080"/>
          </a:xfrm>
          <a:prstGeom prst="rect">
            <a:avLst/>
          </a:prstGeom>
          <a:solidFill>
            <a:srgbClr val="9b2d1f">
              <a:alpha val="9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85000"/>
              </a:lnSpc>
            </a:pPr>
            <a:r>
              <a:rPr b="0" lang="es-ES" sz="4800" spc="-52" strike="noStrike">
                <a:solidFill>
                  <a:srgbClr val="ffffff"/>
                </a:solidFill>
                <a:latin typeface="Cambria"/>
                <a:ea typeface="DejaVu Sans"/>
              </a:rPr>
              <a:t> </a:t>
            </a:r>
            <a:r>
              <a:rPr b="0" lang="es-ES" sz="4800" spc="-52" strike="noStrike">
                <a:solidFill>
                  <a:srgbClr val="ffffff"/>
                </a:solidFill>
                <a:latin typeface="Cambria"/>
                <a:ea typeface="DejaVu Sans"/>
              </a:rPr>
              <a:t>3. Alternativas a la terminal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53" name="TextBox 2_3"/>
          <p:cNvSpPr/>
          <p:nvPr/>
        </p:nvSpPr>
        <p:spPr>
          <a:xfrm>
            <a:off x="-86760" y="1734480"/>
            <a:ext cx="5187240" cy="313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45720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50000"/>
              </a:lnSpc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50000"/>
              </a:lnSpc>
            </a:pPr>
            <a:r>
              <a:rPr b="0" lang="es-E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Es muy útil usar la aplicación JupyterLab para visualizar el código y los resultados.</a:t>
            </a:r>
            <a:endParaRPr b="0" lang="en-US" sz="2000" spc="-1" strike="noStrike">
              <a:latin typeface="Arial"/>
            </a:endParaRPr>
          </a:p>
          <a:p>
            <a:pPr marL="457200">
              <a:lnSpc>
                <a:spcPct val="150000"/>
              </a:lnSpc>
            </a:pPr>
            <a:r>
              <a:rPr b="0" lang="es-E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Para abrirlo, escribid en la terminal:</a:t>
            </a:r>
            <a:endParaRPr b="0" lang="en-US" sz="2000" spc="-1" strike="noStrike">
              <a:latin typeface="Arial"/>
            </a:endParaRPr>
          </a:p>
          <a:p>
            <a:pPr marL="457200">
              <a:lnSpc>
                <a:spcPct val="150000"/>
              </a:lnSpc>
            </a:pPr>
            <a:r>
              <a:rPr b="0" lang="es-ES" sz="2000" spc="-1" strike="noStrike">
                <a:solidFill>
                  <a:srgbClr val="0070c0"/>
                </a:solidFill>
                <a:latin typeface="Source Code Pro"/>
                <a:ea typeface="DejaVu Sans"/>
              </a:rPr>
              <a:t>jupyter lab</a:t>
            </a:r>
            <a:endParaRPr b="0" lang="en-US" sz="2000" spc="-1" strike="noStrike">
              <a:latin typeface="Arial"/>
            </a:endParaRPr>
          </a:p>
          <a:p>
            <a:pPr marL="457200">
              <a:lnSpc>
                <a:spcPct val="150000"/>
              </a:lnSpc>
            </a:pPr>
            <a:r>
              <a:rPr b="0" lang="es-E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(se abre en el navegador)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54" name="Slide Number Placeholder 3_0"/>
          <p:cNvSpPr/>
          <p:nvPr/>
        </p:nvSpPr>
        <p:spPr>
          <a:xfrm>
            <a:off x="11678760" y="6472080"/>
            <a:ext cx="366120" cy="31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"/>
          <p:cNvSpPr/>
          <p:nvPr/>
        </p:nvSpPr>
        <p:spPr>
          <a:xfrm>
            <a:off x="11602440" y="6455160"/>
            <a:ext cx="532800" cy="42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E31B5541-D548-4812-972A-7063041EF96F}" type="slidenum">
              <a:rPr b="1" lang="en-US" sz="18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  <p:pic>
        <p:nvPicPr>
          <p:cNvPr id="156" name="" descr=""/>
          <p:cNvPicPr/>
          <p:nvPr/>
        </p:nvPicPr>
        <p:blipFill>
          <a:blip r:embed="rId1"/>
          <a:stretch/>
        </p:blipFill>
        <p:spPr>
          <a:xfrm>
            <a:off x="5387400" y="1792800"/>
            <a:ext cx="6501960" cy="3656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Oval 7"/>
          <p:cNvSpPr/>
          <p:nvPr/>
        </p:nvSpPr>
        <p:spPr>
          <a:xfrm>
            <a:off x="11642040" y="6434640"/>
            <a:ext cx="439920" cy="390240"/>
          </a:xfrm>
          <a:prstGeom prst="ellipse">
            <a:avLst/>
          </a:prstGeom>
          <a:solidFill>
            <a:srgbClr val="d34817"/>
          </a:solidFill>
          <a:ln>
            <a:solidFill>
              <a:srgbClr val="9c351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Title 1"/>
          <p:cNvSpPr/>
          <p:nvPr/>
        </p:nvSpPr>
        <p:spPr>
          <a:xfrm>
            <a:off x="0" y="0"/>
            <a:ext cx="12191040" cy="1153080"/>
          </a:xfrm>
          <a:prstGeom prst="rect">
            <a:avLst/>
          </a:prstGeom>
          <a:solidFill>
            <a:srgbClr val="9b2d1f">
              <a:alpha val="9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85000"/>
              </a:lnSpc>
            </a:pPr>
            <a:r>
              <a:rPr b="0" lang="es-ES" sz="4800" spc="-52" strike="noStrike">
                <a:solidFill>
                  <a:srgbClr val="ffffff"/>
                </a:solidFill>
                <a:latin typeface="Cambria"/>
                <a:ea typeface="DejaVu Sans"/>
              </a:rPr>
              <a:t> </a:t>
            </a:r>
            <a:r>
              <a:rPr b="0" lang="es-ES" sz="4800" spc="-52" strike="noStrike">
                <a:solidFill>
                  <a:srgbClr val="ffffff"/>
                </a:solidFill>
                <a:latin typeface="Cambria"/>
                <a:ea typeface="DejaVu Sans"/>
              </a:rPr>
              <a:t>4. Ajustes y errores (I)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59" name="TextBox 2"/>
          <p:cNvSpPr/>
          <p:nvPr/>
        </p:nvSpPr>
        <p:spPr>
          <a:xfrm>
            <a:off x="-147240" y="1379160"/>
            <a:ext cx="7426800" cy="365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457200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Generamos 50 puntos de sin(x) con “ruido”: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150000"/>
              </a:lnSpc>
            </a:pPr>
            <a:r>
              <a:rPr b="0" lang="es-ES" sz="1800" spc="-1" strike="noStrike">
                <a:solidFill>
                  <a:srgbClr val="0070c0"/>
                </a:solidFill>
                <a:latin typeface="Times New Roman"/>
                <a:ea typeface="DejaVu Sans"/>
              </a:rPr>
              <a:t>x = np.linspace(-5,5,50)   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# 50 puntos equiespacidos entre -5 y 5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150000"/>
              </a:lnSpc>
            </a:pPr>
            <a:r>
              <a:rPr b="0" lang="es-ES" sz="1800" spc="-1" strike="noStrike">
                <a:solidFill>
                  <a:srgbClr val="0070c0"/>
                </a:solidFill>
                <a:latin typeface="Times New Roman"/>
                <a:ea typeface="DejaVu Sans"/>
              </a:rPr>
              <a:t>noise = 2*(np.random.rand(50) - 0.5)    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# 50 números aleatorios en [-1,1]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150000"/>
              </a:lnSpc>
            </a:pPr>
            <a:r>
              <a:rPr b="0" lang="es-ES" sz="1800" spc="-1" strike="noStrike">
                <a:solidFill>
                  <a:srgbClr val="0070c0"/>
                </a:solidFill>
                <a:latin typeface="Times New Roman"/>
                <a:ea typeface="DejaVu Sans"/>
              </a:rPr>
              <a:t>y = 2.7*np.sin(1.3*x) + noise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150000"/>
              </a:lnSpc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5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Usamos la función </a:t>
            </a:r>
            <a:r>
              <a:rPr b="0" i="1" lang="es-E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errorbar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para pintar puntos con barras de error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150000"/>
              </a:lnSpc>
            </a:pPr>
            <a:r>
              <a:rPr b="0" lang="es-ES" sz="1800" spc="-1" strike="noStrike">
                <a:solidFill>
                  <a:srgbClr val="0070c0"/>
                </a:solidFill>
                <a:latin typeface="Times New Roman"/>
                <a:ea typeface="DejaVu Sans"/>
              </a:rPr>
              <a:t>fig, ax = plt.subplots(1,1)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150000"/>
              </a:lnSpc>
            </a:pPr>
            <a:r>
              <a:rPr b="0" lang="es-ES" sz="1800" spc="-1" strike="noStrike">
                <a:solidFill>
                  <a:srgbClr val="0070c0"/>
                </a:solidFill>
                <a:latin typeface="Times New Roman"/>
                <a:ea typeface="DejaVu Sans"/>
              </a:rPr>
              <a:t>ax.errorbar(x, y, noise, linestyle='', capsize = 3, ecolor='g',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150000"/>
              </a:lnSpc>
            </a:pPr>
            <a:r>
              <a:rPr b="0" lang="es-ES" sz="1800" spc="-1" strike="noStrike">
                <a:solidFill>
                  <a:srgbClr val="0070c0"/>
                </a:solidFill>
                <a:latin typeface="Times New Roman"/>
                <a:ea typeface="DejaVu Sans"/>
              </a:rPr>
              <a:t>                   </a:t>
            </a:r>
            <a:r>
              <a:rPr b="0" lang="es-ES" sz="1800" spc="-1" strike="noStrike">
                <a:solidFill>
                  <a:srgbClr val="0070c0"/>
                </a:solidFill>
                <a:latin typeface="Times New Roman"/>
                <a:ea typeface="DejaVu Sans"/>
              </a:rPr>
              <a:t>marker='o', markersize=4, label='Data')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0" name="Slide Number Placeholder 3"/>
          <p:cNvSpPr/>
          <p:nvPr/>
        </p:nvSpPr>
        <p:spPr>
          <a:xfrm>
            <a:off x="11678760" y="6400800"/>
            <a:ext cx="366120" cy="31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s-ES" sz="1800" spc="-1" strike="noStrike">
                <a:solidFill>
                  <a:srgbClr val="ffffff"/>
                </a:solidFill>
                <a:latin typeface="Source Sans Pro Black"/>
                <a:ea typeface="源ノ角ゴシック Heavy"/>
              </a:rPr>
              <a:t>6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1" name="TextBox 6"/>
          <p:cNvSpPr/>
          <p:nvPr/>
        </p:nvSpPr>
        <p:spPr>
          <a:xfrm>
            <a:off x="1469880" y="5201280"/>
            <a:ext cx="3737520" cy="1004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i="1" lang="es-E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“</a:t>
            </a:r>
            <a:r>
              <a:rPr b="1" i="1" lang="es-E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label”</a:t>
            </a:r>
            <a:r>
              <a:rPr b="1" lang="es-E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s-E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permite definir el nombre de cada conjunto de datos en la leyenda. 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62" name="Picture 5" descr=""/>
          <p:cNvPicPr/>
          <p:nvPr/>
        </p:nvPicPr>
        <p:blipFill>
          <a:blip r:embed="rId1"/>
          <a:stretch/>
        </p:blipFill>
        <p:spPr>
          <a:xfrm>
            <a:off x="7280640" y="2058480"/>
            <a:ext cx="4699080" cy="3149280"/>
          </a:xfrm>
          <a:prstGeom prst="rect">
            <a:avLst/>
          </a:prstGeom>
          <a:ln w="0">
            <a:noFill/>
          </a:ln>
        </p:spPr>
      </p:pic>
      <p:sp>
        <p:nvSpPr>
          <p:cNvPr id="163" name=""/>
          <p:cNvSpPr/>
          <p:nvPr/>
        </p:nvSpPr>
        <p:spPr>
          <a:xfrm>
            <a:off x="11602440" y="6455160"/>
            <a:ext cx="532800" cy="42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C1C5C1C0-0AEE-4891-821A-2F3D24537B99}" type="slidenum">
              <a:rPr b="1" lang="en-US" sz="18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Oval 7"/>
          <p:cNvSpPr/>
          <p:nvPr/>
        </p:nvSpPr>
        <p:spPr>
          <a:xfrm>
            <a:off x="11642040" y="6434640"/>
            <a:ext cx="439920" cy="390240"/>
          </a:xfrm>
          <a:prstGeom prst="ellipse">
            <a:avLst/>
          </a:prstGeom>
          <a:solidFill>
            <a:srgbClr val="d34817"/>
          </a:solidFill>
          <a:ln>
            <a:solidFill>
              <a:srgbClr val="9c351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Title 1"/>
          <p:cNvSpPr/>
          <p:nvPr/>
        </p:nvSpPr>
        <p:spPr>
          <a:xfrm>
            <a:off x="0" y="0"/>
            <a:ext cx="12191040" cy="1153080"/>
          </a:xfrm>
          <a:prstGeom prst="rect">
            <a:avLst/>
          </a:prstGeom>
          <a:solidFill>
            <a:srgbClr val="9b2d1f">
              <a:alpha val="9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85000"/>
              </a:lnSpc>
            </a:pPr>
            <a:r>
              <a:rPr b="0" lang="es-ES" sz="4800" spc="-52" strike="noStrike">
                <a:solidFill>
                  <a:srgbClr val="ffffff"/>
                </a:solidFill>
                <a:latin typeface="Cambria"/>
                <a:ea typeface="DejaVu Sans"/>
              </a:rPr>
              <a:t> </a:t>
            </a:r>
            <a:r>
              <a:rPr b="0" lang="es-ES" sz="4800" spc="-52" strike="noStrike">
                <a:solidFill>
                  <a:srgbClr val="ffffff"/>
                </a:solidFill>
                <a:latin typeface="Cambria"/>
                <a:ea typeface="DejaVu Sans"/>
              </a:rPr>
              <a:t>4. Ajustes y errores (II)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66" name="TextBox 2"/>
          <p:cNvSpPr/>
          <p:nvPr/>
        </p:nvSpPr>
        <p:spPr>
          <a:xfrm>
            <a:off x="-158760" y="1206000"/>
            <a:ext cx="6604920" cy="585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457200">
              <a:lnSpc>
                <a:spcPct val="15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Importamos dependencias y definimos la función a ajustar: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150000"/>
              </a:lnSpc>
            </a:pPr>
            <a:r>
              <a:rPr b="0" lang="en-US" sz="1800" spc="-1" strike="noStrike">
                <a:solidFill>
                  <a:srgbClr val="0070c0"/>
                </a:solidFill>
                <a:latin typeface="Times New Roman"/>
                <a:ea typeface="DejaVu Sans"/>
              </a:rPr>
              <a:t>from scipy import optimize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150000"/>
              </a:lnSpc>
            </a:pPr>
            <a:r>
              <a:rPr b="0" lang="en-US" sz="1800" spc="-1" strike="noStrike">
                <a:solidFill>
                  <a:srgbClr val="0070c0"/>
                </a:solidFill>
                <a:latin typeface="Times New Roman"/>
                <a:ea typeface="DejaVu Sans"/>
              </a:rPr>
              <a:t>def fit_func(x, a, b):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150000"/>
              </a:lnSpc>
            </a:pPr>
            <a:r>
              <a:rPr b="0" lang="en-US" sz="1800" spc="-1" strike="noStrike">
                <a:solidFill>
                  <a:srgbClr val="0070c0"/>
                </a:solidFill>
                <a:latin typeface="Times New Roman"/>
                <a:ea typeface="DejaVu Sans"/>
              </a:rPr>
              <a:t>    </a:t>
            </a:r>
            <a:r>
              <a:rPr b="0" lang="en-US" sz="1800" spc="-1" strike="noStrike">
                <a:solidFill>
                  <a:srgbClr val="0070c0"/>
                </a:solidFill>
                <a:latin typeface="Times New Roman"/>
                <a:ea typeface="DejaVu Sans"/>
              </a:rPr>
              <a:t>return a * np.sin(b * x)</a:t>
            </a:r>
            <a:br/>
            <a:endParaRPr b="0" lang="en-US" sz="1800" spc="-1" strike="noStrike">
              <a:latin typeface="Arial"/>
            </a:endParaRPr>
          </a:p>
          <a:p>
            <a:pPr marL="457200"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Ajustamos con curve_fit: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150000"/>
              </a:lnSpc>
            </a:pPr>
            <a:r>
              <a:rPr b="0" lang="en-US" sz="1800" spc="-1" strike="noStrike">
                <a:solidFill>
                  <a:srgbClr val="0070c0"/>
                </a:solidFill>
                <a:latin typeface="Times New Roman"/>
                <a:ea typeface="DejaVu Sans"/>
              </a:rPr>
              <a:t>params, _ = optimize.curve_fit(fit_func, x, y)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150000"/>
              </a:lnSpc>
            </a:pPr>
            <a:r>
              <a:rPr b="0" lang="en-US" sz="1800" spc="-1" strike="noStrike">
                <a:solidFill>
                  <a:srgbClr val="0070c0"/>
                </a:solidFill>
                <a:latin typeface="Times New Roman"/>
                <a:ea typeface="DejaVu Sans"/>
              </a:rPr>
              <a:t>print(params)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150000"/>
              </a:lnSpc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Representamos el ajuste y mostramos la leyenda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150000"/>
              </a:lnSpc>
            </a:pPr>
            <a:r>
              <a:rPr b="0" lang="en-US" sz="1800" spc="-1" strike="noStrike">
                <a:solidFill>
                  <a:srgbClr val="0070c0"/>
                </a:solidFill>
                <a:latin typeface="Times New Roman"/>
                <a:ea typeface="DejaVu Sans"/>
              </a:rPr>
              <a:t>ax.plot(x, test_func(x, params[0], params[1]), color='r’, </a:t>
            </a:r>
            <a:r>
              <a:rPr b="0" lang="en-US" sz="1800" spc="-1" strike="noStrike">
                <a:solidFill>
                  <a:srgbClr val="0070c0"/>
                </a:solidFill>
                <a:latin typeface="Times New Roman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70c0"/>
                </a:solidFill>
                <a:latin typeface="Times New Roman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70c0"/>
                </a:solidFill>
                <a:latin typeface="Times New Roman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0070c0"/>
                </a:solidFill>
                <a:latin typeface="Times New Roman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70c0"/>
                </a:solidFill>
                <a:latin typeface="Times New Roman"/>
                <a:ea typeface="DejaVu Sans"/>
              </a:rPr>
              <a:t>     label='Fitted function')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150000"/>
              </a:lnSpc>
            </a:pPr>
            <a:r>
              <a:rPr b="0" lang="en-US" sz="1800" spc="-1" strike="noStrike">
                <a:solidFill>
                  <a:srgbClr val="0070c0"/>
                </a:solidFill>
                <a:latin typeface="Times New Roman"/>
                <a:ea typeface="DejaVu Sans"/>
              </a:rPr>
              <a:t>ax.legend(loc='best')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15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67" name="Slide Number Placeholder 3"/>
          <p:cNvSpPr/>
          <p:nvPr/>
        </p:nvSpPr>
        <p:spPr>
          <a:xfrm>
            <a:off x="11678760" y="6472080"/>
            <a:ext cx="366120" cy="31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s-ES" sz="1800" spc="-1" strike="noStrike">
                <a:solidFill>
                  <a:srgbClr val="ffffff"/>
                </a:solidFill>
                <a:latin typeface="Source Sans Pro Black"/>
                <a:ea typeface="源ノ角ゴシック Heavy"/>
              </a:rPr>
              <a:t>7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68" name="Picture 5" descr=""/>
          <p:cNvPicPr/>
          <p:nvPr/>
        </p:nvPicPr>
        <p:blipFill>
          <a:blip r:embed="rId1"/>
          <a:stretch/>
        </p:blipFill>
        <p:spPr>
          <a:xfrm>
            <a:off x="6447240" y="1478520"/>
            <a:ext cx="5493240" cy="3681720"/>
          </a:xfrm>
          <a:prstGeom prst="rect">
            <a:avLst/>
          </a:prstGeom>
          <a:ln w="0">
            <a:noFill/>
          </a:ln>
        </p:spPr>
      </p:pic>
      <p:sp>
        <p:nvSpPr>
          <p:cNvPr id="169" name="TextBox 6"/>
          <p:cNvSpPr/>
          <p:nvPr/>
        </p:nvSpPr>
        <p:spPr>
          <a:xfrm>
            <a:off x="7892280" y="5379480"/>
            <a:ext cx="396900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params = [2.71611 1.28794]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70" name=""/>
          <p:cNvSpPr/>
          <p:nvPr/>
        </p:nvSpPr>
        <p:spPr>
          <a:xfrm>
            <a:off x="11602440" y="6455160"/>
            <a:ext cx="532800" cy="42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477D88B0-004B-49CF-B2AB-18DFF8E43AA8}" type="slidenum">
              <a:rPr b="1" lang="en-US" sz="18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Oval 7"/>
          <p:cNvSpPr/>
          <p:nvPr/>
        </p:nvSpPr>
        <p:spPr>
          <a:xfrm>
            <a:off x="11642040" y="6434640"/>
            <a:ext cx="439920" cy="390240"/>
          </a:xfrm>
          <a:prstGeom prst="ellipse">
            <a:avLst/>
          </a:prstGeom>
          <a:solidFill>
            <a:srgbClr val="d34817"/>
          </a:solidFill>
          <a:ln>
            <a:solidFill>
              <a:srgbClr val="9c351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" name="Title 1"/>
          <p:cNvSpPr/>
          <p:nvPr/>
        </p:nvSpPr>
        <p:spPr>
          <a:xfrm>
            <a:off x="0" y="0"/>
            <a:ext cx="12191040" cy="1153080"/>
          </a:xfrm>
          <a:prstGeom prst="rect">
            <a:avLst/>
          </a:prstGeom>
          <a:solidFill>
            <a:srgbClr val="9b2d1f">
              <a:alpha val="9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85000"/>
              </a:lnSpc>
            </a:pPr>
            <a:r>
              <a:rPr b="0" lang="es-ES" sz="4800" spc="-52" strike="noStrike">
                <a:solidFill>
                  <a:srgbClr val="ffffff"/>
                </a:solidFill>
                <a:latin typeface="Cambria"/>
                <a:ea typeface="DejaVu Sans"/>
              </a:rPr>
              <a:t> </a:t>
            </a:r>
            <a:r>
              <a:rPr b="0" lang="es-ES" sz="4800" spc="-52" strike="noStrike">
                <a:solidFill>
                  <a:srgbClr val="ffffff"/>
                </a:solidFill>
                <a:latin typeface="Cambria"/>
                <a:ea typeface="DejaVu Sans"/>
              </a:rPr>
              <a:t>5. Cambiando el estilo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73" name="TextBox 2"/>
          <p:cNvSpPr/>
          <p:nvPr/>
        </p:nvSpPr>
        <p:spPr>
          <a:xfrm>
            <a:off x="-158760" y="1206000"/>
            <a:ext cx="681336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457200">
              <a:lnSpc>
                <a:spcPct val="15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Matplotlib incluye diferentes “estilos” que podemos elegir antes de empezar a graficar mediante el comando </a:t>
            </a:r>
            <a:r>
              <a:rPr b="0" i="1" lang="es-E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style.use()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.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4" name="Slide Number Placeholder 3"/>
          <p:cNvSpPr/>
          <p:nvPr/>
        </p:nvSpPr>
        <p:spPr>
          <a:xfrm>
            <a:off x="11678760" y="6472080"/>
            <a:ext cx="366120" cy="31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s-ES" sz="1800" spc="-1" strike="noStrike">
                <a:solidFill>
                  <a:srgbClr val="ffffff"/>
                </a:solidFill>
                <a:latin typeface="Source Sans Pro Black"/>
                <a:ea typeface="源ノ角ゴシック Heavy"/>
              </a:rPr>
              <a:t>5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75" name="Picture 8" descr=""/>
          <p:cNvPicPr/>
          <p:nvPr/>
        </p:nvPicPr>
        <p:blipFill>
          <a:blip r:embed="rId1"/>
          <a:stretch/>
        </p:blipFill>
        <p:spPr>
          <a:xfrm>
            <a:off x="1426320" y="2310120"/>
            <a:ext cx="3642840" cy="2441160"/>
          </a:xfrm>
          <a:prstGeom prst="rect">
            <a:avLst/>
          </a:prstGeom>
          <a:ln w="0">
            <a:noFill/>
          </a:ln>
        </p:spPr>
      </p:pic>
      <p:sp>
        <p:nvSpPr>
          <p:cNvPr id="176" name="TextBox 9"/>
          <p:cNvSpPr/>
          <p:nvPr/>
        </p:nvSpPr>
        <p:spPr>
          <a:xfrm>
            <a:off x="1124280" y="5500440"/>
            <a:ext cx="10321920" cy="6994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Además, podemos definir nuestros propios “estilos” en un fichero con extension </a:t>
            </a:r>
            <a:r>
              <a:rPr b="1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.mplstyle.patch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.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Haced</a:t>
            </a:r>
            <a:r>
              <a:rPr b="0" lang="en-US" sz="2000" spc="-1" strike="noStrike">
                <a:solidFill>
                  <a:srgbClr val="0070c0"/>
                </a:solidFill>
                <a:latin typeface="Times New Roman"/>
                <a:ea typeface="DejaVu Sans"/>
              </a:rPr>
              <a:t> print(plt.rcParams.keys()) </a:t>
            </a:r>
            <a:r>
              <a:rPr b="0" lang="es-E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para ver todas las opciones disponibles!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77" name="Picture 13" descr=""/>
          <p:cNvPicPr/>
          <p:nvPr/>
        </p:nvPicPr>
        <p:blipFill>
          <a:blip r:embed="rId2"/>
          <a:stretch/>
        </p:blipFill>
        <p:spPr>
          <a:xfrm>
            <a:off x="7825320" y="1446840"/>
            <a:ext cx="3216240" cy="3762720"/>
          </a:xfrm>
          <a:prstGeom prst="rect">
            <a:avLst/>
          </a:prstGeom>
          <a:ln w="0">
            <a:noFill/>
          </a:ln>
        </p:spPr>
      </p:pic>
      <p:sp>
        <p:nvSpPr>
          <p:cNvPr id="178" name="TextBox 14"/>
          <p:cNvSpPr/>
          <p:nvPr/>
        </p:nvSpPr>
        <p:spPr>
          <a:xfrm>
            <a:off x="1087920" y="4729320"/>
            <a:ext cx="4003920" cy="54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457200">
              <a:lnSpc>
                <a:spcPct val="150000"/>
              </a:lnSpc>
            </a:pPr>
            <a:r>
              <a:rPr b="0" lang="en-US" sz="2000" spc="-1" strike="noStrike">
                <a:solidFill>
                  <a:srgbClr val="0070c0"/>
                </a:solidFill>
                <a:latin typeface="Times New Roman"/>
                <a:ea typeface="DejaVu Sans"/>
              </a:rPr>
              <a:t>plt.style.use(‘dark_background’)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79" name=""/>
          <p:cNvSpPr/>
          <p:nvPr/>
        </p:nvSpPr>
        <p:spPr>
          <a:xfrm>
            <a:off x="11602440" y="6455160"/>
            <a:ext cx="532800" cy="42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E31A76C2-62A5-45C5-9166-9364E24E8A7F}" type="slidenum">
              <a:rPr b="1" lang="en-US" sz="18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Oval 7"/>
          <p:cNvSpPr/>
          <p:nvPr/>
        </p:nvSpPr>
        <p:spPr>
          <a:xfrm>
            <a:off x="11642040" y="6434640"/>
            <a:ext cx="439920" cy="390240"/>
          </a:xfrm>
          <a:prstGeom prst="ellipse">
            <a:avLst/>
          </a:prstGeom>
          <a:solidFill>
            <a:srgbClr val="d34817"/>
          </a:solidFill>
          <a:ln>
            <a:solidFill>
              <a:srgbClr val="9c351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" name="Title 1"/>
          <p:cNvSpPr/>
          <p:nvPr/>
        </p:nvSpPr>
        <p:spPr>
          <a:xfrm>
            <a:off x="0" y="0"/>
            <a:ext cx="12191040" cy="1153080"/>
          </a:xfrm>
          <a:prstGeom prst="rect">
            <a:avLst/>
          </a:prstGeom>
          <a:solidFill>
            <a:srgbClr val="9b2d1f">
              <a:alpha val="9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85000"/>
              </a:lnSpc>
            </a:pPr>
            <a:r>
              <a:rPr b="0" lang="es-ES" sz="4800" spc="-52" strike="noStrike">
                <a:solidFill>
                  <a:srgbClr val="ffffff"/>
                </a:solidFill>
                <a:latin typeface="Cambria"/>
                <a:ea typeface="DejaVu Sans"/>
              </a:rPr>
              <a:t> </a:t>
            </a:r>
            <a:r>
              <a:rPr b="0" lang="es-ES" sz="4800" spc="-52" strike="noStrike">
                <a:solidFill>
                  <a:srgbClr val="ffffff"/>
                </a:solidFill>
                <a:latin typeface="Cambria"/>
                <a:ea typeface="DejaVu Sans"/>
              </a:rPr>
              <a:t>Páginas de interés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82" name="TextBox 2"/>
          <p:cNvSpPr/>
          <p:nvPr/>
        </p:nvSpPr>
        <p:spPr>
          <a:xfrm>
            <a:off x="-158760" y="1206000"/>
            <a:ext cx="6253920" cy="484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lvl="1" marL="800280" indent="-342000">
              <a:lnSpc>
                <a:spcPct val="150000"/>
              </a:lnSpc>
              <a:buClr>
                <a:srgbClr val="9b2d1f"/>
              </a:buClr>
              <a:buFont typeface="Wingdings" charset="2"/>
              <a:buChar char="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Tutoriales sobre distintos aspectos de matplotlib:</a:t>
            </a:r>
            <a:endParaRPr b="0" lang="en-US" sz="2000" spc="-1" strike="noStrike">
              <a:latin typeface="Arial"/>
            </a:endParaRPr>
          </a:p>
          <a:p>
            <a:pPr marL="914400">
              <a:lnSpc>
                <a:spcPct val="150000"/>
              </a:lnSpc>
            </a:pPr>
            <a:r>
              <a:rPr b="0" lang="en-US" sz="1800" spc="-1" strike="noStrike" u="sng">
                <a:solidFill>
                  <a:srgbClr val="cc9900"/>
                </a:solidFill>
                <a:uFillTx/>
                <a:latin typeface="Times New Roman"/>
                <a:ea typeface="DejaVu Sans"/>
                <a:hlinkClick r:id="rId1"/>
              </a:rPr>
              <a:t>https://matplotlib.org/3.3.4/tutorials/index.html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150000"/>
              </a:lnSpc>
            </a:pPr>
            <a:endParaRPr b="0" lang="en-US" sz="1800" spc="-1" strike="noStrike">
              <a:latin typeface="Arial"/>
            </a:endParaRPr>
          </a:p>
          <a:p>
            <a:pPr lvl="1" marL="800280" indent="-342000">
              <a:lnSpc>
                <a:spcPct val="150000"/>
              </a:lnSpc>
              <a:buClr>
                <a:srgbClr val="9b2d1f"/>
              </a:buClr>
              <a:buFont typeface="Wingdings" charset="2"/>
              <a:buChar char="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Una lista con todos los estilos disponibles por defecto:</a:t>
            </a:r>
            <a:endParaRPr b="0" lang="en-US" sz="2000" spc="-1" strike="noStrike">
              <a:latin typeface="Arial"/>
            </a:endParaRPr>
          </a:p>
          <a:p>
            <a:pPr marL="914400">
              <a:lnSpc>
                <a:spcPct val="150000"/>
              </a:lnSpc>
            </a:pPr>
            <a:r>
              <a:rPr b="0" lang="en-US" sz="1800" spc="-1" strike="noStrike" u="sng">
                <a:solidFill>
                  <a:srgbClr val="cc9900"/>
                </a:solidFill>
                <a:uFillTx/>
                <a:latin typeface="Times New Roman"/>
                <a:ea typeface="DejaVu Sans"/>
                <a:hlinkClick r:id="rId2"/>
              </a:rPr>
              <a:t>https://matplotlib.org/3.1.1/gallery/style_sheets/style_sheets_reference.html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150000"/>
              </a:lnSpc>
            </a:pPr>
            <a:endParaRPr b="0" lang="en-US" sz="1800" spc="-1" strike="noStrike">
              <a:latin typeface="Arial"/>
            </a:endParaRPr>
          </a:p>
          <a:p>
            <a:pPr lvl="1" marL="800280" indent="-342000">
              <a:lnSpc>
                <a:spcPct val="150000"/>
              </a:lnSpc>
              <a:buClr>
                <a:srgbClr val="9b2d1f"/>
              </a:buClr>
              <a:buFont typeface="Wingdings" charset="2"/>
              <a:buChar char=""/>
            </a:pPr>
            <a:r>
              <a:rPr b="0" lang="es-E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Galería con infinidad de ejemplos y su correspondiente código:</a:t>
            </a:r>
            <a:endParaRPr b="0" lang="en-US" sz="2000" spc="-1" strike="noStrike">
              <a:latin typeface="Arial"/>
            </a:endParaRPr>
          </a:p>
          <a:p>
            <a:pPr marL="914400">
              <a:lnSpc>
                <a:spcPct val="150000"/>
              </a:lnSpc>
            </a:pPr>
            <a:r>
              <a:rPr b="0" lang="es-ES" sz="1800" spc="-1" strike="noStrike" u="sng">
                <a:solidFill>
                  <a:srgbClr val="cc9900"/>
                </a:solidFill>
                <a:uFillTx/>
                <a:latin typeface="Times New Roman"/>
                <a:ea typeface="DejaVu Sans"/>
                <a:hlinkClick r:id="rId3"/>
              </a:rPr>
              <a:t>https://matplotlib.org/stable/gallery/index.html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15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83" name="Slide Number Placeholder 3"/>
          <p:cNvSpPr/>
          <p:nvPr/>
        </p:nvSpPr>
        <p:spPr>
          <a:xfrm>
            <a:off x="11678760" y="6472080"/>
            <a:ext cx="366120" cy="31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s-ES" sz="1800" spc="-1" strike="noStrike">
                <a:solidFill>
                  <a:srgbClr val="ffffff"/>
                </a:solidFill>
                <a:latin typeface="Source Sans Pro Black"/>
                <a:ea typeface="源ノ角ゴシック Heavy"/>
              </a:rPr>
              <a:t>5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84" name="Picture 2" descr="Generate animation of 3D surface plot using plot_surface and animation.FuncAnimation in Python and matplotlib.pyplot"/>
          <p:cNvPicPr/>
          <p:nvPr/>
        </p:nvPicPr>
        <p:blipFill>
          <a:blip r:embed="rId4"/>
          <a:stretch/>
        </p:blipFill>
        <p:spPr>
          <a:xfrm>
            <a:off x="5911200" y="1554840"/>
            <a:ext cx="6374520" cy="4254480"/>
          </a:xfrm>
          <a:prstGeom prst="rect">
            <a:avLst/>
          </a:prstGeom>
          <a:ln w="0">
            <a:noFill/>
          </a:ln>
        </p:spPr>
      </p:pic>
      <p:sp>
        <p:nvSpPr>
          <p:cNvPr id="185" name=""/>
          <p:cNvSpPr/>
          <p:nvPr/>
        </p:nvSpPr>
        <p:spPr>
          <a:xfrm>
            <a:off x="11602440" y="6454800"/>
            <a:ext cx="532800" cy="42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2E637A3D-9A98-4053-B1C1-438E9C091893}" type="slidenum">
              <a:rPr b="1" lang="en-US" sz="18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Oval 7"/>
          <p:cNvSpPr/>
          <p:nvPr/>
        </p:nvSpPr>
        <p:spPr>
          <a:xfrm>
            <a:off x="11642040" y="6434640"/>
            <a:ext cx="439920" cy="390240"/>
          </a:xfrm>
          <a:prstGeom prst="ellipse">
            <a:avLst/>
          </a:prstGeom>
          <a:solidFill>
            <a:srgbClr val="d34817"/>
          </a:solidFill>
          <a:ln>
            <a:solidFill>
              <a:srgbClr val="9c351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Title 1"/>
          <p:cNvSpPr/>
          <p:nvPr/>
        </p:nvSpPr>
        <p:spPr>
          <a:xfrm>
            <a:off x="0" y="0"/>
            <a:ext cx="12191040" cy="1153080"/>
          </a:xfrm>
          <a:prstGeom prst="rect">
            <a:avLst/>
          </a:prstGeom>
          <a:solidFill>
            <a:srgbClr val="9b2d1f">
              <a:alpha val="9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85000"/>
              </a:lnSpc>
            </a:pPr>
            <a:r>
              <a:rPr b="0" lang="es-ES" sz="4800" spc="-52" strike="noStrike">
                <a:solidFill>
                  <a:srgbClr val="ffffff"/>
                </a:solidFill>
                <a:latin typeface="Cambria"/>
                <a:ea typeface="DejaVu Sans"/>
              </a:rPr>
              <a:t> </a:t>
            </a:r>
            <a:r>
              <a:rPr b="0" lang="es-ES" sz="4800" spc="-52" strike="noStrike">
                <a:solidFill>
                  <a:srgbClr val="ffffff"/>
                </a:solidFill>
                <a:latin typeface="Cambria"/>
                <a:ea typeface="DejaVu Sans"/>
              </a:rPr>
              <a:t>1. Introducción a Python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00" name="TextBox 2"/>
          <p:cNvSpPr/>
          <p:nvPr/>
        </p:nvSpPr>
        <p:spPr>
          <a:xfrm>
            <a:off x="281160" y="1365840"/>
            <a:ext cx="9547920" cy="475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4760">
              <a:lnSpc>
                <a:spcPct val="100000"/>
              </a:lnSpc>
              <a:spcBef>
                <a:spcPts val="1009"/>
              </a:spcBef>
              <a:buClr>
                <a:srgbClr val="9b2d1f"/>
              </a:buClr>
              <a:buFont typeface="Wingdings" charset="2"/>
              <a:buChar char=""/>
            </a:pPr>
            <a:r>
              <a:rPr b="0" lang="es-E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s-E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Python es un lenguage de programación de </a:t>
            </a:r>
            <a:r>
              <a:rPr b="1" lang="es-E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interpretado </a:t>
            </a:r>
            <a:r>
              <a:rPr b="0" lang="es-E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(no necesita compilación)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9"/>
              </a:spcBef>
            </a:pPr>
            <a:endParaRPr b="0" lang="en-US" sz="24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1009"/>
              </a:spcBef>
              <a:buClr>
                <a:srgbClr val="9b2d1f"/>
              </a:buClr>
              <a:buFont typeface="Wingdings" charset="2"/>
              <a:buChar char=""/>
            </a:pPr>
            <a:r>
              <a:rPr b="0" lang="es-E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s-E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Debido su facilidad de uso y al gran número de bibliotecas disponibles, es </a:t>
            </a:r>
            <a:r>
              <a:rPr b="1" lang="es-E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muy usado</a:t>
            </a:r>
            <a:r>
              <a:rPr b="0" lang="es-E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en la actualidad en multitud de campos: </a:t>
            </a:r>
            <a:endParaRPr b="0" lang="en-US" sz="2400" spc="-1" strike="noStrike">
              <a:latin typeface="Arial"/>
            </a:endParaRPr>
          </a:p>
          <a:p>
            <a:pPr lvl="1" marL="411480" indent="-227880" algn="just">
              <a:lnSpc>
                <a:spcPct val="100000"/>
              </a:lnSpc>
              <a:spcBef>
                <a:spcPts val="1009"/>
              </a:spcBef>
              <a:buClr>
                <a:srgbClr val="9b2d1f"/>
              </a:buClr>
              <a:buFont typeface="OpenSymbol"/>
              <a:buChar char="✣"/>
            </a:pPr>
            <a:r>
              <a:rPr b="0" lang="es-E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Ciencia de datos, machine learning, desarrollo web, visualización de datos…</a:t>
            </a:r>
            <a:endParaRPr b="0" lang="en-US" sz="24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009"/>
              </a:spcBef>
            </a:pPr>
            <a:endParaRPr b="0" lang="en-US" sz="24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1009"/>
              </a:spcBef>
              <a:buClr>
                <a:srgbClr val="9b2d1f"/>
              </a:buClr>
              <a:buFont typeface="Wingdings" charset="2"/>
              <a:buChar char=""/>
            </a:pPr>
            <a:r>
              <a:rPr b="0" lang="es-E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Al ser un lenguaje interpretado es mucho </a:t>
            </a:r>
            <a:r>
              <a:rPr b="1" lang="es-E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menos eficiente </a:t>
            </a:r>
            <a:r>
              <a:rPr b="0" lang="es-E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(más lento) que lenguajes compilados como  C, C++ o Fortran. A cambio, es mucho más cómodo de usar 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01" name=""/>
          <p:cNvSpPr/>
          <p:nvPr/>
        </p:nvSpPr>
        <p:spPr>
          <a:xfrm>
            <a:off x="11602440" y="6455160"/>
            <a:ext cx="532800" cy="42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F2BDE074-9A3A-45F3-9A0E-6F35E3FC1B05}" type="slidenum">
              <a:rPr b="1" lang="en-US" sz="18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  <p:sp>
        <p:nvSpPr>
          <p:cNvPr id="102" name=""/>
          <p:cNvSpPr/>
          <p:nvPr/>
        </p:nvSpPr>
        <p:spPr>
          <a:xfrm>
            <a:off x="11602440" y="6455160"/>
            <a:ext cx="532800" cy="42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97217F2A-E27F-4DEE-8328-FEBB501A86C4}" type="slidenum">
              <a:rPr b="1" lang="en-US" sz="18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  <p:pic>
        <p:nvPicPr>
          <p:cNvPr id="103" name="" descr=""/>
          <p:cNvPicPr/>
          <p:nvPr/>
        </p:nvPicPr>
        <p:blipFill>
          <a:blip r:embed="rId1"/>
          <a:stretch/>
        </p:blipFill>
        <p:spPr>
          <a:xfrm>
            <a:off x="9937800" y="1329840"/>
            <a:ext cx="2056680" cy="2045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Oval 7_2"/>
          <p:cNvSpPr/>
          <p:nvPr/>
        </p:nvSpPr>
        <p:spPr>
          <a:xfrm>
            <a:off x="11642040" y="6434640"/>
            <a:ext cx="439920" cy="390240"/>
          </a:xfrm>
          <a:prstGeom prst="ellipse">
            <a:avLst/>
          </a:prstGeom>
          <a:solidFill>
            <a:srgbClr val="d34817"/>
          </a:solidFill>
          <a:ln>
            <a:solidFill>
              <a:srgbClr val="9c351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Title 1_2"/>
          <p:cNvSpPr/>
          <p:nvPr/>
        </p:nvSpPr>
        <p:spPr>
          <a:xfrm>
            <a:off x="0" y="0"/>
            <a:ext cx="12191040" cy="1153080"/>
          </a:xfrm>
          <a:prstGeom prst="rect">
            <a:avLst/>
          </a:prstGeom>
          <a:solidFill>
            <a:srgbClr val="9b2d1f">
              <a:alpha val="9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85000"/>
              </a:lnSpc>
            </a:pPr>
            <a:r>
              <a:rPr b="0" lang="es-ES" sz="4800" spc="-52" strike="noStrike">
                <a:solidFill>
                  <a:srgbClr val="ffffff"/>
                </a:solidFill>
                <a:latin typeface="Cambria"/>
                <a:ea typeface="DejaVu Sans"/>
              </a:rPr>
              <a:t> </a:t>
            </a:r>
            <a:r>
              <a:rPr b="0" lang="es-ES" sz="4800" spc="-52" strike="noStrike">
                <a:solidFill>
                  <a:srgbClr val="ffffff"/>
                </a:solidFill>
                <a:latin typeface="Cambria"/>
                <a:ea typeface="DejaVu Sans"/>
              </a:rPr>
              <a:t>1. Python – Sintaxis básica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06" name="TextBox 2_2"/>
          <p:cNvSpPr/>
          <p:nvPr/>
        </p:nvSpPr>
        <p:spPr>
          <a:xfrm>
            <a:off x="281160" y="1365840"/>
            <a:ext cx="9547920" cy="180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4760">
              <a:lnSpc>
                <a:spcPct val="100000"/>
              </a:lnSpc>
              <a:spcBef>
                <a:spcPts val="1009"/>
              </a:spcBef>
              <a:buClr>
                <a:srgbClr val="9b2d1f"/>
              </a:buClr>
              <a:buFont typeface="Wingdings" charset="2"/>
              <a:buChar char=""/>
            </a:pPr>
            <a:r>
              <a:rPr b="0" lang="es-E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s-E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No hay que declarar las variables ni asignarles tipos (se asignan de forma dinámica e implícita)</a:t>
            </a:r>
            <a:endParaRPr b="0" lang="en-US" sz="24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1009"/>
              </a:spcBef>
              <a:buClr>
                <a:srgbClr val="9b2d1f"/>
              </a:buClr>
              <a:buFont typeface="Wingdings" charset="2"/>
              <a:buChar char=""/>
            </a:pPr>
            <a:r>
              <a:rPr b="0" lang="es-E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s-E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Las líneas no terminan en “;” y comentarios con “</a:t>
            </a:r>
            <a:r>
              <a:rPr b="1" lang="es-E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#</a:t>
            </a:r>
            <a:r>
              <a:rPr b="0" lang="es-E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”</a:t>
            </a:r>
            <a:endParaRPr b="0" lang="en-US" sz="24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1009"/>
              </a:spcBef>
              <a:buClr>
                <a:srgbClr val="9b2d1f"/>
              </a:buClr>
              <a:buFont typeface="Wingdings" charset="2"/>
              <a:buChar char=""/>
            </a:pPr>
            <a:r>
              <a:rPr b="0" lang="es-E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s-E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Las operaciones básicas son similares a otros lenguajes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07" name=""/>
          <p:cNvSpPr/>
          <p:nvPr/>
        </p:nvSpPr>
        <p:spPr>
          <a:xfrm>
            <a:off x="11602440" y="6455160"/>
            <a:ext cx="532800" cy="42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2D1BB328-CC77-4C90-878F-E9D60402C800}" type="slidenum">
              <a:rPr b="1" lang="en-US" sz="18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  <p:pic>
        <p:nvPicPr>
          <p:cNvPr id="108" name="" descr=""/>
          <p:cNvPicPr/>
          <p:nvPr/>
        </p:nvPicPr>
        <p:blipFill>
          <a:blip r:embed="rId1"/>
          <a:stretch/>
        </p:blipFill>
        <p:spPr>
          <a:xfrm>
            <a:off x="9938160" y="1329840"/>
            <a:ext cx="2056680" cy="2045520"/>
          </a:xfrm>
          <a:prstGeom prst="rect">
            <a:avLst/>
          </a:prstGeom>
          <a:ln w="0">
            <a:noFill/>
          </a:ln>
        </p:spPr>
      </p:pic>
      <p:sp>
        <p:nvSpPr>
          <p:cNvPr id="109" name=""/>
          <p:cNvSpPr/>
          <p:nvPr/>
        </p:nvSpPr>
        <p:spPr>
          <a:xfrm>
            <a:off x="3515400" y="3200400"/>
            <a:ext cx="3885480" cy="274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Bucles for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for var in range(0,10,1):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comando1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comando2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for var in [1, 6, “hola”]: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comando1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comando2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10" name=""/>
          <p:cNvSpPr/>
          <p:nvPr/>
        </p:nvSpPr>
        <p:spPr>
          <a:xfrm>
            <a:off x="383760" y="3200400"/>
            <a:ext cx="2815920" cy="2934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Condicionales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if (condicion1):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comando1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comando2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elif (condicion2):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comando3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elif (condicion3):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comando4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else: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comando5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1" name=""/>
          <p:cNvSpPr/>
          <p:nvPr/>
        </p:nvSpPr>
        <p:spPr>
          <a:xfrm>
            <a:off x="7583760" y="3200400"/>
            <a:ext cx="3885480" cy="163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Bucles while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while condicion: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comando1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comando2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12" name=""/>
          <p:cNvSpPr/>
          <p:nvPr/>
        </p:nvSpPr>
        <p:spPr>
          <a:xfrm>
            <a:off x="7710840" y="4838760"/>
            <a:ext cx="3898440" cy="1055520"/>
          </a:xfrm>
          <a:custGeom>
            <a:avLst/>
            <a:gdLst/>
            <a:ahLst/>
            <a:rect l="l" t="t" r="r" b="b"/>
            <a:pathLst>
              <a:path w="10833" h="2936">
                <a:moveTo>
                  <a:pt x="489" y="0"/>
                </a:moveTo>
                <a:lnTo>
                  <a:pt x="489" y="0"/>
                </a:lnTo>
                <a:cubicBezTo>
                  <a:pt x="403" y="0"/>
                  <a:pt x="319" y="23"/>
                  <a:pt x="245" y="66"/>
                </a:cubicBezTo>
                <a:cubicBezTo>
                  <a:pt x="170" y="108"/>
                  <a:pt x="108" y="170"/>
                  <a:pt x="66" y="245"/>
                </a:cubicBezTo>
                <a:cubicBezTo>
                  <a:pt x="23" y="319"/>
                  <a:pt x="0" y="403"/>
                  <a:pt x="0" y="489"/>
                </a:cubicBezTo>
                <a:lnTo>
                  <a:pt x="0" y="2445"/>
                </a:lnTo>
                <a:lnTo>
                  <a:pt x="0" y="2446"/>
                </a:lnTo>
                <a:cubicBezTo>
                  <a:pt x="0" y="2532"/>
                  <a:pt x="23" y="2616"/>
                  <a:pt x="66" y="2690"/>
                </a:cubicBezTo>
                <a:cubicBezTo>
                  <a:pt x="108" y="2765"/>
                  <a:pt x="170" y="2827"/>
                  <a:pt x="245" y="2869"/>
                </a:cubicBezTo>
                <a:cubicBezTo>
                  <a:pt x="319" y="2912"/>
                  <a:pt x="403" y="2935"/>
                  <a:pt x="489" y="2935"/>
                </a:cubicBezTo>
                <a:lnTo>
                  <a:pt x="10342" y="2935"/>
                </a:lnTo>
                <a:lnTo>
                  <a:pt x="10343" y="2935"/>
                </a:lnTo>
                <a:cubicBezTo>
                  <a:pt x="10429" y="2935"/>
                  <a:pt x="10513" y="2912"/>
                  <a:pt x="10587" y="2869"/>
                </a:cubicBezTo>
                <a:cubicBezTo>
                  <a:pt x="10662" y="2827"/>
                  <a:pt x="10724" y="2765"/>
                  <a:pt x="10766" y="2690"/>
                </a:cubicBezTo>
                <a:cubicBezTo>
                  <a:pt x="10809" y="2616"/>
                  <a:pt x="10832" y="2532"/>
                  <a:pt x="10832" y="2446"/>
                </a:cubicBezTo>
                <a:lnTo>
                  <a:pt x="10832" y="489"/>
                </a:lnTo>
                <a:lnTo>
                  <a:pt x="10832" y="489"/>
                </a:lnTo>
                <a:lnTo>
                  <a:pt x="10832" y="489"/>
                </a:lnTo>
                <a:cubicBezTo>
                  <a:pt x="10832" y="403"/>
                  <a:pt x="10809" y="319"/>
                  <a:pt x="10766" y="245"/>
                </a:cubicBezTo>
                <a:cubicBezTo>
                  <a:pt x="10724" y="170"/>
                  <a:pt x="10662" y="108"/>
                  <a:pt x="10587" y="66"/>
                </a:cubicBezTo>
                <a:cubicBezTo>
                  <a:pt x="10513" y="23"/>
                  <a:pt x="10429" y="0"/>
                  <a:pt x="10343" y="0"/>
                </a:cubicBezTo>
                <a:lnTo>
                  <a:pt x="489" y="0"/>
                </a:lnTo>
              </a:path>
            </a:pathLst>
          </a:custGeom>
          <a:noFill/>
          <a:ln w="29160">
            <a:solidFill>
              <a:srgbClr val="9c410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04400" rIns="104400" tIns="59400" bIns="59400" anchor="ctr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Otros comandos básicos: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ourier New"/>
                <a:ea typeface="DejaVu Sans"/>
              </a:rPr>
              <a:t>print(var) ←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 Muestra la variable var</a:t>
            </a: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Oval 7_1"/>
          <p:cNvSpPr/>
          <p:nvPr/>
        </p:nvSpPr>
        <p:spPr>
          <a:xfrm>
            <a:off x="11642040" y="6434640"/>
            <a:ext cx="439920" cy="390240"/>
          </a:xfrm>
          <a:prstGeom prst="ellipse">
            <a:avLst/>
          </a:prstGeom>
          <a:solidFill>
            <a:srgbClr val="d34817"/>
          </a:solidFill>
          <a:ln>
            <a:solidFill>
              <a:srgbClr val="9c351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Title 1_1"/>
          <p:cNvSpPr/>
          <p:nvPr/>
        </p:nvSpPr>
        <p:spPr>
          <a:xfrm>
            <a:off x="0" y="0"/>
            <a:ext cx="12191040" cy="1153080"/>
          </a:xfrm>
          <a:prstGeom prst="rect">
            <a:avLst/>
          </a:prstGeom>
          <a:solidFill>
            <a:srgbClr val="9b2d1f">
              <a:alpha val="9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85000"/>
              </a:lnSpc>
            </a:pPr>
            <a:r>
              <a:rPr b="0" lang="es-ES" sz="4800" spc="-52" strike="noStrike">
                <a:solidFill>
                  <a:srgbClr val="ffffff"/>
                </a:solidFill>
                <a:latin typeface="Cambria"/>
                <a:ea typeface="DejaVu Sans"/>
              </a:rPr>
              <a:t> </a:t>
            </a:r>
            <a:r>
              <a:rPr b="0" lang="es-ES" sz="4800" spc="-52" strike="noStrike">
                <a:solidFill>
                  <a:srgbClr val="ffffff"/>
                </a:solidFill>
                <a:latin typeface="Cambria"/>
                <a:ea typeface="DejaVu Sans"/>
              </a:rPr>
              <a:t>1. Instalación matplotlib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15" name="TextBox 2_1"/>
          <p:cNvSpPr/>
          <p:nvPr/>
        </p:nvSpPr>
        <p:spPr>
          <a:xfrm>
            <a:off x="281160" y="1761840"/>
            <a:ext cx="11605320" cy="3929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4760">
              <a:lnSpc>
                <a:spcPct val="100000"/>
              </a:lnSpc>
              <a:buClr>
                <a:srgbClr val="9b2d1f"/>
              </a:buClr>
              <a:buFont typeface="Wingdings" charset="2"/>
              <a:buChar char=""/>
            </a:pPr>
            <a:r>
              <a:rPr b="0" lang="es-E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s-E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Instalamos los paquetes necesarios de Python. En la terminal:</a:t>
            </a:r>
            <a:endParaRPr b="0" lang="en-US" sz="2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s-ES" sz="2200" spc="-1" strike="noStrike">
                <a:solidFill>
                  <a:srgbClr val="0070c0"/>
                </a:solidFill>
                <a:latin typeface="Times New Roman"/>
                <a:ea typeface="DejaVu Sans"/>
              </a:rPr>
              <a:t>sudo apt-get update</a:t>
            </a:r>
            <a:endParaRPr b="0" lang="en-US" sz="22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s-ES" sz="2200" spc="-1" strike="noStrike">
                <a:solidFill>
                  <a:srgbClr val="0070c0"/>
                </a:solidFill>
                <a:latin typeface="Times New Roman"/>
                <a:ea typeface="DejaVu Sans"/>
              </a:rPr>
              <a:t>sudo apt-get install python3-pip</a:t>
            </a:r>
            <a:endParaRPr b="0" lang="en-US" sz="22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s-ES" sz="2200" spc="-1" strike="noStrike">
                <a:solidFill>
                  <a:srgbClr val="0070c0"/>
                </a:solidFill>
                <a:latin typeface="Times New Roman"/>
                <a:ea typeface="DejaVu Sans"/>
              </a:rPr>
              <a:t>pip3 install numpy scipy matplotlib jupyterlab</a:t>
            </a:r>
            <a:endParaRPr b="0" lang="en-US" sz="22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s-ES" sz="2200" spc="-1" strike="noStrike">
                <a:solidFill>
                  <a:srgbClr val="0070c0"/>
                </a:solidFill>
                <a:latin typeface="Times New Roman"/>
                <a:ea typeface="DejaVu Sans"/>
              </a:rPr>
              <a:t>echo 'export PATH=PATH=$PATH:~/.local/bin</a:t>
            </a:r>
            <a:r>
              <a:rPr b="0" lang="es-ES" sz="2200" spc="-1" strike="noStrike">
                <a:solidFill>
                  <a:srgbClr val="0070c0"/>
                </a:solidFill>
                <a:latin typeface="Times New Roman"/>
                <a:ea typeface="DejaVu Sans"/>
              </a:rPr>
              <a:t>' &gt;&gt; ~/.bash_profile</a:t>
            </a:r>
            <a:endParaRPr b="0" lang="en-US" sz="22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s-ES" sz="2200" spc="-1" strike="noStrike">
                <a:solidFill>
                  <a:srgbClr val="0070c0"/>
                </a:solidFill>
                <a:latin typeface="Times New Roman"/>
                <a:ea typeface="DejaVu Sans"/>
              </a:rPr>
              <a:t>source ~/.bash_profile</a:t>
            </a:r>
            <a:endParaRPr b="0" lang="en-US" sz="22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9b2d1f"/>
              </a:buClr>
              <a:buFont typeface="Wingdings" charset="2"/>
              <a:buChar char=""/>
            </a:pPr>
            <a:r>
              <a:rPr b="0" lang="es-E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s-E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Descargamos el fichero de datos de prueba “dataset.txt”.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9b2d1f"/>
              </a:buClr>
              <a:buFont typeface="Wingdings" charset="2"/>
              <a:buChar char=""/>
            </a:pPr>
            <a:r>
              <a:rPr b="0" lang="es-E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s-E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Empezamos abriendo Python en la carpeta en la que tengamos el fichero de datos.</a:t>
            </a:r>
            <a:br/>
            <a:r>
              <a:rPr b="0" lang="es-E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Una vez en la carpeta usamos el comando: “python3”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16" name=""/>
          <p:cNvSpPr/>
          <p:nvPr/>
        </p:nvSpPr>
        <p:spPr>
          <a:xfrm>
            <a:off x="11602440" y="6455160"/>
            <a:ext cx="532800" cy="42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D9113AEA-480D-4677-835A-6B26691A76D5}" type="slidenum">
              <a:rPr b="1" lang="en-US" sz="18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  <p:sp>
        <p:nvSpPr>
          <p:cNvPr id="117" name=""/>
          <p:cNvSpPr/>
          <p:nvPr/>
        </p:nvSpPr>
        <p:spPr>
          <a:xfrm>
            <a:off x="11602440" y="6455160"/>
            <a:ext cx="532800" cy="42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19E36688-D266-41FC-BAC4-BE666FA02012}" type="slidenum">
              <a:rPr b="1" lang="en-US" sz="18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Oval 7_0"/>
          <p:cNvSpPr/>
          <p:nvPr/>
        </p:nvSpPr>
        <p:spPr>
          <a:xfrm>
            <a:off x="11642040" y="6434640"/>
            <a:ext cx="439920" cy="390240"/>
          </a:xfrm>
          <a:prstGeom prst="ellipse">
            <a:avLst/>
          </a:prstGeom>
          <a:solidFill>
            <a:srgbClr val="d34817"/>
          </a:solidFill>
          <a:ln>
            <a:solidFill>
              <a:srgbClr val="9c351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Title 1_0"/>
          <p:cNvSpPr/>
          <p:nvPr/>
        </p:nvSpPr>
        <p:spPr>
          <a:xfrm>
            <a:off x="0" y="0"/>
            <a:ext cx="12191040" cy="1153080"/>
          </a:xfrm>
          <a:prstGeom prst="rect">
            <a:avLst/>
          </a:prstGeom>
          <a:solidFill>
            <a:srgbClr val="9b2d1f">
              <a:alpha val="9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85000"/>
              </a:lnSpc>
            </a:pPr>
            <a:r>
              <a:rPr b="0" lang="es-ES" sz="4800" spc="-52" strike="noStrike">
                <a:solidFill>
                  <a:srgbClr val="ffffff"/>
                </a:solidFill>
                <a:latin typeface="Cambria"/>
                <a:ea typeface="DejaVu Sans"/>
              </a:rPr>
              <a:t>1. Primeros pasos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20" name="TextBox 2_0"/>
          <p:cNvSpPr/>
          <p:nvPr/>
        </p:nvSpPr>
        <p:spPr>
          <a:xfrm>
            <a:off x="281160" y="1293840"/>
            <a:ext cx="8697600" cy="489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4760">
              <a:lnSpc>
                <a:spcPct val="100000"/>
              </a:lnSpc>
              <a:buClr>
                <a:srgbClr val="9b2d1f"/>
              </a:buClr>
              <a:buFont typeface="Wingdings" charset="2"/>
              <a:buChar char=""/>
            </a:pP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Importando dependencias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s-ES" sz="1800" spc="-1" strike="noStrike">
                <a:solidFill>
                  <a:srgbClr val="0070c0"/>
                </a:solidFill>
                <a:latin typeface="Times New Roman"/>
                <a:ea typeface="DejaVu Sans"/>
              </a:rPr>
              <a:t>import numpy as np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s-ES" sz="1800" spc="-1" strike="noStrike">
                <a:solidFill>
                  <a:srgbClr val="0070c0"/>
                </a:solidFill>
                <a:latin typeface="Times New Roman"/>
                <a:ea typeface="DejaVu Sans"/>
              </a:rPr>
              <a:t>import matplotlib.pyplot as plt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84760">
              <a:lnSpc>
                <a:spcPct val="150000"/>
              </a:lnSpc>
              <a:buClr>
                <a:srgbClr val="9b2d1f"/>
              </a:buClr>
              <a:buFont typeface="Wingdings" charset="2"/>
              <a:buChar char=""/>
            </a:pP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Cargando datos desde un fichero de texto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s-ES" sz="1800" spc="-1" strike="noStrike">
                <a:solidFill>
                  <a:srgbClr val="0070c0"/>
                </a:solidFill>
                <a:latin typeface="Times New Roman"/>
                <a:ea typeface="DejaVu Sans"/>
              </a:rPr>
              <a:t>data = np.loadtxt(‘dataset.txt’)</a:t>
            </a:r>
            <a:br/>
            <a:r>
              <a:rPr b="0" lang="es-ES" sz="1800" spc="-1" strike="noStrike">
                <a:solidFill>
                  <a:srgbClr val="0070c0"/>
                </a:solidFill>
                <a:latin typeface="Times New Roman"/>
                <a:ea typeface="DejaVu Sans"/>
              </a:rPr>
              <a:t>x = data[: , 0]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s-ES" sz="1800" spc="-1" strike="noStrike">
                <a:solidFill>
                  <a:srgbClr val="0070c0"/>
                </a:solidFill>
                <a:latin typeface="Times New Roman"/>
                <a:ea typeface="DejaVu Sans"/>
              </a:rPr>
              <a:t>y = data[: , 1]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s-ES" sz="1800" spc="-1" strike="noStrike">
                <a:solidFill>
                  <a:srgbClr val="0070c0"/>
                </a:solidFill>
                <a:latin typeface="Times New Roman"/>
                <a:ea typeface="DejaVu Sans"/>
              </a:rPr>
              <a:t>z = data[: , 2]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9b2d1f"/>
              </a:buClr>
              <a:buFont typeface="Wingdings" charset="2"/>
              <a:buChar char=""/>
            </a:pP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Nuestra primera figura!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s-ES" sz="1800" spc="-1" strike="noStrike">
                <a:solidFill>
                  <a:srgbClr val="0070c0"/>
                </a:solidFill>
                <a:latin typeface="Times New Roman"/>
                <a:ea typeface="DejaVu Sans"/>
              </a:rPr>
              <a:t>fig = plt.figure()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s-ES" sz="1800" spc="-1" strike="noStrike">
                <a:solidFill>
                  <a:srgbClr val="0070c0"/>
                </a:solidFill>
                <a:latin typeface="Times New Roman"/>
                <a:ea typeface="DejaVu Sans"/>
              </a:rPr>
              <a:t>ax = fig.add_subplot(111)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s-ES" sz="1800" spc="-1" strike="noStrike">
                <a:solidFill>
                  <a:srgbClr val="0070c0"/>
                </a:solidFill>
                <a:latin typeface="Times New Roman"/>
                <a:ea typeface="DejaVu Sans"/>
              </a:rPr>
              <a:t>ax.plot(x, y)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9b2d1f"/>
              </a:buClr>
              <a:buFont typeface="Wingdings" charset="2"/>
              <a:buChar char=""/>
            </a:pP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Para mostrar la figura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s-ES" sz="1800" spc="-1" strike="noStrike">
                <a:solidFill>
                  <a:srgbClr val="0070c0"/>
                </a:solidFill>
                <a:latin typeface="Times New Roman"/>
                <a:ea typeface="DejaVu Sans"/>
              </a:rPr>
              <a:t>plt.show( )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21" name="Picture 5_0" descr=""/>
          <p:cNvPicPr/>
          <p:nvPr/>
        </p:nvPicPr>
        <p:blipFill>
          <a:blip r:embed="rId1"/>
          <a:stretch/>
        </p:blipFill>
        <p:spPr>
          <a:xfrm>
            <a:off x="6736320" y="2844360"/>
            <a:ext cx="4941360" cy="3274200"/>
          </a:xfrm>
          <a:prstGeom prst="rect">
            <a:avLst/>
          </a:prstGeom>
          <a:ln w="0">
            <a:noFill/>
          </a:ln>
        </p:spPr>
      </p:pic>
      <p:sp>
        <p:nvSpPr>
          <p:cNvPr id="122" name="TextBox 9_0"/>
          <p:cNvSpPr/>
          <p:nvPr/>
        </p:nvSpPr>
        <p:spPr>
          <a:xfrm>
            <a:off x="7239600" y="1491480"/>
            <a:ext cx="4401360" cy="1004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Cada columna del fichero de texto contiene 6000 puntos correspondientes a una coordenada del atractor de Lorenz.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3" name=""/>
          <p:cNvSpPr/>
          <p:nvPr/>
        </p:nvSpPr>
        <p:spPr>
          <a:xfrm>
            <a:off x="11602440" y="6455160"/>
            <a:ext cx="532800" cy="42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40F55550-FC3F-4810-856E-78B2D2DC0F24}" type="slidenum">
              <a:rPr b="1" lang="en-US" sz="18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  <p:sp>
        <p:nvSpPr>
          <p:cNvPr id="124" name=""/>
          <p:cNvSpPr/>
          <p:nvPr/>
        </p:nvSpPr>
        <p:spPr>
          <a:xfrm>
            <a:off x="11602440" y="6455160"/>
            <a:ext cx="532800" cy="42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A910374A-FB28-425F-B998-8A5CCF262B8B}" type="slidenum">
              <a:rPr b="1" lang="en-US" sz="18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Oval 7"/>
          <p:cNvSpPr/>
          <p:nvPr/>
        </p:nvSpPr>
        <p:spPr>
          <a:xfrm>
            <a:off x="11642040" y="6434640"/>
            <a:ext cx="439920" cy="390240"/>
          </a:xfrm>
          <a:prstGeom prst="ellipse">
            <a:avLst/>
          </a:prstGeom>
          <a:solidFill>
            <a:srgbClr val="d34817"/>
          </a:solidFill>
          <a:ln>
            <a:solidFill>
              <a:srgbClr val="9c351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Title 1"/>
          <p:cNvSpPr/>
          <p:nvPr/>
        </p:nvSpPr>
        <p:spPr>
          <a:xfrm>
            <a:off x="0" y="0"/>
            <a:ext cx="12191040" cy="1153080"/>
          </a:xfrm>
          <a:prstGeom prst="rect">
            <a:avLst/>
          </a:prstGeom>
          <a:solidFill>
            <a:srgbClr val="9b2d1f">
              <a:alpha val="9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85000"/>
              </a:lnSpc>
            </a:pPr>
            <a:r>
              <a:rPr b="0" lang="es-ES" sz="4800" spc="-52" strike="noStrike">
                <a:solidFill>
                  <a:srgbClr val="ffffff"/>
                </a:solidFill>
                <a:latin typeface="Cambria"/>
                <a:ea typeface="DejaVu Sans"/>
              </a:rPr>
              <a:t> </a:t>
            </a:r>
            <a:r>
              <a:rPr b="0" lang="es-ES" sz="4800" spc="-52" strike="noStrike">
                <a:solidFill>
                  <a:srgbClr val="ffffff"/>
                </a:solidFill>
                <a:latin typeface="Cambria"/>
                <a:ea typeface="DejaVu Sans"/>
              </a:rPr>
              <a:t>2. Creando subplots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27" name="TextBox 2"/>
          <p:cNvSpPr/>
          <p:nvPr/>
        </p:nvSpPr>
        <p:spPr>
          <a:xfrm>
            <a:off x="281160" y="1325880"/>
            <a:ext cx="6442920" cy="484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4760">
              <a:lnSpc>
                <a:spcPct val="100000"/>
              </a:lnSpc>
              <a:buClr>
                <a:srgbClr val="9b2d1f"/>
              </a:buClr>
              <a:buFont typeface="Wingdings" charset="2"/>
              <a:buChar char=""/>
            </a:pPr>
            <a:r>
              <a:rPr b="0" lang="es-E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s-E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Nueva figura con el atractor completo y dos proyecciones:</a:t>
            </a:r>
            <a:endParaRPr b="0" lang="en-US" sz="2400" spc="-1" strike="noStrike">
              <a:latin typeface="Arial"/>
            </a:endParaRPr>
          </a:p>
          <a:p>
            <a:pPr marL="457200">
              <a:lnSpc>
                <a:spcPct val="150000"/>
              </a:lnSpc>
            </a:pPr>
            <a:r>
              <a:rPr b="0" lang="es-ES" sz="2200" spc="-1" strike="noStrike">
                <a:solidFill>
                  <a:srgbClr val="0070c0"/>
                </a:solidFill>
                <a:latin typeface="Times New Roman"/>
                <a:ea typeface="DejaVu Sans"/>
              </a:rPr>
              <a:t>fig = plt.figure()</a:t>
            </a:r>
            <a:endParaRPr b="0" lang="en-US" sz="2200" spc="-1" strike="noStrike">
              <a:latin typeface="Arial"/>
            </a:endParaRPr>
          </a:p>
          <a:p>
            <a:pPr marL="457200">
              <a:lnSpc>
                <a:spcPct val="150000"/>
              </a:lnSpc>
            </a:pPr>
            <a:r>
              <a:rPr b="0" lang="es-ES" sz="2200" spc="-1" strike="noStrike">
                <a:solidFill>
                  <a:srgbClr val="0070c0"/>
                </a:solidFill>
                <a:latin typeface="Times New Roman"/>
                <a:ea typeface="DejaVu Sans"/>
              </a:rPr>
              <a:t>ax1 = fig.add_subplot(“221”) </a:t>
            </a:r>
            <a:endParaRPr b="0" lang="en-US" sz="2200" spc="-1" strike="noStrike">
              <a:latin typeface="Arial"/>
            </a:endParaRPr>
          </a:p>
          <a:p>
            <a:pPr marL="457200">
              <a:lnSpc>
                <a:spcPct val="150000"/>
              </a:lnSpc>
            </a:pPr>
            <a:r>
              <a:rPr b="0" lang="es-ES" sz="2200" spc="-1" strike="noStrike">
                <a:solidFill>
                  <a:srgbClr val="0070c0"/>
                </a:solidFill>
                <a:latin typeface="Times New Roman"/>
                <a:ea typeface="DejaVu Sans"/>
              </a:rPr>
              <a:t>ax1.plot(x, y)</a:t>
            </a:r>
            <a:endParaRPr b="0" lang="en-US" sz="2200" spc="-1" strike="noStrike">
              <a:latin typeface="Arial"/>
            </a:endParaRPr>
          </a:p>
          <a:p>
            <a:pPr marL="457200">
              <a:lnSpc>
                <a:spcPct val="150000"/>
              </a:lnSpc>
            </a:pPr>
            <a:r>
              <a:rPr b="0" lang="es-ES" sz="2200" spc="-1" strike="noStrike">
                <a:solidFill>
                  <a:srgbClr val="0070c0"/>
                </a:solidFill>
                <a:latin typeface="Times New Roman"/>
                <a:ea typeface="Noto Sans CJK SC"/>
              </a:rPr>
              <a:t>ax2 = fig.</a:t>
            </a:r>
            <a:r>
              <a:rPr b="0" lang="es-ES" sz="2200" spc="-1" strike="noStrike">
                <a:solidFill>
                  <a:srgbClr val="0070c0"/>
                </a:solidFill>
                <a:latin typeface="Times New Roman"/>
                <a:ea typeface="DejaVu Sans"/>
              </a:rPr>
              <a:t>add_subplot(“223”)</a:t>
            </a:r>
            <a:endParaRPr b="0" lang="en-US" sz="2200" spc="-1" strike="noStrike">
              <a:latin typeface="Arial"/>
            </a:endParaRPr>
          </a:p>
          <a:p>
            <a:pPr marL="457200">
              <a:lnSpc>
                <a:spcPct val="150000"/>
              </a:lnSpc>
            </a:pPr>
            <a:r>
              <a:rPr b="0" lang="es-ES" sz="2200" spc="-1" strike="noStrike">
                <a:solidFill>
                  <a:srgbClr val="0070c0"/>
                </a:solidFill>
                <a:latin typeface="Times New Roman"/>
                <a:ea typeface="DejaVu Sans"/>
              </a:rPr>
              <a:t>ax2.plot(x, z)</a:t>
            </a:r>
            <a:endParaRPr b="0" lang="en-US" sz="2200" spc="-1" strike="noStrike">
              <a:latin typeface="Arial"/>
            </a:endParaRPr>
          </a:p>
          <a:p>
            <a:pPr marL="457200">
              <a:lnSpc>
                <a:spcPct val="150000"/>
              </a:lnSpc>
            </a:pPr>
            <a:r>
              <a:rPr b="0" lang="es-ES" sz="2200" spc="-1" strike="noStrike">
                <a:solidFill>
                  <a:srgbClr val="0070c0"/>
                </a:solidFill>
                <a:latin typeface="Times New Roman"/>
                <a:ea typeface="DejaVu Sans"/>
              </a:rPr>
              <a:t>ax3 = plt.subplot(“122”, </a:t>
            </a:r>
            <a:r>
              <a:rPr b="0" lang="es-ES" sz="2200" spc="-1" strike="noStrike">
                <a:solidFill>
                  <a:srgbClr val="9b2d1f"/>
                </a:solidFill>
                <a:latin typeface="Times New Roman"/>
                <a:ea typeface="DejaVu Sans"/>
              </a:rPr>
              <a:t>projection='3d')</a:t>
            </a:r>
            <a:endParaRPr b="0" lang="en-US" sz="2200" spc="-1" strike="noStrike">
              <a:latin typeface="Arial"/>
            </a:endParaRPr>
          </a:p>
          <a:p>
            <a:pPr marL="457200">
              <a:lnSpc>
                <a:spcPct val="150000"/>
              </a:lnSpc>
            </a:pPr>
            <a:r>
              <a:rPr b="0" lang="es-ES" sz="2200" spc="-1" strike="noStrike">
                <a:solidFill>
                  <a:srgbClr val="0070c0"/>
                </a:solidFill>
                <a:latin typeface="Times New Roman"/>
                <a:ea typeface="DejaVu Sans"/>
              </a:rPr>
              <a:t>ax3.plot(x, y, z)</a:t>
            </a:r>
            <a:endParaRPr b="0" lang="en-US" sz="2200" spc="-1" strike="noStrike">
              <a:latin typeface="Arial"/>
            </a:endParaRPr>
          </a:p>
          <a:p>
            <a:pPr marL="457200">
              <a:lnSpc>
                <a:spcPct val="150000"/>
              </a:lnSpc>
            </a:pPr>
            <a:r>
              <a:rPr b="0" lang="es-ES" sz="2200" spc="-1" strike="noStrike">
                <a:solidFill>
                  <a:srgbClr val="0070c0"/>
                </a:solidFill>
                <a:latin typeface="Times New Roman"/>
                <a:ea typeface="DejaVu Sans"/>
              </a:rPr>
              <a:t>plt.show()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28" name="Slide Number Placeholder 3"/>
          <p:cNvSpPr/>
          <p:nvPr/>
        </p:nvSpPr>
        <p:spPr>
          <a:xfrm>
            <a:off x="11678760" y="6472080"/>
            <a:ext cx="366120" cy="31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s-ES" sz="1800" spc="-1" strike="noStrike">
                <a:solidFill>
                  <a:srgbClr val="ffffff"/>
                </a:solidFill>
                <a:latin typeface="Source Sans Pro Black"/>
                <a:ea typeface="源ノ角ゴシック Heavy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29" name="Picture 6" descr=""/>
          <p:cNvPicPr/>
          <p:nvPr/>
        </p:nvPicPr>
        <p:blipFill>
          <a:blip r:embed="rId1"/>
          <a:stretch/>
        </p:blipFill>
        <p:spPr>
          <a:xfrm>
            <a:off x="6516360" y="2652840"/>
            <a:ext cx="5161320" cy="3394800"/>
          </a:xfrm>
          <a:prstGeom prst="rect">
            <a:avLst/>
          </a:prstGeom>
          <a:ln w="0">
            <a:noFill/>
          </a:ln>
        </p:spPr>
      </p:pic>
      <p:sp>
        <p:nvSpPr>
          <p:cNvPr id="130" name="TextBox 8"/>
          <p:cNvSpPr/>
          <p:nvPr/>
        </p:nvSpPr>
        <p:spPr>
          <a:xfrm>
            <a:off x="6574320" y="1491480"/>
            <a:ext cx="5066280" cy="1004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E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plt.subplot(n, m, i): </a:t>
            </a:r>
            <a:r>
              <a:rPr b="0" lang="es-E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crea los ejes en la posición i de un “grid” con n filas y m columnas.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31" name=""/>
          <p:cNvSpPr/>
          <p:nvPr/>
        </p:nvSpPr>
        <p:spPr>
          <a:xfrm>
            <a:off x="11602440" y="6455160"/>
            <a:ext cx="532800" cy="42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DBDDC3A7-4EE8-4CF9-B290-5BE6DBAD533E}" type="slidenum">
              <a:rPr b="1" lang="en-US" sz="18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Oval 7"/>
          <p:cNvSpPr/>
          <p:nvPr/>
        </p:nvSpPr>
        <p:spPr>
          <a:xfrm>
            <a:off x="11642040" y="6434640"/>
            <a:ext cx="439920" cy="390240"/>
          </a:xfrm>
          <a:prstGeom prst="ellipse">
            <a:avLst/>
          </a:prstGeom>
          <a:solidFill>
            <a:srgbClr val="d34817"/>
          </a:solidFill>
          <a:ln>
            <a:solidFill>
              <a:srgbClr val="9c351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Title 1"/>
          <p:cNvSpPr/>
          <p:nvPr/>
        </p:nvSpPr>
        <p:spPr>
          <a:xfrm>
            <a:off x="0" y="0"/>
            <a:ext cx="12191040" cy="1153080"/>
          </a:xfrm>
          <a:prstGeom prst="rect">
            <a:avLst/>
          </a:prstGeom>
          <a:solidFill>
            <a:srgbClr val="9b2d1f">
              <a:alpha val="9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85000"/>
              </a:lnSpc>
            </a:pPr>
            <a:r>
              <a:rPr b="0" lang="es-ES" sz="4800" spc="-52" strike="noStrike">
                <a:solidFill>
                  <a:srgbClr val="ffffff"/>
                </a:solidFill>
                <a:latin typeface="Cambria"/>
                <a:ea typeface="DejaVu Sans"/>
              </a:rPr>
              <a:t> </a:t>
            </a:r>
            <a:r>
              <a:rPr b="0" lang="es-ES" sz="4800" spc="-52" strike="noStrike">
                <a:solidFill>
                  <a:srgbClr val="ffffff"/>
                </a:solidFill>
                <a:latin typeface="Cambria"/>
                <a:ea typeface="DejaVu Sans"/>
              </a:rPr>
              <a:t>2. Modificando las propiedades (I)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34" name="TextBox 2"/>
          <p:cNvSpPr/>
          <p:nvPr/>
        </p:nvSpPr>
        <p:spPr>
          <a:xfrm>
            <a:off x="281160" y="1397880"/>
            <a:ext cx="7681320" cy="501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4760">
              <a:lnSpc>
                <a:spcPct val="100000"/>
              </a:lnSpc>
              <a:buClr>
                <a:srgbClr val="9b2d1f"/>
              </a:buClr>
              <a:buFont typeface="Wingdings" charset="2"/>
              <a:buChar char=""/>
            </a:pPr>
            <a:r>
              <a:rPr b="0" lang="es-E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s-E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Podemos acceder a las propiedades del gráfico mediante su variable correspondiente: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s-E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1. Borramos lo que hubiera en el primer y segundo subplots</a:t>
            </a:r>
            <a:endParaRPr b="0" lang="en-US" sz="2000" spc="-1" strike="noStrike">
              <a:latin typeface="Arial"/>
            </a:endParaRPr>
          </a:p>
          <a:p>
            <a:pPr marL="457200">
              <a:lnSpc>
                <a:spcPct val="150000"/>
              </a:lnSpc>
            </a:pPr>
            <a:r>
              <a:rPr b="0" lang="es-ES" sz="1800" spc="-1" strike="noStrike">
                <a:solidFill>
                  <a:srgbClr val="0070c0"/>
                </a:solidFill>
                <a:latin typeface="Times New Roman"/>
                <a:ea typeface="DejaVu Sans"/>
              </a:rPr>
              <a:t>ax1.clear() 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150000"/>
              </a:lnSpc>
            </a:pPr>
            <a:r>
              <a:rPr b="0" lang="es-ES" sz="1800" spc="-1" strike="noStrike">
                <a:solidFill>
                  <a:srgbClr val="0070c0"/>
                </a:solidFill>
                <a:latin typeface="Times New Roman"/>
                <a:ea typeface="DejaVu Sans"/>
              </a:rPr>
              <a:t>ax2.clear()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150000"/>
              </a:lnSpc>
            </a:pPr>
            <a:r>
              <a:rPr b="0" lang="es-E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2. Cambiamos el estilo, grosor y color de las líneas</a:t>
            </a:r>
            <a:endParaRPr b="0" lang="en-US" sz="2000" spc="-1" strike="noStrike">
              <a:latin typeface="Arial"/>
            </a:endParaRPr>
          </a:p>
          <a:p>
            <a:pPr marL="457200">
              <a:lnSpc>
                <a:spcPct val="150000"/>
              </a:lnSpc>
            </a:pPr>
            <a:r>
              <a:rPr b="0" lang="es-ES" sz="1800" spc="-1" strike="noStrike">
                <a:solidFill>
                  <a:srgbClr val="0070c0"/>
                </a:solidFill>
                <a:latin typeface="Times New Roman"/>
                <a:ea typeface="DejaVu Sans"/>
              </a:rPr>
              <a:t>ax1.plot(x, y, linestyle=‘dashed’, linewidth=0.75, color='green’)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150000"/>
              </a:lnSpc>
            </a:pPr>
            <a:r>
              <a:rPr b="0" lang="es-ES" sz="1800" spc="-1" strike="noStrike">
                <a:solidFill>
                  <a:srgbClr val="0070c0"/>
                </a:solidFill>
                <a:latin typeface="Times New Roman"/>
                <a:ea typeface="DejaVu Sans"/>
              </a:rPr>
              <a:t>ax2.plot(x, z, linestyle=‘dotted’, linewidth=1.5, color=‘red’)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150000"/>
              </a:lnSpc>
            </a:pPr>
            <a:r>
              <a:rPr b="0" lang="es-E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3. Añadimos un grid al primer subplot</a:t>
            </a:r>
            <a:endParaRPr b="0" lang="en-US" sz="2000" spc="-1" strike="noStrike">
              <a:latin typeface="Arial"/>
            </a:endParaRPr>
          </a:p>
          <a:p>
            <a:pPr marL="457200">
              <a:lnSpc>
                <a:spcPct val="150000"/>
              </a:lnSpc>
            </a:pPr>
            <a:r>
              <a:rPr b="0" lang="es-ES" sz="1800" spc="-1" strike="noStrike">
                <a:solidFill>
                  <a:srgbClr val="0070c0"/>
                </a:solidFill>
                <a:latin typeface="Times New Roman"/>
                <a:ea typeface="DejaVu Sans"/>
              </a:rPr>
              <a:t>ax1.grid(True)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35" name="Slide Number Placeholder 3"/>
          <p:cNvSpPr/>
          <p:nvPr/>
        </p:nvSpPr>
        <p:spPr>
          <a:xfrm>
            <a:off x="11678760" y="6472080"/>
            <a:ext cx="366120" cy="31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s-ES" sz="1800" spc="-1" strike="noStrike">
                <a:solidFill>
                  <a:srgbClr val="ffffff"/>
                </a:solidFill>
                <a:latin typeface="Source Sans Pro Black"/>
                <a:ea typeface="源ノ角ゴシック Heavy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36" name="Picture 10" descr=""/>
          <p:cNvPicPr/>
          <p:nvPr/>
        </p:nvPicPr>
        <p:blipFill>
          <a:blip r:embed="rId1"/>
          <a:stretch/>
        </p:blipFill>
        <p:spPr>
          <a:xfrm>
            <a:off x="7172280" y="2585880"/>
            <a:ext cx="4737600" cy="3116160"/>
          </a:xfrm>
          <a:prstGeom prst="rect">
            <a:avLst/>
          </a:prstGeom>
          <a:ln w="0">
            <a:noFill/>
          </a:ln>
        </p:spPr>
      </p:pic>
      <p:sp>
        <p:nvSpPr>
          <p:cNvPr id="137" name=""/>
          <p:cNvSpPr/>
          <p:nvPr/>
        </p:nvSpPr>
        <p:spPr>
          <a:xfrm>
            <a:off x="11602440" y="6455160"/>
            <a:ext cx="532800" cy="42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F826DF3E-DA86-46AB-B5DB-0DA68B5BBBE3}" type="slidenum">
              <a:rPr b="1" lang="en-US" sz="18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Oval 7"/>
          <p:cNvSpPr/>
          <p:nvPr/>
        </p:nvSpPr>
        <p:spPr>
          <a:xfrm>
            <a:off x="11642040" y="6434640"/>
            <a:ext cx="439920" cy="390240"/>
          </a:xfrm>
          <a:prstGeom prst="ellipse">
            <a:avLst/>
          </a:prstGeom>
          <a:solidFill>
            <a:srgbClr val="d34817"/>
          </a:solidFill>
          <a:ln>
            <a:solidFill>
              <a:srgbClr val="9c351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Title 1"/>
          <p:cNvSpPr/>
          <p:nvPr/>
        </p:nvSpPr>
        <p:spPr>
          <a:xfrm>
            <a:off x="0" y="0"/>
            <a:ext cx="12191040" cy="1153080"/>
          </a:xfrm>
          <a:prstGeom prst="rect">
            <a:avLst/>
          </a:prstGeom>
          <a:solidFill>
            <a:srgbClr val="9b2d1f">
              <a:alpha val="9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85000"/>
              </a:lnSpc>
            </a:pPr>
            <a:r>
              <a:rPr b="0" lang="es-ES" sz="4800" spc="-52" strike="noStrike">
                <a:solidFill>
                  <a:srgbClr val="ffffff"/>
                </a:solidFill>
                <a:latin typeface="Cambria"/>
                <a:ea typeface="DejaVu Sans"/>
              </a:rPr>
              <a:t> </a:t>
            </a:r>
            <a:r>
              <a:rPr b="0" lang="es-ES" sz="4800" spc="-52" strike="noStrike">
                <a:solidFill>
                  <a:srgbClr val="ffffff"/>
                </a:solidFill>
                <a:latin typeface="Cambria"/>
                <a:ea typeface="DejaVu Sans"/>
              </a:rPr>
              <a:t>2. Modificando las propiedades (II)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40" name="TextBox 2"/>
          <p:cNvSpPr/>
          <p:nvPr/>
        </p:nvSpPr>
        <p:spPr>
          <a:xfrm>
            <a:off x="-147240" y="1488600"/>
            <a:ext cx="7681320" cy="418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457200">
              <a:lnSpc>
                <a:spcPct val="100000"/>
              </a:lnSpc>
            </a:pPr>
            <a:r>
              <a:rPr b="0" lang="es-E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4. Cambiamos los límites del segundo subplot</a:t>
            </a:r>
            <a:endParaRPr b="0" lang="en-US" sz="2000" spc="-1" strike="noStrike">
              <a:latin typeface="Arial"/>
            </a:endParaRPr>
          </a:p>
          <a:p>
            <a:pPr marL="457200">
              <a:lnSpc>
                <a:spcPct val="150000"/>
              </a:lnSpc>
            </a:pPr>
            <a:r>
              <a:rPr b="0" lang="es-ES" sz="1800" spc="-1" strike="noStrike">
                <a:solidFill>
                  <a:srgbClr val="0070c0"/>
                </a:solidFill>
                <a:latin typeface="Times New Roman"/>
                <a:ea typeface="DejaVu Sans"/>
              </a:rPr>
              <a:t>ax2.set_xlim(-20,0)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150000"/>
              </a:lnSpc>
            </a:pPr>
            <a:r>
              <a:rPr b="0" lang="es-ES" sz="1800" spc="-1" strike="noStrike">
                <a:solidFill>
                  <a:srgbClr val="0070c0"/>
                </a:solidFill>
                <a:latin typeface="Times New Roman"/>
                <a:ea typeface="DejaVu Sans"/>
              </a:rPr>
              <a:t>ax2.set_ylim(0,50)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150000"/>
              </a:lnSpc>
            </a:pPr>
            <a:r>
              <a:rPr b="0" lang="es-E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5. Añadimos etiquetas para los ejes x e y</a:t>
            </a:r>
            <a:endParaRPr b="0" lang="en-US" sz="2000" spc="-1" strike="noStrike">
              <a:latin typeface="Arial"/>
            </a:endParaRPr>
          </a:p>
          <a:p>
            <a:pPr marL="457200">
              <a:lnSpc>
                <a:spcPct val="150000"/>
              </a:lnSpc>
            </a:pPr>
            <a:r>
              <a:rPr b="0" lang="es-ES" sz="1800" spc="-1" strike="noStrike">
                <a:solidFill>
                  <a:srgbClr val="0070c0"/>
                </a:solidFill>
                <a:latin typeface="Times New Roman"/>
                <a:ea typeface="DejaVu Sans"/>
              </a:rPr>
              <a:t>ax1.set_ylabel("y(x)", fontsize=14, fontname="Times New Roman")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150000"/>
              </a:lnSpc>
            </a:pPr>
            <a:r>
              <a:rPr b="0" lang="es-ES" sz="1800" spc="-1" strike="noStrike">
                <a:solidFill>
                  <a:srgbClr val="0070c0"/>
                </a:solidFill>
                <a:latin typeface="Times New Roman"/>
                <a:ea typeface="DejaVu Sans"/>
              </a:rPr>
              <a:t>ax1.set_xlabel("x", fontsize=14, fontname="Times New Roman")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150000"/>
              </a:lnSpc>
            </a:pPr>
            <a:r>
              <a:rPr b="0" lang="es-ES" sz="1800" spc="-1" strike="noStrike">
                <a:solidFill>
                  <a:srgbClr val="0070c0"/>
                </a:solidFill>
                <a:latin typeface="Times New Roman"/>
                <a:ea typeface="DejaVu Sans"/>
              </a:rPr>
              <a:t>ax2.set_ylabel("z(x)", fontsize=14, fontname="Times New Roman")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150000"/>
              </a:lnSpc>
            </a:pPr>
            <a:r>
              <a:rPr b="0" lang="es-ES" sz="1800" spc="-1" strike="noStrike">
                <a:solidFill>
                  <a:srgbClr val="0070c0"/>
                </a:solidFill>
                <a:latin typeface="Times New Roman"/>
                <a:ea typeface="DejaVu Sans"/>
              </a:rPr>
              <a:t>ax2.set_xlabel("x", fontsize=14, fontname="Times New Roman")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150000"/>
              </a:lnSpc>
            </a:pPr>
            <a:r>
              <a:rPr b="0" lang="es-E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6. Añadimos un título para la gráfica 3D</a:t>
            </a:r>
            <a:endParaRPr b="0" lang="en-US" sz="2000" spc="-1" strike="noStrike">
              <a:latin typeface="Arial"/>
            </a:endParaRPr>
          </a:p>
          <a:p>
            <a:pPr marL="457200">
              <a:lnSpc>
                <a:spcPct val="150000"/>
              </a:lnSpc>
            </a:pPr>
            <a:r>
              <a:rPr b="0" lang="es-ES" sz="1800" spc="-1" strike="noStrike">
                <a:solidFill>
                  <a:srgbClr val="0070c0"/>
                </a:solidFill>
                <a:latin typeface="Times New Roman"/>
                <a:ea typeface="DejaVu Sans"/>
              </a:rPr>
              <a:t>ax3.set_title("3D attractor", fontsize=20, fontname="Times New Roman")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1" name="Slide Number Placeholder 3"/>
          <p:cNvSpPr/>
          <p:nvPr/>
        </p:nvSpPr>
        <p:spPr>
          <a:xfrm>
            <a:off x="11678760" y="6472080"/>
            <a:ext cx="366120" cy="31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s-ES" sz="1800" spc="-1" strike="noStrike">
                <a:solidFill>
                  <a:srgbClr val="ffffff"/>
                </a:solidFill>
                <a:latin typeface="Source Sans Pro Black"/>
                <a:ea typeface="源ノ角ゴシック Heavy"/>
              </a:rPr>
              <a:t>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2" name="TextBox 10"/>
          <p:cNvSpPr/>
          <p:nvPr/>
        </p:nvSpPr>
        <p:spPr>
          <a:xfrm>
            <a:off x="8033760" y="4973400"/>
            <a:ext cx="3261960" cy="6994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s-E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¡Los ejes quedan demasiado juntos y se solapan!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43" name="Picture 14" descr=""/>
          <p:cNvPicPr/>
          <p:nvPr/>
        </p:nvPicPr>
        <p:blipFill>
          <a:blip r:embed="rId1"/>
          <a:stretch/>
        </p:blipFill>
        <p:spPr>
          <a:xfrm>
            <a:off x="6899400" y="1488600"/>
            <a:ext cx="5054760" cy="3416040"/>
          </a:xfrm>
          <a:prstGeom prst="rect">
            <a:avLst/>
          </a:prstGeom>
          <a:ln w="0">
            <a:noFill/>
          </a:ln>
        </p:spPr>
      </p:pic>
      <p:sp>
        <p:nvSpPr>
          <p:cNvPr id="144" name=""/>
          <p:cNvSpPr/>
          <p:nvPr/>
        </p:nvSpPr>
        <p:spPr>
          <a:xfrm>
            <a:off x="11602440" y="6455160"/>
            <a:ext cx="532800" cy="42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88945DCD-D1C3-4C6C-A8F5-D524FA6FAF6D}" type="slidenum">
              <a:rPr b="1" lang="en-US" sz="18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Oval 7"/>
          <p:cNvSpPr/>
          <p:nvPr/>
        </p:nvSpPr>
        <p:spPr>
          <a:xfrm>
            <a:off x="11642040" y="6434640"/>
            <a:ext cx="439920" cy="390240"/>
          </a:xfrm>
          <a:prstGeom prst="ellipse">
            <a:avLst/>
          </a:prstGeom>
          <a:solidFill>
            <a:srgbClr val="d34817"/>
          </a:solidFill>
          <a:ln>
            <a:solidFill>
              <a:srgbClr val="9c351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Title 1"/>
          <p:cNvSpPr/>
          <p:nvPr/>
        </p:nvSpPr>
        <p:spPr>
          <a:xfrm>
            <a:off x="0" y="0"/>
            <a:ext cx="12191040" cy="1153080"/>
          </a:xfrm>
          <a:prstGeom prst="rect">
            <a:avLst/>
          </a:prstGeom>
          <a:solidFill>
            <a:srgbClr val="9b2d1f">
              <a:alpha val="9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85000"/>
              </a:lnSpc>
            </a:pPr>
            <a:r>
              <a:rPr b="0" lang="es-ES" sz="4800" spc="-52" strike="noStrike">
                <a:solidFill>
                  <a:srgbClr val="ffffff"/>
                </a:solidFill>
                <a:latin typeface="Cambria"/>
                <a:ea typeface="DejaVu Sans"/>
              </a:rPr>
              <a:t> </a:t>
            </a:r>
            <a:r>
              <a:rPr b="0" lang="es-ES" sz="4800" spc="-52" strike="noStrike">
                <a:solidFill>
                  <a:srgbClr val="ffffff"/>
                </a:solidFill>
                <a:latin typeface="Cambria"/>
                <a:ea typeface="DejaVu Sans"/>
              </a:rPr>
              <a:t>3. Guardando en formato imagen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47" name="TextBox 2"/>
          <p:cNvSpPr/>
          <p:nvPr/>
        </p:nvSpPr>
        <p:spPr>
          <a:xfrm>
            <a:off x="-158760" y="1590480"/>
            <a:ext cx="6778440" cy="435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457200">
              <a:lnSpc>
                <a:spcPct val="100000"/>
              </a:lnSpc>
            </a:pPr>
            <a:r>
              <a:rPr b="0" lang="es-E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El siguiente comando, aplicado a la figura completa, ajusta automáticamente los ejes y el texto: </a:t>
            </a:r>
            <a:endParaRPr b="0" lang="en-US" sz="2000" spc="-1" strike="noStrike">
              <a:latin typeface="Arial"/>
            </a:endParaRPr>
          </a:p>
          <a:p>
            <a:pPr marL="457200">
              <a:lnSpc>
                <a:spcPct val="150000"/>
              </a:lnSpc>
            </a:pPr>
            <a:r>
              <a:rPr b="0" lang="es-ES" sz="2000" spc="-1" strike="noStrike">
                <a:solidFill>
                  <a:srgbClr val="0070c0"/>
                </a:solidFill>
                <a:latin typeface="Times New Roman"/>
                <a:ea typeface="DejaVu Sans"/>
              </a:rPr>
              <a:t>fig.tight_layout()</a:t>
            </a:r>
            <a:endParaRPr b="0" lang="en-US" sz="2000" spc="-1" strike="noStrike">
              <a:latin typeface="Arial"/>
            </a:endParaRPr>
          </a:p>
          <a:p>
            <a:pPr marL="457200">
              <a:lnSpc>
                <a:spcPct val="150000"/>
              </a:lnSpc>
            </a:pPr>
            <a:endParaRPr b="0" lang="en-US" sz="2000" spc="-1" strike="noStrike">
              <a:latin typeface="Arial"/>
            </a:endParaRPr>
          </a:p>
          <a:p>
            <a:pPr marL="457200">
              <a:lnSpc>
                <a:spcPct val="150000"/>
              </a:lnSpc>
            </a:pPr>
            <a:r>
              <a:rPr b="0" lang="es-E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Para guardar nuestra gráfica con buena resolución:</a:t>
            </a:r>
            <a:r>
              <a:rPr b="0" lang="es-ES" sz="1800" spc="-1" strike="noStrike">
                <a:solidFill>
                  <a:srgbClr val="0070c0"/>
                </a:solidFill>
                <a:latin typeface="Times New Roman"/>
                <a:ea typeface="DejaVu Sans"/>
              </a:rPr>
              <a:t> fig.</a:t>
            </a:r>
            <a:r>
              <a:rPr b="0" lang="es-ES" sz="2000" spc="-1" strike="noStrike">
                <a:solidFill>
                  <a:srgbClr val="0070c0"/>
                </a:solidFill>
                <a:latin typeface="Times New Roman"/>
                <a:ea typeface="DejaVu Sans"/>
              </a:rPr>
              <a:t>savefig('filename.png', dpi=300)</a:t>
            </a:r>
            <a:endParaRPr b="0" lang="en-US" sz="2000" spc="-1" strike="noStrike">
              <a:latin typeface="Arial"/>
            </a:endParaRPr>
          </a:p>
          <a:p>
            <a:pPr marL="457200">
              <a:lnSpc>
                <a:spcPct val="150000"/>
              </a:lnSpc>
            </a:pPr>
            <a:endParaRPr b="0" lang="en-US" sz="2000" spc="-1" strike="noStrike">
              <a:latin typeface="Arial"/>
            </a:endParaRPr>
          </a:p>
          <a:p>
            <a:pPr marL="457200">
              <a:lnSpc>
                <a:spcPct val="150000"/>
              </a:lnSpc>
            </a:pPr>
            <a:r>
              <a:rPr b="0" lang="es-E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Alternativa: formato vectorial (.pdf o .svg)</a:t>
            </a:r>
            <a:endParaRPr b="0" lang="en-US" sz="2000" spc="-1" strike="noStrike">
              <a:latin typeface="Arial"/>
            </a:endParaRPr>
          </a:p>
          <a:p>
            <a:pPr marL="457200">
              <a:lnSpc>
                <a:spcPct val="150000"/>
              </a:lnSpc>
            </a:pPr>
            <a:r>
              <a:rPr b="0" lang="es-ES" sz="2000" spc="-1" strike="noStrike">
                <a:solidFill>
                  <a:srgbClr val="0070c0"/>
                </a:solidFill>
                <a:latin typeface="Times New Roman"/>
                <a:ea typeface="DejaVu Sans"/>
              </a:rPr>
              <a:t>fig.savefig('filename.svg')</a:t>
            </a:r>
            <a:endParaRPr b="0" lang="en-US" sz="2000" spc="-1" strike="noStrike">
              <a:latin typeface="Arial"/>
            </a:endParaRPr>
          </a:p>
          <a:p>
            <a:pPr marL="457200">
              <a:lnSpc>
                <a:spcPct val="150000"/>
              </a:lnSpc>
            </a:pPr>
            <a:r>
              <a:rPr b="0" lang="es-ES" sz="2000" spc="-1" strike="noStrike">
                <a:solidFill>
                  <a:srgbClr val="0070c0"/>
                </a:solidFill>
                <a:latin typeface="Times New Roman"/>
                <a:ea typeface="DejaVu Sans"/>
              </a:rPr>
              <a:t>fig.savefig(‘filename.pdf’)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48" name="Slide Number Placeholder 3"/>
          <p:cNvSpPr/>
          <p:nvPr/>
        </p:nvSpPr>
        <p:spPr>
          <a:xfrm>
            <a:off x="11678760" y="6472080"/>
            <a:ext cx="366120" cy="31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s-ES" sz="1800" spc="-1" strike="noStrike">
                <a:solidFill>
                  <a:srgbClr val="ffffff"/>
                </a:solidFill>
                <a:latin typeface="Source Sans Pro Black"/>
                <a:ea typeface="源ノ角ゴシック Heavy"/>
              </a:rPr>
              <a:t>5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49" name="Picture 14" descr=""/>
          <p:cNvPicPr/>
          <p:nvPr/>
        </p:nvPicPr>
        <p:blipFill>
          <a:blip r:embed="rId1"/>
          <a:stretch/>
        </p:blipFill>
        <p:spPr>
          <a:xfrm>
            <a:off x="6806520" y="1870560"/>
            <a:ext cx="5054760" cy="3416040"/>
          </a:xfrm>
          <a:prstGeom prst="rect">
            <a:avLst/>
          </a:prstGeom>
          <a:ln w="0">
            <a:noFill/>
          </a:ln>
        </p:spPr>
      </p:pic>
      <p:sp>
        <p:nvSpPr>
          <p:cNvPr id="150" name=""/>
          <p:cNvSpPr/>
          <p:nvPr/>
        </p:nvSpPr>
        <p:spPr>
          <a:xfrm>
            <a:off x="11602440" y="6455160"/>
            <a:ext cx="532800" cy="42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F93908D8-978C-42F6-A99A-43B082392EA7}" type="slidenum">
              <a:rPr b="1" lang="en-US" sz="18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8639</TotalTime>
  <Application>LibreOffice/7.1.0.3$Linux_X86_64 LibreOffice_project/10$Build-3</Application>
  <AppVersion>15.0000</AppVersion>
  <Words>970</Words>
  <Paragraphs>104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2020-02-07T06:19:33Z</dcterms:created>
  <dc:creator>Guillermo</dc:creator>
  <dc:description/>
  <dc:language>en-US</dc:language>
  <cp:lastModifiedBy/>
  <dcterms:modified xsi:type="dcterms:W3CDTF">2021-03-16T12:54:43Z</dcterms:modified>
  <cp:revision>176</cp:revision>
  <dc:subject/>
  <dc:title>Introducción a Linux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Widescreen</vt:lpwstr>
  </property>
  <property fmtid="{D5CDD505-2E9C-101B-9397-08002B2CF9AE}" pid="4" name="Slides">
    <vt:i4>10</vt:i4>
  </property>
</Properties>
</file>