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9144000" cy="6858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ndon Swan"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8" autoAdjust="0"/>
    <p:restoredTop sz="95673"/>
  </p:normalViewPr>
  <p:slideViewPr>
    <p:cSldViewPr snapToGrid="0" showGuides="1">
      <p:cViewPr>
        <p:scale>
          <a:sx n="22" d="100"/>
          <a:sy n="22" d="100"/>
        </p:scale>
        <p:origin x="1656" y="14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1761135-55DD-5D44-9E8A-8E2C7DE545BC}" type="datetimeFigureOut">
              <a:rPr lang="en-US" smtClean="0"/>
              <a:t>4/14/17</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77EE7EC-A6F6-8743-A8B0-8632BB776DEA}" type="slidenum">
              <a:rPr lang="en-US" smtClean="0"/>
              <a:t>‹#›</a:t>
            </a:fld>
            <a:endParaRPr lang="en-US"/>
          </a:p>
        </p:txBody>
      </p:sp>
    </p:spTree>
    <p:extLst>
      <p:ext uri="{BB962C8B-B14F-4D97-AF65-F5344CB8AC3E}">
        <p14:creationId xmlns:p14="http://schemas.microsoft.com/office/powerpoint/2010/main" val="892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EE7EC-A6F6-8743-A8B0-8632BB776DEA}" type="slidenum">
              <a:rPr lang="en-US" smtClean="0"/>
              <a:t>1</a:t>
            </a:fld>
            <a:endParaRPr lang="en-US"/>
          </a:p>
        </p:txBody>
      </p:sp>
    </p:spTree>
    <p:extLst>
      <p:ext uri="{BB962C8B-B14F-4D97-AF65-F5344CB8AC3E}">
        <p14:creationId xmlns:p14="http://schemas.microsoft.com/office/powerpoint/2010/main" val="31626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14712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179975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9132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89792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C87B3C-7632-4571-9990-B87E00D72A10}" type="datetimeFigureOut">
              <a:rPr lang="en-US" smtClean="0"/>
              <a:t>4/14/17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129857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C87B3C-7632-4571-9990-B87E00D72A10}" type="datetimeFigureOut">
              <a:rPr lang="en-US" smtClean="0"/>
              <a:t>4/14/17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99818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C87B3C-7632-4571-9990-B87E00D72A10}" type="datetimeFigureOut">
              <a:rPr lang="en-US" smtClean="0"/>
              <a:t>4/14/17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53033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C87B3C-7632-4571-9990-B87E00D72A10}" type="datetimeFigureOut">
              <a:rPr lang="en-US" smtClean="0"/>
              <a:t>4/14/17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126424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87B3C-7632-4571-9990-B87E00D72A10}" type="datetimeFigureOut">
              <a:rPr lang="en-US" smtClean="0"/>
              <a:t>4/14/17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54336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87B3C-7632-4571-9990-B87E00D72A10}" type="datetimeFigureOut">
              <a:rPr lang="en-US" smtClean="0"/>
              <a:t>4/14/17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4164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87B3C-7632-4571-9990-B87E00D72A10}" type="datetimeFigureOut">
              <a:rPr lang="en-US" smtClean="0"/>
              <a:t>4/14/17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351386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CC87B3C-7632-4571-9990-B87E00D72A10}" type="datetimeFigureOut">
              <a:rPr lang="en-US" smtClean="0"/>
              <a:t>4/14/17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03E0909-FAF9-4ED9-AD46-65383A654E4D}" type="slidenum">
              <a:rPr lang="en-US" smtClean="0"/>
              <a:t>‹#›</a:t>
            </a:fld>
            <a:endParaRPr lang="en-US"/>
          </a:p>
        </p:txBody>
      </p:sp>
    </p:spTree>
    <p:extLst>
      <p:ext uri="{BB962C8B-B14F-4D97-AF65-F5344CB8AC3E}">
        <p14:creationId xmlns:p14="http://schemas.microsoft.com/office/powerpoint/2010/main" val="29344692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microsoft.com/office/2007/relationships/hdphoto" Target="../media/hdphoto1.wdp"/><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spect="1"/>
          </p:cNvSpPr>
          <p:nvPr/>
        </p:nvSpPr>
        <p:spPr>
          <a:xfrm>
            <a:off x="3535748" y="581509"/>
            <a:ext cx="25326375" cy="4036850"/>
          </a:xfrm>
          <a:prstGeom prst="rect">
            <a:avLst/>
          </a:prstGeom>
          <a:noFill/>
        </p:spPr>
        <p:txBody>
          <a:bodyPr wrap="square" rtlCol="0">
            <a:normAutofit fontScale="47500" lnSpcReduction="20000"/>
          </a:bodyPr>
          <a:lstStyle/>
          <a:p>
            <a:endParaRPr lang="en-US" sz="16800" dirty="0" smtClean="0">
              <a:latin typeface="Garamond" charset="0"/>
              <a:ea typeface="Garamond" charset="0"/>
              <a:cs typeface="Garamond" charset="0"/>
            </a:endParaRPr>
          </a:p>
          <a:p>
            <a:r>
              <a:rPr lang="en-US" sz="16800" b="1" dirty="0" smtClean="0">
                <a:latin typeface="Garamond 3 LT Std" charset="0"/>
                <a:ea typeface="Garamond 3 LT Std" charset="0"/>
                <a:cs typeface="Garamond 3 LT Std" charset="0"/>
              </a:rPr>
              <a:t>Logo Detection Using A-SIFT versus Machine Learning</a:t>
            </a:r>
          </a:p>
          <a:p>
            <a:r>
              <a:rPr lang="en-US" sz="8400" dirty="0" smtClean="0">
                <a:latin typeface="Interstate" charset="0"/>
                <a:ea typeface="Interstate" charset="0"/>
                <a:cs typeface="Interstate" charset="0"/>
              </a:rPr>
              <a:t>Matias Lopez</a:t>
            </a:r>
            <a:r>
              <a:rPr lang="en-US" sz="8800" baseline="30000" dirty="0" smtClean="0">
                <a:latin typeface="Interstate" charset="0"/>
                <a:ea typeface="Interstate" charset="0"/>
                <a:cs typeface="Interstate" charset="0"/>
              </a:rPr>
              <a:t> †∂</a:t>
            </a:r>
            <a:r>
              <a:rPr lang="en-US" sz="8400" dirty="0" smtClean="0">
                <a:latin typeface="Interstate" charset="0"/>
                <a:ea typeface="Interstate" charset="0"/>
                <a:cs typeface="Interstate" charset="0"/>
              </a:rPr>
              <a:t>, Lucia </a:t>
            </a:r>
            <a:r>
              <a:rPr lang="en-US" sz="8400" dirty="0" err="1" smtClean="0">
                <a:latin typeface="Interstate" charset="0"/>
                <a:ea typeface="Interstate" charset="0"/>
                <a:cs typeface="Interstate" charset="0"/>
              </a:rPr>
              <a:t>Martos</a:t>
            </a:r>
            <a:r>
              <a:rPr lang="en-US" sz="8400" baseline="30000" dirty="0" smtClean="0">
                <a:latin typeface="Interstate" charset="0"/>
                <a:ea typeface="Interstate" charset="0"/>
                <a:cs typeface="Interstate" charset="0"/>
              </a:rPr>
              <a:t>†</a:t>
            </a:r>
            <a:r>
              <a:rPr lang="en-US" sz="8400" dirty="0" smtClean="0">
                <a:latin typeface="Interstate" charset="0"/>
                <a:ea typeface="Interstate" charset="0"/>
                <a:cs typeface="Interstate" charset="0"/>
              </a:rPr>
              <a:t>, Alex </a:t>
            </a:r>
            <a:r>
              <a:rPr lang="en-US" sz="8400" dirty="0" err="1" smtClean="0">
                <a:latin typeface="Interstate" charset="0"/>
                <a:ea typeface="Interstate" charset="0"/>
                <a:cs typeface="Interstate" charset="0"/>
              </a:rPr>
              <a:t>Zaldastani</a:t>
            </a:r>
            <a:r>
              <a:rPr lang="en-US" sz="8400" baseline="30000" dirty="0" smtClean="0">
                <a:latin typeface="Interstate" charset="0"/>
                <a:ea typeface="Interstate" charset="0"/>
                <a:cs typeface="Interstate" charset="0"/>
              </a:rPr>
              <a:t>†∂</a:t>
            </a:r>
          </a:p>
          <a:p>
            <a:pPr>
              <a:lnSpc>
                <a:spcPct val="120000"/>
              </a:lnSpc>
            </a:pPr>
            <a:r>
              <a:rPr lang="en-US" sz="5100" baseline="30000" dirty="0" smtClean="0">
                <a:latin typeface="Interstate" charset="0"/>
                <a:ea typeface="Interstate" charset="0"/>
                <a:cs typeface="Interstate" charset="0"/>
              </a:rPr>
              <a:t>†</a:t>
            </a:r>
            <a:r>
              <a:rPr lang="en-US" sz="5100" dirty="0" smtClean="0">
                <a:latin typeface="Interstate" charset="0"/>
                <a:ea typeface="Interstate" charset="0"/>
                <a:cs typeface="Interstate" charset="0"/>
              </a:rPr>
              <a:t> Department of Electrical Engineering, Duke University, Durham, NC    </a:t>
            </a:r>
            <a:r>
              <a:rPr lang="en-US" sz="5100" baseline="30000" dirty="0">
                <a:latin typeface="Interstate" charset="0"/>
                <a:ea typeface="Interstate" charset="0"/>
                <a:cs typeface="Interstate" charset="0"/>
              </a:rPr>
              <a:t>∂</a:t>
            </a:r>
            <a:r>
              <a:rPr lang="en-US" sz="5100" dirty="0" smtClean="0">
                <a:latin typeface="Interstate" charset="0"/>
                <a:ea typeface="Interstate" charset="0"/>
                <a:cs typeface="Interstate" charset="0"/>
              </a:rPr>
              <a:t> </a:t>
            </a:r>
            <a:r>
              <a:rPr lang="en-US" sz="5100" dirty="0">
                <a:latin typeface="Interstate" charset="0"/>
                <a:ea typeface="Interstate" charset="0"/>
                <a:cs typeface="Interstate" charset="0"/>
              </a:rPr>
              <a:t>Department of Biomedical Engineering, </a:t>
            </a:r>
            <a:r>
              <a:rPr lang="en-US" sz="5100" dirty="0" smtClean="0">
                <a:latin typeface="Interstate" charset="0"/>
                <a:ea typeface="Interstate" charset="0"/>
                <a:cs typeface="Interstate" charset="0"/>
              </a:rPr>
              <a:t>Duke University, Durham, NC</a:t>
            </a:r>
            <a:endParaRPr lang="en-US" sz="5100" baseline="30000" dirty="0">
              <a:latin typeface="Interstate" charset="0"/>
              <a:ea typeface="Interstate" charset="0"/>
              <a:cs typeface="Interstate" charset="0"/>
            </a:endParaRPr>
          </a:p>
        </p:txBody>
      </p:sp>
      <p:cxnSp>
        <p:nvCxnSpPr>
          <p:cNvPr id="9" name="Straight Connector 8"/>
          <p:cNvCxnSpPr/>
          <p:nvPr/>
        </p:nvCxnSpPr>
        <p:spPr>
          <a:xfrm>
            <a:off x="1866900" y="4696973"/>
            <a:ext cx="40195500" cy="0"/>
          </a:xfrm>
          <a:prstGeom prst="line">
            <a:avLst/>
          </a:prstGeom>
          <a:ln>
            <a:solidFill>
              <a:srgbClr val="000090"/>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01183" y="12963528"/>
            <a:ext cx="12649200" cy="3279131"/>
            <a:chOff x="685800" y="5067300"/>
            <a:chExt cx="14782800" cy="3279131"/>
          </a:xfrm>
        </p:grpSpPr>
        <p:sp>
          <p:nvSpPr>
            <p:cNvPr id="29" name="TextBox 28"/>
            <p:cNvSpPr txBox="1"/>
            <p:nvPr/>
          </p:nvSpPr>
          <p:spPr>
            <a:xfrm>
              <a:off x="685800" y="5067300"/>
              <a:ext cx="14782800" cy="923330"/>
            </a:xfrm>
            <a:prstGeom prst="rect">
              <a:avLst/>
            </a:prstGeom>
            <a:solidFill>
              <a:srgbClr val="000061"/>
            </a:solidFill>
            <a:ln>
              <a:solidFill>
                <a:srgbClr val="000061"/>
              </a:solidFill>
            </a:ln>
          </p:spPr>
          <p:txBody>
            <a:bodyPr wrap="square" rtlCol="0">
              <a:spAutoFit/>
            </a:bodyPr>
            <a:lstStyle/>
            <a:p>
              <a:pPr marL="685800" indent="-685800" algn="just">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Objectives</a:t>
              </a:r>
              <a:endParaRPr lang="en-US" sz="5400" b="1" dirty="0">
                <a:solidFill>
                  <a:schemeClr val="bg1"/>
                </a:solidFill>
                <a:latin typeface="Interstate" charset="0"/>
                <a:ea typeface="Interstate" charset="0"/>
                <a:cs typeface="Interstate" charset="0"/>
              </a:endParaRPr>
            </a:p>
          </p:txBody>
        </p:sp>
        <p:sp>
          <p:nvSpPr>
            <p:cNvPr id="30" name="TextBox 29"/>
            <p:cNvSpPr txBox="1"/>
            <p:nvPr/>
          </p:nvSpPr>
          <p:spPr>
            <a:xfrm>
              <a:off x="685800" y="6099662"/>
              <a:ext cx="14782800" cy="2246769"/>
            </a:xfrm>
            <a:prstGeom prst="rect">
              <a:avLst/>
            </a:prstGeom>
            <a:noFill/>
          </p:spPr>
          <p:txBody>
            <a:bodyPr wrap="square" rtlCol="0">
              <a:spAutoFit/>
            </a:bodyPr>
            <a:lstStyle/>
            <a:p>
              <a:pPr marL="457200" indent="-457200" algn="just">
                <a:buFont typeface="Arial" charset="0"/>
                <a:buChar char="•"/>
              </a:pPr>
              <a:r>
                <a:rPr lang="en-US" sz="2800" dirty="0" smtClean="0">
                  <a:latin typeface="Interstate" charset="0"/>
                  <a:ea typeface="Interstate" charset="0"/>
                  <a:cs typeface="Interstate" charset="0"/>
                </a:rPr>
                <a:t>Improve the recording equipment already used to study the effects of DBS.</a:t>
              </a:r>
            </a:p>
            <a:p>
              <a:pPr marL="457200" indent="-457200" algn="just">
                <a:buFont typeface="Arial" charset="0"/>
                <a:buChar char="•"/>
              </a:pPr>
              <a:r>
                <a:rPr lang="en-US" sz="2800" b="1" u="sng" dirty="0" smtClean="0">
                  <a:latin typeface="Interstate" charset="0"/>
                  <a:ea typeface="Interstate" charset="0"/>
                  <a:cs typeface="Interstate" charset="0"/>
                </a:rPr>
                <a:t>Long Term</a:t>
              </a:r>
              <a:r>
                <a:rPr lang="en-US" sz="2800" dirty="0" smtClean="0">
                  <a:latin typeface="Interstate" charset="0"/>
                  <a:ea typeface="Interstate" charset="0"/>
                  <a:cs typeface="Interstate" charset="0"/>
                </a:rPr>
                <a:t>: Relate Evoked Compound Action Potentials (ECAPs) to motor function and develop a closed-loop DBS system.</a:t>
              </a:r>
            </a:p>
            <a:p>
              <a:pPr marL="457200" indent="-457200" algn="just">
                <a:buFont typeface="Arial" charset="0"/>
                <a:buChar char="•"/>
              </a:pPr>
              <a:r>
                <a:rPr lang="en-US" sz="2800" dirty="0"/>
                <a:t>Successful completion of this project will improve the quality of ECAPs recorded during DBS and facilitate more efficient conduct of </a:t>
              </a:r>
              <a:r>
                <a:rPr lang="en-US" sz="2800" dirty="0" smtClean="0"/>
                <a:t>research </a:t>
              </a:r>
              <a:r>
                <a:rPr lang="en-US" sz="2800" dirty="0"/>
                <a:t>studies</a:t>
              </a:r>
              <a:endParaRPr lang="en-US" sz="2800" b="1" u="sng" dirty="0">
                <a:latin typeface="Interstate" charset="0"/>
                <a:ea typeface="Interstate" charset="0"/>
                <a:cs typeface="Interstate" charset="0"/>
              </a:endParaRPr>
            </a:p>
          </p:txBody>
        </p:sp>
      </p:grpSp>
      <p:grpSp>
        <p:nvGrpSpPr>
          <p:cNvPr id="34" name="Group 33"/>
          <p:cNvGrpSpPr/>
          <p:nvPr/>
        </p:nvGrpSpPr>
        <p:grpSpPr>
          <a:xfrm>
            <a:off x="27046975" y="23232394"/>
            <a:ext cx="16210849" cy="3290835"/>
            <a:chOff x="30710888" y="20193000"/>
            <a:chExt cx="12649200" cy="3290835"/>
          </a:xfrm>
        </p:grpSpPr>
        <p:sp>
          <p:nvSpPr>
            <p:cNvPr id="32" name="TextBox 31"/>
            <p:cNvSpPr txBox="1"/>
            <p:nvPr/>
          </p:nvSpPr>
          <p:spPr>
            <a:xfrm>
              <a:off x="30710888" y="20193000"/>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Conclusions</a:t>
              </a:r>
              <a:endParaRPr lang="en-US" sz="5400" b="1" dirty="0">
                <a:solidFill>
                  <a:schemeClr val="bg1"/>
                </a:solidFill>
                <a:latin typeface="Interstate" charset="0"/>
                <a:ea typeface="Interstate" charset="0"/>
                <a:cs typeface="Interstate" charset="0"/>
              </a:endParaRPr>
            </a:p>
          </p:txBody>
        </p:sp>
        <p:sp>
          <p:nvSpPr>
            <p:cNvPr id="33" name="TextBox 32"/>
            <p:cNvSpPr txBox="1"/>
            <p:nvPr/>
          </p:nvSpPr>
          <p:spPr>
            <a:xfrm>
              <a:off x="30710888" y="21237066"/>
              <a:ext cx="12649200" cy="2246769"/>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Developed a modular, easily reproducible platform that will be used to investigate Deep Brain Stimulation.</a:t>
              </a:r>
            </a:p>
            <a:p>
              <a:pPr marL="457200" indent="-457200">
                <a:buFont typeface="Arial" charset="0"/>
                <a:buChar char="•"/>
              </a:pPr>
              <a:r>
                <a:rPr lang="en-US" sz="2800" dirty="0" smtClean="0">
                  <a:latin typeface="Interstate" charset="0"/>
                  <a:ea typeface="Interstate" charset="0"/>
                  <a:cs typeface="Interstate" charset="0"/>
                </a:rPr>
                <a:t>Modular programming is faster to implement and easier to reuse</a:t>
              </a:r>
              <a:endParaRPr lang="en-US" sz="2800"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With a few files, all parts can be ordered/machined/assembled increasing reproducibility</a:t>
              </a:r>
            </a:p>
            <a:p>
              <a:pPr marL="457200" indent="-457200">
                <a:buFont typeface="Arial" charset="0"/>
                <a:buChar char="•"/>
              </a:pPr>
              <a:r>
                <a:rPr lang="en-US" sz="2800" dirty="0" smtClean="0">
                  <a:latin typeface="Interstate" charset="0"/>
                  <a:ea typeface="Interstate" charset="0"/>
                  <a:cs typeface="Interstate" charset="0"/>
                </a:rPr>
                <a:t>Ongoing testing </a:t>
              </a:r>
              <a:r>
                <a:rPr lang="en-US" sz="2800" dirty="0">
                  <a:latin typeface="Interstate" charset="0"/>
                  <a:ea typeface="Interstate" charset="0"/>
                  <a:cs typeface="Interstate" charset="0"/>
                </a:rPr>
                <a:t>to ensure reliability of the new build</a:t>
              </a:r>
            </a:p>
            <a:p>
              <a:pPr marL="457200" indent="-457200">
                <a:buFont typeface="Arial" charset="0"/>
                <a:buChar char="•"/>
              </a:pPr>
              <a:endParaRPr lang="en-US" sz="2800" dirty="0" smtClean="0">
                <a:latin typeface="Interstate" charset="0"/>
                <a:ea typeface="Interstate" charset="0"/>
                <a:cs typeface="Interstate" charset="0"/>
              </a:endParaRPr>
            </a:p>
          </p:txBody>
        </p:sp>
      </p:grpSp>
      <p:grpSp>
        <p:nvGrpSpPr>
          <p:cNvPr id="38" name="Group 37"/>
          <p:cNvGrpSpPr/>
          <p:nvPr/>
        </p:nvGrpSpPr>
        <p:grpSpPr>
          <a:xfrm>
            <a:off x="27013803" y="29204939"/>
            <a:ext cx="16327437" cy="2342257"/>
            <a:chOff x="30710888" y="20159068"/>
            <a:chExt cx="12649200" cy="2342257"/>
          </a:xfrm>
        </p:grpSpPr>
        <p:sp>
          <p:nvSpPr>
            <p:cNvPr id="39" name="TextBox 38"/>
            <p:cNvSpPr txBox="1"/>
            <p:nvPr/>
          </p:nvSpPr>
          <p:spPr>
            <a:xfrm>
              <a:off x="30710888" y="20159068"/>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Acknowledgements</a:t>
              </a:r>
              <a:endParaRPr lang="en-US" sz="5400" b="1" dirty="0">
                <a:solidFill>
                  <a:schemeClr val="bg1"/>
                </a:solidFill>
                <a:latin typeface="Interstate" charset="0"/>
                <a:ea typeface="Interstate" charset="0"/>
                <a:cs typeface="Interstate" charset="0"/>
              </a:endParaRPr>
            </a:p>
          </p:txBody>
        </p:sp>
        <p:sp>
          <p:nvSpPr>
            <p:cNvPr id="40" name="TextBox 39"/>
            <p:cNvSpPr txBox="1"/>
            <p:nvPr/>
          </p:nvSpPr>
          <p:spPr>
            <a:xfrm>
              <a:off x="30710888" y="21116330"/>
              <a:ext cx="12649200" cy="1384995"/>
            </a:xfrm>
            <a:prstGeom prst="rect">
              <a:avLst/>
            </a:prstGeom>
            <a:noFill/>
          </p:spPr>
          <p:txBody>
            <a:bodyPr wrap="square" rtlCol="0">
              <a:spAutoFit/>
            </a:bodyPr>
            <a:lstStyle/>
            <a:p>
              <a:r>
                <a:rPr lang="en-US" sz="2800" dirty="0" smtClean="0">
                  <a:latin typeface="Interstate" charset="0"/>
                  <a:ea typeface="Interstate" charset="0"/>
                  <a:cs typeface="Interstate" charset="0"/>
                </a:rPr>
                <a:t>This work was supported by </a:t>
              </a:r>
              <a:r>
                <a:rPr lang="en-US" sz="2800" dirty="0" err="1" smtClean="0">
                  <a:latin typeface="Interstate" charset="0"/>
                  <a:ea typeface="Interstate" charset="0"/>
                  <a:cs typeface="Interstate" charset="0"/>
                </a:rPr>
                <a:t>BioCoRE</a:t>
              </a:r>
              <a:r>
                <a:rPr lang="en-US" sz="2800" dirty="0" smtClean="0">
                  <a:latin typeface="Interstate" charset="0"/>
                  <a:ea typeface="Interstate" charset="0"/>
                  <a:cs typeface="Interstate" charset="0"/>
                </a:rPr>
                <a:t>, Duke University Summer Research Opportunity Program, and NIH R01NS079312. I would also like to extend the thanks to Gilda Mills for her help with background logistics and Alex Kent whose project I am continuing.</a:t>
              </a:r>
              <a:endParaRPr lang="en-US" sz="2800" dirty="0">
                <a:latin typeface="Interstate" charset="0"/>
                <a:ea typeface="Interstate" charset="0"/>
                <a:cs typeface="Interstate" charset="0"/>
              </a:endParaRPr>
            </a:p>
          </p:txBody>
        </p:sp>
      </p:grpSp>
      <p:sp>
        <p:nvSpPr>
          <p:cNvPr id="25" name="TextBox 24"/>
          <p:cNvSpPr txBox="1"/>
          <p:nvPr/>
        </p:nvSpPr>
        <p:spPr>
          <a:xfrm>
            <a:off x="0" y="32193854"/>
            <a:ext cx="22393441" cy="724545"/>
          </a:xfrm>
          <a:prstGeom prst="rect">
            <a:avLst/>
          </a:prstGeom>
          <a:solidFill>
            <a:srgbClr val="000061"/>
          </a:solidFill>
          <a:ln>
            <a:solidFill>
              <a:srgbClr val="000061"/>
            </a:solidFill>
          </a:ln>
        </p:spPr>
        <p:txBody>
          <a:bodyPr wrap="square" rtlCol="0">
            <a:spAutoFit/>
          </a:bodyPr>
          <a:lstStyle/>
          <a:p>
            <a:r>
              <a:rPr lang="en-US" sz="4000" dirty="0" smtClean="0">
                <a:solidFill>
                  <a:schemeClr val="bg1"/>
                </a:solidFill>
                <a:latin typeface="Garamond 3 LT Std" charset="0"/>
                <a:ea typeface="Garamond 3 LT Std" charset="0"/>
                <a:cs typeface="Garamond 3 LT Std" charset="0"/>
              </a:rPr>
              <a:t>Duke Summer Research Opportunities Program 2016</a:t>
            </a:r>
            <a:endParaRPr lang="en-US" sz="4000" dirty="0">
              <a:solidFill>
                <a:schemeClr val="bg1"/>
              </a:solidFill>
              <a:latin typeface="Garamond 3 LT Std" charset="0"/>
              <a:ea typeface="Garamond 3 LT Std" charset="0"/>
              <a:cs typeface="Garamond 3 LT Std" charset="0"/>
            </a:endParaRPr>
          </a:p>
        </p:txBody>
      </p:sp>
      <p:grpSp>
        <p:nvGrpSpPr>
          <p:cNvPr id="7" name="Group 6"/>
          <p:cNvGrpSpPr/>
          <p:nvPr/>
        </p:nvGrpSpPr>
        <p:grpSpPr>
          <a:xfrm>
            <a:off x="685799" y="5106809"/>
            <a:ext cx="12775767" cy="7265408"/>
            <a:chOff x="685799" y="5106809"/>
            <a:chExt cx="12775767" cy="7265408"/>
          </a:xfrm>
        </p:grpSpPr>
        <p:sp>
          <p:nvSpPr>
            <p:cNvPr id="14" name="TextBox 13"/>
            <p:cNvSpPr txBox="1"/>
            <p:nvPr/>
          </p:nvSpPr>
          <p:spPr>
            <a:xfrm>
              <a:off x="685799" y="6124353"/>
              <a:ext cx="12775767" cy="6247864"/>
            </a:xfrm>
            <a:prstGeom prst="rect">
              <a:avLst/>
            </a:prstGeom>
            <a:noFill/>
          </p:spPr>
          <p:txBody>
            <a:bodyPr wrap="square" rtlCol="0">
              <a:spAutoFit/>
            </a:bodyPr>
            <a:lstStyle/>
            <a:p>
              <a:r>
                <a:rPr lang="en-US" sz="2500" dirty="0"/>
                <a:t>Deep brain stimulation (DBS) is a clinical therapy for treatment of several neurological conditions, including movement disorders such as Essential Tremor (ET) and Parkinson’s Disease (PD). While DBS is clinically efficacious, much work remains to be done in terms of understanding how DBS stimuli affect surrounding neural elements, which can have major implications for clinical outcomes.  Neural recordings such as Evoked Compound Action Potentials (ECAPs) or Local Field Potentials (LFPs) may offer valuable insight. However, a major technical barrier for using ECAPs to analyze DBS is the presence of stimulation artifacts that are orders of magnitude larger in amplitude than the desired ECAP signal. Artifacts contaminate the integrity of neural recordings, complicate isolation of potentially meaningful signals, and easily saturate amplifiers. The objective of this project is to make improvements upon existing recording equipment in order to increase the fidelity of acquired neural signals, an advancement that may greatly enhance the utility of ECAPs recordings for clinical use. Here, a user interface was written and a connection hub was designed to control stimulation and recording. The efficacy of the build is currently being tested </a:t>
              </a:r>
              <a:r>
                <a:rPr lang="en-US" sz="2500" i="1" dirty="0"/>
                <a:t>in vitro</a:t>
              </a:r>
              <a:r>
                <a:rPr lang="en-US" sz="2500" dirty="0"/>
                <a:t> using a passive volume conductor model of brain tissue. Successful completion of this project should substantially improve the quality of ECAPs recorded during DBS, which may ultimately facilitate the translation of </a:t>
              </a:r>
              <a:r>
                <a:rPr lang="en-US" sz="2500" dirty="0" smtClean="0"/>
                <a:t>ECAPs </a:t>
              </a:r>
              <a:r>
                <a:rPr lang="en-US" sz="2500" dirty="0"/>
                <a:t>analysis into clinically meaningful outcomes. </a:t>
              </a:r>
            </a:p>
          </p:txBody>
        </p:sp>
        <p:sp>
          <p:nvSpPr>
            <p:cNvPr id="36" name="TextBox 35"/>
            <p:cNvSpPr txBox="1"/>
            <p:nvPr/>
          </p:nvSpPr>
          <p:spPr>
            <a:xfrm>
              <a:off x="750489" y="5106809"/>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Abstract</a:t>
              </a:r>
              <a:endParaRPr lang="en-US" sz="5400" b="1" dirty="0">
                <a:solidFill>
                  <a:schemeClr val="bg1"/>
                </a:solidFill>
                <a:latin typeface="Interstate" charset="0"/>
                <a:ea typeface="Interstate" charset="0"/>
                <a:cs typeface="Interstate" charset="0"/>
              </a:endParaRPr>
            </a:p>
          </p:txBody>
        </p:sp>
      </p:grpSp>
      <p:grpSp>
        <p:nvGrpSpPr>
          <p:cNvPr id="21" name="Group 20"/>
          <p:cNvGrpSpPr/>
          <p:nvPr/>
        </p:nvGrpSpPr>
        <p:grpSpPr>
          <a:xfrm>
            <a:off x="599371" y="17062460"/>
            <a:ext cx="12898938" cy="15015009"/>
            <a:chOff x="500751" y="14510019"/>
            <a:chExt cx="12898938" cy="15015009"/>
          </a:xfrm>
        </p:grpSpPr>
        <p:sp>
          <p:nvSpPr>
            <p:cNvPr id="31" name="TextBox 30"/>
            <p:cNvSpPr txBox="1"/>
            <p:nvPr/>
          </p:nvSpPr>
          <p:spPr>
            <a:xfrm>
              <a:off x="702563" y="14510019"/>
              <a:ext cx="12697126" cy="923330"/>
            </a:xfrm>
            <a:prstGeom prst="rect">
              <a:avLst/>
            </a:prstGeom>
            <a:solidFill>
              <a:srgbClr val="000061"/>
            </a:solidFill>
            <a:ln>
              <a:solidFill>
                <a:srgbClr val="000061"/>
              </a:solidFill>
            </a:ln>
          </p:spPr>
          <p:txBody>
            <a:bodyPr wrap="square" rtlCol="0">
              <a:spAutoFit/>
            </a:bodyPr>
            <a:lstStyle/>
            <a:p>
              <a:pPr marL="685800" indent="-685800" algn="just">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Background</a:t>
              </a:r>
              <a:endParaRPr lang="en-US" sz="5400" b="1" dirty="0">
                <a:solidFill>
                  <a:schemeClr val="bg1"/>
                </a:solidFill>
                <a:latin typeface="Interstate" charset="0"/>
                <a:ea typeface="Interstate" charset="0"/>
                <a:cs typeface="Interstate" charset="0"/>
              </a:endParaRPr>
            </a:p>
          </p:txBody>
        </p:sp>
        <p:grpSp>
          <p:nvGrpSpPr>
            <p:cNvPr id="13" name="Group 12"/>
            <p:cNvGrpSpPr/>
            <p:nvPr/>
          </p:nvGrpSpPr>
          <p:grpSpPr>
            <a:xfrm>
              <a:off x="500751" y="15686293"/>
              <a:ext cx="12721398" cy="4762177"/>
              <a:chOff x="500751" y="15686293"/>
              <a:chExt cx="12721398" cy="4762177"/>
            </a:xfrm>
          </p:grpSpPr>
          <p:sp>
            <p:nvSpPr>
              <p:cNvPr id="35" name="TextBox 34"/>
              <p:cNvSpPr txBox="1"/>
              <p:nvPr/>
            </p:nvSpPr>
            <p:spPr>
              <a:xfrm>
                <a:off x="585740" y="16812745"/>
                <a:ext cx="7082349" cy="3539430"/>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DBS is a surgical therapy for neurological diseases, including</a:t>
                </a:r>
              </a:p>
              <a:p>
                <a:pPr marL="1270000" lvl="1" indent="-444500">
                  <a:buFont typeface="Arial" charset="0"/>
                  <a:buChar char="•"/>
                </a:pPr>
                <a:r>
                  <a:rPr lang="en-US" sz="2800" dirty="0" smtClean="0">
                    <a:latin typeface="Interstate" charset="0"/>
                    <a:ea typeface="Interstate" charset="0"/>
                    <a:cs typeface="Interstate" charset="0"/>
                  </a:rPr>
                  <a:t>Parkinson’s Disease</a:t>
                </a:r>
              </a:p>
              <a:p>
                <a:pPr marL="1270000" lvl="1" indent="-444500">
                  <a:buFont typeface="Arial" charset="0"/>
                  <a:buChar char="•"/>
                </a:pPr>
                <a:r>
                  <a:rPr lang="en-US" sz="2800" dirty="0" smtClean="0">
                    <a:latin typeface="Interstate" charset="0"/>
                    <a:ea typeface="Interstate" charset="0"/>
                    <a:cs typeface="Interstate" charset="0"/>
                  </a:rPr>
                  <a:t>Essential Tremor</a:t>
                </a:r>
              </a:p>
              <a:p>
                <a:pPr marL="1270000" lvl="1" indent="-444500">
                  <a:buFont typeface="Arial" charset="0"/>
                  <a:buChar char="•"/>
                </a:pPr>
                <a:endParaRPr lang="en-US" sz="2800" dirty="0" smtClean="0">
                  <a:latin typeface="Interstate" charset="0"/>
                  <a:ea typeface="Interstate" charset="0"/>
                  <a:cs typeface="Interstate" charset="0"/>
                </a:endParaRPr>
              </a:p>
              <a:p>
                <a:pPr marL="457200" indent="-457200">
                  <a:buFont typeface="Arial" charset="0"/>
                  <a:buChar char="•"/>
                </a:pPr>
                <a:r>
                  <a:rPr lang="en-US" sz="2800" dirty="0">
                    <a:latin typeface="Interstate" charset="0"/>
                    <a:ea typeface="Interstate" charset="0"/>
                    <a:cs typeface="Interstate" charset="0"/>
                  </a:rPr>
                  <a:t>Target symptoms treated include</a:t>
                </a:r>
              </a:p>
              <a:p>
                <a:pPr marL="825500" lvl="1" indent="381000">
                  <a:buFont typeface="Arial" charset="0"/>
                  <a:buChar char="•"/>
                </a:pPr>
                <a:r>
                  <a:rPr lang="en-US" sz="2800" dirty="0">
                    <a:latin typeface="Interstate" charset="0"/>
                    <a:ea typeface="Interstate" charset="0"/>
                    <a:cs typeface="Interstate" charset="0"/>
                  </a:rPr>
                  <a:t>Bradykinesia (slowness of movement)</a:t>
                </a:r>
              </a:p>
              <a:p>
                <a:pPr marL="825500" lvl="1" indent="381000">
                  <a:buFont typeface="Arial" charset="0"/>
                  <a:buChar char="•"/>
                </a:pPr>
                <a:r>
                  <a:rPr lang="en-US" sz="2800" dirty="0" smtClean="0">
                    <a:latin typeface="Interstate" charset="0"/>
                    <a:ea typeface="Interstate" charset="0"/>
                    <a:cs typeface="Interstate" charset="0"/>
                  </a:rPr>
                  <a:t>Tremor</a:t>
                </a:r>
              </a:p>
            </p:txBody>
          </p:sp>
          <p:sp>
            <p:nvSpPr>
              <p:cNvPr id="2" name="TextBox 1"/>
              <p:cNvSpPr txBox="1"/>
              <p:nvPr/>
            </p:nvSpPr>
            <p:spPr>
              <a:xfrm flipH="1">
                <a:off x="500751" y="15686293"/>
                <a:ext cx="12721398" cy="707886"/>
              </a:xfrm>
              <a:prstGeom prst="rect">
                <a:avLst/>
              </a:prstGeom>
              <a:noFill/>
            </p:spPr>
            <p:txBody>
              <a:bodyPr wrap="square" rtlCol="0">
                <a:spAutoFit/>
              </a:bodyPr>
              <a:lstStyle/>
              <a:p>
                <a:pPr algn="ctr"/>
                <a:r>
                  <a:rPr lang="en-US" sz="4000" b="1" u="sng" dirty="0">
                    <a:latin typeface="Interstate" charset="0"/>
                    <a:ea typeface="Interstate" charset="0"/>
                    <a:cs typeface="Interstate" charset="0"/>
                  </a:rPr>
                  <a:t>Deep Brain Stimulation (DBS)</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10531" y="16427762"/>
                <a:ext cx="5150761" cy="3999232"/>
              </a:xfrm>
              <a:prstGeom prst="rect">
                <a:avLst/>
              </a:prstGeom>
            </p:spPr>
          </p:pic>
          <p:sp>
            <p:nvSpPr>
              <p:cNvPr id="10" name="Rectangle 9"/>
              <p:cNvSpPr/>
              <p:nvPr/>
            </p:nvSpPr>
            <p:spPr>
              <a:xfrm>
                <a:off x="10052644" y="20109916"/>
                <a:ext cx="2922895" cy="338554"/>
              </a:xfrm>
              <a:prstGeom prst="rect">
                <a:avLst/>
              </a:prstGeom>
            </p:spPr>
            <p:txBody>
              <a:bodyPr wrap="square">
                <a:spAutoFit/>
              </a:bodyPr>
              <a:lstStyle/>
              <a:p>
                <a:pPr algn="just"/>
                <a:r>
                  <a:rPr lang="en-US" sz="1600" dirty="0" smtClean="0">
                    <a:latin typeface="Interstate" charset="0"/>
                    <a:ea typeface="Interstate" charset="0"/>
                    <a:cs typeface="Interstate" charset="0"/>
                  </a:rPr>
                  <a:t>Photo: UC Denver, Neurosurgery</a:t>
                </a:r>
                <a:endParaRPr lang="en-US" sz="1600" dirty="0">
                  <a:latin typeface="Interstate" charset="0"/>
                  <a:ea typeface="Interstate" charset="0"/>
                  <a:cs typeface="Interstate" charset="0"/>
                </a:endParaRPr>
              </a:p>
            </p:txBody>
          </p:sp>
        </p:grpSp>
        <p:grpSp>
          <p:nvGrpSpPr>
            <p:cNvPr id="12" name="Group 11"/>
            <p:cNvGrpSpPr/>
            <p:nvPr/>
          </p:nvGrpSpPr>
          <p:grpSpPr>
            <a:xfrm>
              <a:off x="606994" y="20880422"/>
              <a:ext cx="12792695" cy="5049361"/>
              <a:chOff x="606994" y="20880422"/>
              <a:chExt cx="12792695" cy="5049361"/>
            </a:xfrm>
          </p:grpSpPr>
          <p:sp>
            <p:nvSpPr>
              <p:cNvPr id="37" name="TextBox 36"/>
              <p:cNvSpPr txBox="1"/>
              <p:nvPr/>
            </p:nvSpPr>
            <p:spPr>
              <a:xfrm flipH="1">
                <a:off x="606994" y="20880422"/>
                <a:ext cx="6877706" cy="1323439"/>
              </a:xfrm>
              <a:prstGeom prst="rect">
                <a:avLst/>
              </a:prstGeom>
              <a:noFill/>
            </p:spPr>
            <p:txBody>
              <a:bodyPr wrap="square" rtlCol="0">
                <a:spAutoFit/>
              </a:bodyPr>
              <a:lstStyle/>
              <a:p>
                <a:pPr algn="ctr"/>
                <a:r>
                  <a:rPr lang="en-US" sz="4000" b="1" u="sng" dirty="0" smtClean="0">
                    <a:latin typeface="Interstate" charset="0"/>
                    <a:ea typeface="Interstate" charset="0"/>
                    <a:cs typeface="Interstate" charset="0"/>
                  </a:rPr>
                  <a:t>Evoked Compound Action Potentials (ECAPs)</a:t>
                </a:r>
                <a:endParaRPr lang="en-US" sz="4000" b="1" u="sng" dirty="0">
                  <a:latin typeface="Interstate" charset="0"/>
                  <a:ea typeface="Interstate" charset="0"/>
                  <a:cs typeface="Interstate" charset="0"/>
                </a:endParaRPr>
              </a:p>
            </p:txBody>
          </p:sp>
          <p:sp>
            <p:nvSpPr>
              <p:cNvPr id="41" name="TextBox 40"/>
              <p:cNvSpPr txBox="1"/>
              <p:nvPr/>
            </p:nvSpPr>
            <p:spPr>
              <a:xfrm>
                <a:off x="810342" y="22380526"/>
                <a:ext cx="7082349" cy="3108543"/>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DBS activates a neural population around the lead. Membrane currents create measurable potentials.</a:t>
                </a:r>
              </a:p>
              <a:p>
                <a:pPr marL="457200" indent="-457200">
                  <a:buFont typeface="Arial" charset="0"/>
                  <a:buChar char="•"/>
                </a:pPr>
                <a:endParaRPr lang="en-US" sz="2800"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ECAP recordings can be used to:</a:t>
                </a:r>
              </a:p>
              <a:p>
                <a:pPr marL="920750" lvl="1" indent="-444500">
                  <a:buFont typeface="Arial" charset="0"/>
                  <a:buChar char="•"/>
                </a:pPr>
                <a:r>
                  <a:rPr lang="en-US" sz="2800" dirty="0" smtClean="0">
                    <a:latin typeface="Interstate" charset="0"/>
                    <a:ea typeface="Interstate" charset="0"/>
                    <a:cs typeface="Interstate" charset="0"/>
                  </a:rPr>
                  <a:t>Interpret activated neural elements</a:t>
                </a:r>
              </a:p>
              <a:p>
                <a:pPr marL="920750" lvl="1" indent="-444500">
                  <a:buFont typeface="Arial" charset="0"/>
                  <a:buChar char="•"/>
                </a:pPr>
                <a:r>
                  <a:rPr lang="en-US" sz="2800" dirty="0" smtClean="0">
                    <a:latin typeface="Interstate" charset="0"/>
                    <a:ea typeface="Interstate" charset="0"/>
                    <a:cs typeface="Interstate" charset="0"/>
                  </a:rPr>
                  <a:t>Define signatures of clinical effectiveness</a:t>
                </a:r>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892692" y="20942255"/>
                <a:ext cx="2720470" cy="4987528"/>
              </a:xfrm>
              <a:prstGeom prst="rect">
                <a:avLst/>
              </a:prstGeom>
              <a:noFill/>
              <a:extLst>
                <a:ext uri="{909E8E84-426E-40dd-AFC4-6F175D3DCCD1}">
                  <a14:hiddenFill xmlns="" xmlns:a14="http://schemas.microsoft.com/office/drawing/2010/main">
                    <a:solidFill>
                      <a:srgbClr val="FFFFFF"/>
                    </a:solidFill>
                  </a14:hiddenFill>
                </a:ext>
              </a:extLst>
            </p:spPr>
          </p:pic>
          <p:sp>
            <p:nvSpPr>
              <p:cNvPr id="45" name="TextBox 44"/>
              <p:cNvSpPr txBox="1"/>
              <p:nvPr/>
            </p:nvSpPr>
            <p:spPr>
              <a:xfrm>
                <a:off x="10624945" y="20956752"/>
                <a:ext cx="2774744" cy="2677656"/>
              </a:xfrm>
              <a:prstGeom prst="rect">
                <a:avLst/>
              </a:prstGeom>
              <a:noFill/>
            </p:spPr>
            <p:txBody>
              <a:bodyPr wrap="square" rtlCol="0">
                <a:spAutoFit/>
              </a:bodyPr>
              <a:lstStyle/>
              <a:p>
                <a:r>
                  <a:rPr lang="en-US" sz="2800" dirty="0" smtClean="0">
                    <a:solidFill>
                      <a:schemeClr val="tx1">
                        <a:lumMod val="50000"/>
                        <a:lumOff val="50000"/>
                      </a:schemeClr>
                    </a:solidFill>
                    <a:latin typeface="Interstate" charset="0"/>
                    <a:ea typeface="Interstate" charset="0"/>
                    <a:cs typeface="Interstate" charset="0"/>
                  </a:rPr>
                  <a:t>Postmortem </a:t>
                </a:r>
                <a:r>
                  <a:rPr lang="en-US" sz="2800" i="1" dirty="0" smtClean="0">
                    <a:solidFill>
                      <a:schemeClr val="tx1">
                        <a:lumMod val="50000"/>
                        <a:lumOff val="50000"/>
                      </a:schemeClr>
                    </a:solidFill>
                    <a:latin typeface="Interstate" charset="0"/>
                    <a:ea typeface="Interstate" charset="0"/>
                    <a:cs typeface="Interstate" charset="0"/>
                  </a:rPr>
                  <a:t>in Vivo </a:t>
                </a:r>
                <a:r>
                  <a:rPr lang="en-US" sz="2800" dirty="0" smtClean="0">
                    <a:solidFill>
                      <a:schemeClr val="tx1">
                        <a:lumMod val="50000"/>
                        <a:lumOff val="50000"/>
                      </a:schemeClr>
                    </a:solidFill>
                    <a:latin typeface="Interstate" charset="0"/>
                    <a:ea typeface="Interstate" charset="0"/>
                    <a:cs typeface="Interstate" charset="0"/>
                  </a:rPr>
                  <a:t>ECAPs from a cat at (a) 1 (b) 3 (c) 5 minutes after euthanasia</a:t>
                </a:r>
                <a:r>
                  <a:rPr lang="en-US" sz="2800" baseline="30000" dirty="0" smtClean="0">
                    <a:solidFill>
                      <a:schemeClr val="tx1">
                        <a:lumMod val="50000"/>
                        <a:lumOff val="50000"/>
                      </a:schemeClr>
                    </a:solidFill>
                    <a:latin typeface="Interstate" charset="0"/>
                    <a:ea typeface="Interstate" charset="0"/>
                    <a:cs typeface="Interstate" charset="0"/>
                  </a:rPr>
                  <a:t>1</a:t>
                </a:r>
                <a:r>
                  <a:rPr lang="en-US" sz="2800" dirty="0" smtClean="0">
                    <a:solidFill>
                      <a:schemeClr val="tx1">
                        <a:lumMod val="50000"/>
                        <a:lumOff val="50000"/>
                      </a:schemeClr>
                    </a:solidFill>
                    <a:latin typeface="Interstate" charset="0"/>
                    <a:ea typeface="Interstate" charset="0"/>
                    <a:cs typeface="Interstate" charset="0"/>
                  </a:rPr>
                  <a:t>.</a:t>
                </a:r>
              </a:p>
            </p:txBody>
          </p:sp>
        </p:grpSp>
        <p:grpSp>
          <p:nvGrpSpPr>
            <p:cNvPr id="20" name="Group 19"/>
            <p:cNvGrpSpPr/>
            <p:nvPr/>
          </p:nvGrpSpPr>
          <p:grpSpPr>
            <a:xfrm>
              <a:off x="1106697" y="26107395"/>
              <a:ext cx="12234561" cy="3417633"/>
              <a:chOff x="1106697" y="26107395"/>
              <a:chExt cx="12234561" cy="3417633"/>
            </a:xfrm>
          </p:grpSpPr>
          <p:pic>
            <p:nvPicPr>
              <p:cNvPr id="19" name="Picture 18"/>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106697" y="26107395"/>
                <a:ext cx="4556845" cy="3417633"/>
              </a:xfrm>
              <a:prstGeom prst="rect">
                <a:avLst/>
              </a:prstGeom>
            </p:spPr>
          </p:pic>
          <p:sp>
            <p:nvSpPr>
              <p:cNvPr id="50" name="TextBox 49"/>
              <p:cNvSpPr txBox="1"/>
              <p:nvPr/>
            </p:nvSpPr>
            <p:spPr>
              <a:xfrm flipH="1">
                <a:off x="5663541" y="26264122"/>
                <a:ext cx="7677717" cy="707886"/>
              </a:xfrm>
              <a:prstGeom prst="rect">
                <a:avLst/>
              </a:prstGeom>
              <a:noFill/>
            </p:spPr>
            <p:txBody>
              <a:bodyPr wrap="square" rtlCol="0">
                <a:spAutoFit/>
              </a:bodyPr>
              <a:lstStyle/>
              <a:p>
                <a:pPr algn="ctr"/>
                <a:r>
                  <a:rPr lang="en-US" sz="4000" b="1" u="sng" dirty="0" smtClean="0">
                    <a:latin typeface="Interstate" charset="0"/>
                    <a:ea typeface="Interstate" charset="0"/>
                    <a:cs typeface="Interstate" charset="0"/>
                  </a:rPr>
                  <a:t>Stimulus Artifact</a:t>
                </a:r>
                <a:endParaRPr lang="en-US" sz="4000" b="1" u="sng" dirty="0">
                  <a:latin typeface="Interstate" charset="0"/>
                  <a:ea typeface="Interstate" charset="0"/>
                  <a:cs typeface="Interstate" charset="0"/>
                </a:endParaRPr>
              </a:p>
            </p:txBody>
          </p:sp>
          <p:sp>
            <p:nvSpPr>
              <p:cNvPr id="51" name="TextBox 50"/>
              <p:cNvSpPr txBox="1"/>
              <p:nvPr/>
            </p:nvSpPr>
            <p:spPr>
              <a:xfrm>
                <a:off x="5817636" y="26971303"/>
                <a:ext cx="7082349" cy="1815882"/>
              </a:xfrm>
              <a:prstGeom prst="rect">
                <a:avLst/>
              </a:prstGeom>
              <a:noFill/>
            </p:spPr>
            <p:txBody>
              <a:bodyPr wrap="square" rtlCol="0">
                <a:spAutoFit/>
              </a:bodyPr>
              <a:lstStyle/>
              <a:p>
                <a:pPr marL="457200" indent="-457200">
                  <a:buFont typeface="Arial" charset="0"/>
                  <a:buChar char="•"/>
                </a:pPr>
                <a:r>
                  <a:rPr lang="en-US" sz="2800" b="1" u="sng" dirty="0" smtClean="0">
                    <a:latin typeface="Interstate" charset="0"/>
                    <a:ea typeface="Interstate" charset="0"/>
                    <a:cs typeface="Interstate" charset="0"/>
                  </a:rPr>
                  <a:t>Goal:</a:t>
                </a:r>
                <a:r>
                  <a:rPr lang="en-US" sz="2800" b="1" dirty="0" smtClean="0">
                    <a:latin typeface="Interstate" charset="0"/>
                    <a:ea typeface="Interstate" charset="0"/>
                    <a:cs typeface="Interstate" charset="0"/>
                  </a:rPr>
                  <a:t> </a:t>
                </a:r>
                <a:r>
                  <a:rPr lang="en-US" sz="2800" dirty="0" smtClean="0">
                    <a:latin typeface="Interstate" charset="0"/>
                    <a:ea typeface="Interstate" charset="0"/>
                    <a:cs typeface="Interstate" charset="0"/>
                  </a:rPr>
                  <a:t>Prevent amplifier saturation by  Stimulus Artifact.</a:t>
                </a:r>
              </a:p>
              <a:p>
                <a:pPr marL="457200" indent="-457200">
                  <a:buFont typeface="Arial" charset="0"/>
                  <a:buChar char="•"/>
                </a:pPr>
                <a:endParaRPr lang="en-US" sz="2800" b="1" u="sng"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Amplifier saturation distorts the ECAP</a:t>
                </a:r>
              </a:p>
            </p:txBody>
          </p:sp>
        </p:grpSp>
      </p:grpSp>
      <p:grpSp>
        <p:nvGrpSpPr>
          <p:cNvPr id="52" name="Group 51"/>
          <p:cNvGrpSpPr/>
          <p:nvPr/>
        </p:nvGrpSpPr>
        <p:grpSpPr>
          <a:xfrm>
            <a:off x="26985367" y="26557161"/>
            <a:ext cx="16193900" cy="1938993"/>
            <a:chOff x="30710888" y="20193000"/>
            <a:chExt cx="12649200" cy="1938993"/>
          </a:xfrm>
        </p:grpSpPr>
        <p:sp>
          <p:nvSpPr>
            <p:cNvPr id="53" name="TextBox 52"/>
            <p:cNvSpPr txBox="1"/>
            <p:nvPr/>
          </p:nvSpPr>
          <p:spPr>
            <a:xfrm>
              <a:off x="30710888" y="20193000"/>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References</a:t>
              </a:r>
              <a:endParaRPr lang="en-US" sz="5400" b="1" dirty="0">
                <a:solidFill>
                  <a:schemeClr val="bg1"/>
                </a:solidFill>
                <a:latin typeface="Interstate" charset="0"/>
                <a:ea typeface="Interstate" charset="0"/>
                <a:cs typeface="Interstate" charset="0"/>
              </a:endParaRPr>
            </a:p>
          </p:txBody>
        </p:sp>
        <p:sp>
          <p:nvSpPr>
            <p:cNvPr id="54" name="TextBox 53"/>
            <p:cNvSpPr txBox="1"/>
            <p:nvPr/>
          </p:nvSpPr>
          <p:spPr>
            <a:xfrm>
              <a:off x="30710888" y="21116330"/>
              <a:ext cx="12649200" cy="1015663"/>
            </a:xfrm>
            <a:prstGeom prst="rect">
              <a:avLst/>
            </a:prstGeom>
            <a:noFill/>
          </p:spPr>
          <p:txBody>
            <a:bodyPr wrap="square" rtlCol="0">
              <a:spAutoFit/>
            </a:bodyPr>
            <a:lstStyle/>
            <a:p>
              <a:r>
                <a:rPr lang="en-US" sz="2000" dirty="0" smtClean="0">
                  <a:latin typeface="Interstate" charset="0"/>
                  <a:ea typeface="Interstate" charset="0"/>
                  <a:cs typeface="Interstate" charset="0"/>
                </a:rPr>
                <a:t>[1] </a:t>
              </a:r>
              <a:r>
                <a:rPr lang="en-US" altLang="en-US" sz="2000" dirty="0" smtClean="0">
                  <a:latin typeface="Interstate" charset="0"/>
                  <a:ea typeface="Interstate" charset="0"/>
                  <a:cs typeface="Interstate" charset="0"/>
                </a:rPr>
                <a:t>A R Kent and W M Grill 2012 </a:t>
              </a:r>
              <a:r>
                <a:rPr lang="en-US" altLang="en-US" sz="2000" dirty="0">
                  <a:latin typeface="Interstate" charset="0"/>
                  <a:ea typeface="Interstate" charset="0"/>
                  <a:cs typeface="Interstate" charset="0"/>
                </a:rPr>
                <a:t>Recording evoked potentials during deep brain stimulation: development and validation of instrumentation to suppress the stimulus </a:t>
              </a:r>
              <a:r>
                <a:rPr lang="en-US" altLang="en-US" sz="2000" dirty="0" smtClean="0">
                  <a:latin typeface="Interstate" charset="0"/>
                  <a:ea typeface="Interstate" charset="0"/>
                  <a:cs typeface="Interstate" charset="0"/>
                </a:rPr>
                <a:t>artefact J. Neural Eng. 9 036004</a:t>
              </a:r>
            </a:p>
            <a:p>
              <a:r>
                <a:rPr lang="en-US" sz="2000" dirty="0" smtClean="0">
                  <a:latin typeface="Interstate" charset="0"/>
                  <a:ea typeface="Interstate" charset="0"/>
                  <a:cs typeface="Interstate" charset="0"/>
                </a:rPr>
                <a:t>[2] A R Kent </a:t>
              </a:r>
              <a:r>
                <a:rPr lang="en-US" sz="2000" i="1" dirty="0" smtClean="0">
                  <a:latin typeface="Interstate" charset="0"/>
                  <a:ea typeface="Interstate" charset="0"/>
                  <a:cs typeface="Interstate" charset="0"/>
                </a:rPr>
                <a:t>et al</a:t>
              </a:r>
              <a:r>
                <a:rPr lang="en-US" sz="2000" dirty="0" smtClean="0">
                  <a:latin typeface="Interstate" charset="0"/>
                  <a:ea typeface="Interstate" charset="0"/>
                  <a:cs typeface="Interstate" charset="0"/>
                </a:rPr>
                <a:t> 2014 Measurement of evoked potentials during thalamic deep brain stimulation Brain </a:t>
              </a:r>
              <a:r>
                <a:rPr lang="en-US" sz="2000" dirty="0" err="1" smtClean="0">
                  <a:latin typeface="Interstate" charset="0"/>
                  <a:ea typeface="Interstate" charset="0"/>
                  <a:cs typeface="Interstate" charset="0"/>
                </a:rPr>
                <a:t>Stim</a:t>
              </a:r>
              <a:r>
                <a:rPr lang="en-US" sz="2000" dirty="0" smtClean="0">
                  <a:latin typeface="Interstate" charset="0"/>
                  <a:ea typeface="Interstate" charset="0"/>
                  <a:cs typeface="Interstate" charset="0"/>
                </a:rPr>
                <a:t>. 8 42-56</a:t>
              </a:r>
              <a:endParaRPr lang="en-US" sz="2000" dirty="0">
                <a:latin typeface="Interstate" charset="0"/>
                <a:ea typeface="Interstate" charset="0"/>
                <a:cs typeface="Interstate" charset="0"/>
              </a:endParaRPr>
            </a:p>
          </p:txBody>
        </p:sp>
      </p:grpSp>
      <p:sp>
        <p:nvSpPr>
          <p:cNvPr id="60" name="TextBox 59"/>
          <p:cNvSpPr txBox="1"/>
          <p:nvPr/>
        </p:nvSpPr>
        <p:spPr>
          <a:xfrm>
            <a:off x="26985367" y="12059663"/>
            <a:ext cx="16374720" cy="916281"/>
          </a:xfrm>
          <a:prstGeom prst="rect">
            <a:avLst/>
          </a:prstGeom>
          <a:solidFill>
            <a:srgbClr val="000061"/>
          </a:solidFill>
          <a:ln>
            <a:solidFill>
              <a:srgbClr val="000061"/>
            </a:solidFill>
          </a:ln>
        </p:spPr>
        <p:txBody>
          <a:bodyPr wrap="square" rtlCol="0">
            <a:no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Results: Preliminary Prototype Testing</a:t>
            </a:r>
            <a:endParaRPr lang="en-US" sz="5400" b="1" dirty="0">
              <a:solidFill>
                <a:schemeClr val="bg1"/>
              </a:solidFill>
              <a:latin typeface="Interstate" charset="0"/>
              <a:ea typeface="Interstate" charset="0"/>
              <a:cs typeface="Interstate" charset="0"/>
            </a:endParaRPr>
          </a:p>
        </p:txBody>
      </p:sp>
      <p:sp>
        <p:nvSpPr>
          <p:cNvPr id="62" name="TextBox 61"/>
          <p:cNvSpPr txBox="1"/>
          <p:nvPr/>
        </p:nvSpPr>
        <p:spPr>
          <a:xfrm>
            <a:off x="27834489" y="13344229"/>
            <a:ext cx="5479181" cy="584775"/>
          </a:xfrm>
          <a:prstGeom prst="rect">
            <a:avLst/>
          </a:prstGeom>
          <a:noFill/>
        </p:spPr>
        <p:txBody>
          <a:bodyPr wrap="square" rtlCol="0">
            <a:spAutoFit/>
          </a:bodyPr>
          <a:lstStyle/>
          <a:p>
            <a:pPr algn="ctr"/>
            <a:r>
              <a:rPr lang="en-US" sz="3200" dirty="0" smtClean="0">
                <a:solidFill>
                  <a:schemeClr val="tx1">
                    <a:lumMod val="50000"/>
                    <a:lumOff val="50000"/>
                  </a:schemeClr>
                </a:solidFill>
                <a:latin typeface="Interstate" charset="0"/>
                <a:ea typeface="Interstate" charset="0"/>
                <a:cs typeface="Interstate" charset="0"/>
              </a:rPr>
              <a:t>Secondary Input Device Test</a:t>
            </a:r>
            <a:endParaRPr lang="en-US" sz="2000" dirty="0" smtClean="0">
              <a:solidFill>
                <a:schemeClr val="tx1">
                  <a:lumMod val="50000"/>
                  <a:lumOff val="50000"/>
                </a:schemeClr>
              </a:solidFill>
              <a:latin typeface="Interstate" charset="0"/>
              <a:ea typeface="Interstate" charset="0"/>
              <a:cs typeface="Interstate" charset="0"/>
            </a:endParaRPr>
          </a:p>
        </p:txBody>
      </p:sp>
      <p:sp>
        <p:nvSpPr>
          <p:cNvPr id="86" name="TextBox 85"/>
          <p:cNvSpPr txBox="1"/>
          <p:nvPr/>
        </p:nvSpPr>
        <p:spPr>
          <a:xfrm>
            <a:off x="22393441" y="32193855"/>
            <a:ext cx="21497759" cy="724545"/>
          </a:xfrm>
          <a:prstGeom prst="rect">
            <a:avLst/>
          </a:prstGeom>
          <a:solidFill>
            <a:srgbClr val="000061"/>
          </a:solidFill>
          <a:ln>
            <a:solidFill>
              <a:srgbClr val="000061"/>
            </a:solidFill>
          </a:ln>
        </p:spPr>
        <p:txBody>
          <a:bodyPr wrap="square" rtlCol="0">
            <a:spAutoFit/>
          </a:bodyPr>
          <a:lstStyle/>
          <a:p>
            <a:pPr algn="r"/>
            <a:r>
              <a:rPr lang="en-US" sz="4000" dirty="0" smtClean="0">
                <a:solidFill>
                  <a:schemeClr val="bg1"/>
                </a:solidFill>
                <a:latin typeface="Garamond 3 LT Std" charset="0"/>
                <a:ea typeface="Garamond 3 LT Std" charset="0"/>
                <a:cs typeface="Garamond 3 LT Std" charset="0"/>
              </a:rPr>
              <a:t>Contact: </a:t>
            </a:r>
            <a:r>
              <a:rPr lang="en-US" sz="4000" dirty="0" err="1" smtClean="0">
                <a:solidFill>
                  <a:schemeClr val="bg1"/>
                </a:solidFill>
                <a:latin typeface="Garamond 3 LT Std" charset="0"/>
                <a:ea typeface="Garamond 3 LT Std" charset="0"/>
                <a:cs typeface="Garamond 3 LT Std" charset="0"/>
              </a:rPr>
              <a:t>imatlopez.com</a:t>
            </a:r>
            <a:endParaRPr lang="en-US" sz="4000" dirty="0">
              <a:solidFill>
                <a:schemeClr val="bg1"/>
              </a:solidFill>
              <a:latin typeface="Garamond 3 LT Std" charset="0"/>
              <a:ea typeface="Garamond 3 LT Std" charset="0"/>
              <a:cs typeface="Garamond 3 LT Std" charset="0"/>
            </a:endParaRPr>
          </a:p>
        </p:txBody>
      </p:sp>
      <p:sp>
        <p:nvSpPr>
          <p:cNvPr id="88" name="TextBox 87"/>
          <p:cNvSpPr txBox="1"/>
          <p:nvPr/>
        </p:nvSpPr>
        <p:spPr>
          <a:xfrm>
            <a:off x="27232319" y="19591839"/>
            <a:ext cx="4146301" cy="3108543"/>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With minimal modifications to a USB mouse, one can successfully detect whether the left, right or both buttons have been pressed.</a:t>
            </a:r>
          </a:p>
        </p:txBody>
      </p:sp>
      <p:grpSp>
        <p:nvGrpSpPr>
          <p:cNvPr id="250" name="Group 249"/>
          <p:cNvGrpSpPr/>
          <p:nvPr/>
        </p:nvGrpSpPr>
        <p:grpSpPr>
          <a:xfrm>
            <a:off x="13870690" y="5146735"/>
            <a:ext cx="12726552" cy="6406906"/>
            <a:chOff x="13810283" y="5116073"/>
            <a:chExt cx="12726552" cy="6406906"/>
          </a:xfrm>
        </p:grpSpPr>
        <p:sp>
          <p:nvSpPr>
            <p:cNvPr id="23" name="TextBox 22"/>
            <p:cNvSpPr txBox="1"/>
            <p:nvPr/>
          </p:nvSpPr>
          <p:spPr>
            <a:xfrm>
              <a:off x="13887635" y="5116073"/>
              <a:ext cx="12649200" cy="923330"/>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Methods</a:t>
              </a:r>
              <a:endParaRPr lang="en-US" sz="5400" b="1" dirty="0">
                <a:solidFill>
                  <a:schemeClr val="bg1"/>
                </a:solidFill>
                <a:latin typeface="Interstate" charset="0"/>
                <a:ea typeface="Interstate" charset="0"/>
                <a:cs typeface="Interstate" charset="0"/>
              </a:endParaRPr>
            </a:p>
          </p:txBody>
        </p:sp>
        <p:grpSp>
          <p:nvGrpSpPr>
            <p:cNvPr id="15" name="Group 14"/>
            <p:cNvGrpSpPr/>
            <p:nvPr/>
          </p:nvGrpSpPr>
          <p:grpSpPr>
            <a:xfrm>
              <a:off x="13810283" y="6297311"/>
              <a:ext cx="12668380" cy="5075770"/>
              <a:chOff x="13822040" y="6199340"/>
              <a:chExt cx="12668380" cy="5075770"/>
            </a:xfrm>
          </p:grpSpPr>
          <p:sp>
            <p:nvSpPr>
              <p:cNvPr id="55" name="TextBox 54"/>
              <p:cNvSpPr txBox="1"/>
              <p:nvPr/>
            </p:nvSpPr>
            <p:spPr>
              <a:xfrm flipH="1">
                <a:off x="13832853" y="6199340"/>
                <a:ext cx="11793288" cy="707886"/>
              </a:xfrm>
              <a:prstGeom prst="rect">
                <a:avLst/>
              </a:prstGeom>
              <a:noFill/>
            </p:spPr>
            <p:txBody>
              <a:bodyPr wrap="square" rtlCol="0">
                <a:spAutoFit/>
              </a:bodyPr>
              <a:lstStyle/>
              <a:p>
                <a:pPr algn="ctr"/>
                <a:r>
                  <a:rPr lang="en-US" sz="4000" b="1" i="1" u="sng" dirty="0" smtClean="0">
                    <a:latin typeface="Interstate" charset="0"/>
                    <a:ea typeface="Interstate" charset="0"/>
                    <a:cs typeface="Interstate" charset="0"/>
                  </a:rPr>
                  <a:t>Simulating Deep Brain Stimulation</a:t>
                </a:r>
                <a:endParaRPr lang="en-US" sz="4000" b="1" i="1" u="sng" dirty="0">
                  <a:latin typeface="Interstate" charset="0"/>
                  <a:ea typeface="Interstate" charset="0"/>
                  <a:cs typeface="Interstate" charset="0"/>
                </a:endParaRPr>
              </a:p>
            </p:txBody>
          </p:sp>
          <p:pic>
            <p:nvPicPr>
              <p:cNvPr id="47" name="Picture 46"/>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3822040" y="7172937"/>
                <a:ext cx="5996750" cy="4102173"/>
              </a:xfrm>
              <a:prstGeom prst="rect">
                <a:avLst/>
              </a:prstGeom>
            </p:spPr>
          </p:pic>
          <p:sp>
            <p:nvSpPr>
              <p:cNvPr id="57" name="TextBox 56"/>
              <p:cNvSpPr txBox="1"/>
              <p:nvPr/>
            </p:nvSpPr>
            <p:spPr>
              <a:xfrm>
                <a:off x="21340896" y="7069298"/>
                <a:ext cx="5149524" cy="3539430"/>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The electrode lead is a standard clinical lead, and each contact can be independently used for recording or stimulation.</a:t>
                </a:r>
              </a:p>
              <a:p>
                <a:pPr marL="457200" indent="-457200">
                  <a:buFont typeface="Arial" charset="0"/>
                  <a:buChar char="•"/>
                </a:pPr>
                <a:endParaRPr lang="en-US" sz="2800" dirty="0" smtClean="0">
                  <a:latin typeface="Interstate" charset="0"/>
                  <a:ea typeface="Interstate" charset="0"/>
                  <a:cs typeface="Interstate" charset="0"/>
                </a:endParaRPr>
              </a:p>
              <a:p>
                <a:pPr marL="457200" indent="-457200">
                  <a:buFont typeface="Arial" charset="0"/>
                  <a:buChar char="•"/>
                </a:pPr>
                <a:r>
                  <a:rPr lang="en-US" sz="2800" dirty="0">
                    <a:latin typeface="Interstate" charset="0"/>
                    <a:ea typeface="Interstate" charset="0"/>
                    <a:cs typeface="Interstate" charset="0"/>
                  </a:rPr>
                  <a:t>Recordings are conducted </a:t>
                </a:r>
                <a:r>
                  <a:rPr lang="en-US" sz="2800" dirty="0" smtClean="0">
                    <a:latin typeface="Interstate" charset="0"/>
                    <a:ea typeface="Interstate" charset="0"/>
                    <a:cs typeface="Interstate" charset="0"/>
                  </a:rPr>
                  <a:t>with a </a:t>
                </a:r>
                <a:r>
                  <a:rPr lang="en-US" sz="2800" dirty="0">
                    <a:latin typeface="Interstate" charset="0"/>
                    <a:ea typeface="Interstate" charset="0"/>
                    <a:cs typeface="Interstate" charset="0"/>
                  </a:rPr>
                  <a:t>3-electrode technique </a:t>
                </a:r>
                <a:r>
                  <a:rPr lang="en-US" sz="2800" dirty="0" smtClean="0">
                    <a:latin typeface="Interstate" charset="0"/>
                    <a:ea typeface="Interstate" charset="0"/>
                    <a:cs typeface="Interstate" charset="0"/>
                  </a:rPr>
                  <a:t>in </a:t>
                </a:r>
                <a:r>
                  <a:rPr lang="en-US" sz="2800" dirty="0">
                    <a:latin typeface="Interstate" charset="0"/>
                    <a:ea typeface="Interstate" charset="0"/>
                    <a:cs typeface="Interstate" charset="0"/>
                  </a:rPr>
                  <a:t>1x Phosphate-buffered </a:t>
                </a:r>
                <a:r>
                  <a:rPr lang="en-US" sz="2800" dirty="0" smtClean="0">
                    <a:latin typeface="Interstate" charset="0"/>
                    <a:ea typeface="Interstate" charset="0"/>
                    <a:cs typeface="Interstate" charset="0"/>
                  </a:rPr>
                  <a:t>Saline.</a:t>
                </a:r>
                <a:endParaRPr lang="en-US" sz="2800" dirty="0">
                  <a:latin typeface="Interstate" charset="0"/>
                  <a:ea typeface="Interstate" charset="0"/>
                  <a:cs typeface="Interstate" charset="0"/>
                </a:endParaRPr>
              </a:p>
            </p:txBody>
          </p:sp>
        </p:grpSp>
        <p:pic>
          <p:nvPicPr>
            <p:cNvPr id="90" name="Picture 89"/>
            <p:cNvPicPr>
              <a:picLocks noChangeAspect="1"/>
            </p:cNvPicPr>
            <p:nvPr/>
          </p:nvPicPr>
          <p:blipFill rotWithShape="1">
            <a:blip r:embed="rId7">
              <a:extLst>
                <a:ext uri="{BEBA8EAE-BF5A-486C-A8C5-ECC9F3942E4B}">
                  <a14:imgProps xmlns:a14="http://schemas.microsoft.com/office/drawing/2010/main">
                    <a14:imgLayer r:embed="rId8">
                      <a14:imgEffect>
                        <a14:sharpenSoften amount="25000"/>
                      </a14:imgEffect>
                      <a14:imgEffect>
                        <a14:brightnessContrast bright="20000" contrast="20000"/>
                      </a14:imgEffect>
                    </a14:imgLayer>
                  </a14:imgProps>
                </a:ext>
                <a:ext uri="{28A0092B-C50C-407E-A947-70E740481C1C}">
                  <a14:useLocalDpi xmlns:a14="http://schemas.microsoft.com/office/drawing/2010/main"/>
                </a:ext>
              </a:extLst>
            </a:blip>
            <a:srcRect l="3776"/>
            <a:stretch/>
          </p:blipFill>
          <p:spPr>
            <a:xfrm rot="16200000">
              <a:off x="18407998" y="8644760"/>
              <a:ext cx="4248598" cy="1418388"/>
            </a:xfrm>
            <a:prstGeom prst="rect">
              <a:avLst/>
            </a:prstGeom>
          </p:spPr>
        </p:pic>
        <p:sp>
          <p:nvSpPr>
            <p:cNvPr id="91" name="Rectangle 90"/>
            <p:cNvSpPr/>
            <p:nvPr/>
          </p:nvSpPr>
          <p:spPr>
            <a:xfrm>
              <a:off x="18061200" y="11184425"/>
              <a:ext cx="2616733" cy="338554"/>
            </a:xfrm>
            <a:prstGeom prst="rect">
              <a:avLst/>
            </a:prstGeom>
          </p:spPr>
          <p:txBody>
            <a:bodyPr wrap="square">
              <a:spAutoFit/>
            </a:bodyPr>
            <a:lstStyle/>
            <a:p>
              <a:pPr algn="just"/>
              <a:r>
                <a:rPr lang="en-US" sz="1600" dirty="0" smtClean="0">
                  <a:latin typeface="Interstate" charset="0"/>
                  <a:ea typeface="Interstate" charset="0"/>
                  <a:cs typeface="Interstate" charset="0"/>
                </a:rPr>
                <a:t>Figures: Kent, 2012</a:t>
              </a:r>
              <a:endParaRPr lang="en-US" sz="1600" dirty="0">
                <a:latin typeface="Interstate" charset="0"/>
                <a:ea typeface="Interstate" charset="0"/>
                <a:cs typeface="Interstate" charset="0"/>
              </a:endParaRPr>
            </a:p>
          </p:txBody>
        </p:sp>
      </p:grpSp>
      <p:grpSp>
        <p:nvGrpSpPr>
          <p:cNvPr id="248" name="Group 247"/>
          <p:cNvGrpSpPr/>
          <p:nvPr/>
        </p:nvGrpSpPr>
        <p:grpSpPr>
          <a:xfrm>
            <a:off x="13866944" y="12517803"/>
            <a:ext cx="12649200" cy="12924040"/>
            <a:chOff x="14040034" y="15650118"/>
            <a:chExt cx="12649200" cy="12924040"/>
          </a:xfrm>
        </p:grpSpPr>
        <p:sp>
          <p:nvSpPr>
            <p:cNvPr id="65" name="TextBox 64"/>
            <p:cNvSpPr txBox="1"/>
            <p:nvPr/>
          </p:nvSpPr>
          <p:spPr>
            <a:xfrm>
              <a:off x="14040034" y="15650118"/>
              <a:ext cx="12649200" cy="852956"/>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4800" b="1" dirty="0" smtClean="0">
                  <a:solidFill>
                    <a:schemeClr val="bg1"/>
                  </a:solidFill>
                  <a:latin typeface="Interstate" charset="0"/>
                  <a:ea typeface="Interstate" charset="0"/>
                  <a:cs typeface="Interstate" charset="0"/>
                </a:rPr>
                <a:t>Results: Modular Design</a:t>
              </a:r>
              <a:endParaRPr lang="en-US" sz="4800" b="1" dirty="0">
                <a:solidFill>
                  <a:schemeClr val="bg1"/>
                </a:solidFill>
                <a:latin typeface="Interstate" charset="0"/>
                <a:ea typeface="Interstate" charset="0"/>
                <a:cs typeface="Interstate" charset="0"/>
              </a:endParaRPr>
            </a:p>
          </p:txBody>
        </p:sp>
        <p:sp>
          <p:nvSpPr>
            <p:cNvPr id="243" name="TextBox 242"/>
            <p:cNvSpPr txBox="1"/>
            <p:nvPr/>
          </p:nvSpPr>
          <p:spPr>
            <a:xfrm>
              <a:off x="14168790" y="25465615"/>
              <a:ext cx="5184259" cy="3108543"/>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Each block is a functional group</a:t>
              </a:r>
            </a:p>
            <a:p>
              <a:pPr marL="457200" indent="-457200">
                <a:buFont typeface="Arial" charset="0"/>
                <a:buChar char="•"/>
              </a:pPr>
              <a:r>
                <a:rPr lang="en-US" sz="2800" dirty="0" smtClean="0">
                  <a:latin typeface="Interstate" charset="0"/>
                  <a:ea typeface="Interstate" charset="0"/>
                  <a:cs typeface="Interstate" charset="0"/>
                </a:rPr>
                <a:t>Filtering is the target that addresses amplifier saturation</a:t>
              </a:r>
            </a:p>
            <a:p>
              <a:pPr marL="457200" indent="-457200">
                <a:buFont typeface="Arial" charset="0"/>
                <a:buChar char="•"/>
              </a:pPr>
              <a:r>
                <a:rPr lang="en-US" sz="2800" dirty="0" smtClean="0">
                  <a:latin typeface="Interstate" charset="0"/>
                  <a:ea typeface="Interstate" charset="0"/>
                  <a:cs typeface="Interstate" charset="0"/>
                </a:rPr>
                <a:t>Each functional group can be made independently of one another</a:t>
              </a:r>
              <a:endParaRPr lang="en-US" sz="2800" i="1" dirty="0" smtClean="0">
                <a:latin typeface="Interstate" charset="0"/>
                <a:ea typeface="Interstate" charset="0"/>
                <a:cs typeface="Interstate" charset="0"/>
              </a:endParaRPr>
            </a:p>
          </p:txBody>
        </p:sp>
        <p:grpSp>
          <p:nvGrpSpPr>
            <p:cNvPr id="247" name="Group 246"/>
            <p:cNvGrpSpPr/>
            <p:nvPr/>
          </p:nvGrpSpPr>
          <p:grpSpPr>
            <a:xfrm>
              <a:off x="15416727" y="17011899"/>
              <a:ext cx="9816958" cy="11038884"/>
              <a:chOff x="15416727" y="17011899"/>
              <a:chExt cx="9816958" cy="11038884"/>
            </a:xfrm>
          </p:grpSpPr>
          <p:sp>
            <p:nvSpPr>
              <p:cNvPr id="72" name="Rectangle 71"/>
              <p:cNvSpPr/>
              <p:nvPr/>
            </p:nvSpPr>
            <p:spPr>
              <a:xfrm>
                <a:off x="15416727" y="17270362"/>
                <a:ext cx="1182602" cy="11750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t>User</a:t>
                </a:r>
                <a:endParaRPr lang="en-US" sz="2800" b="1" dirty="0"/>
              </a:p>
            </p:txBody>
          </p:sp>
          <p:sp>
            <p:nvSpPr>
              <p:cNvPr id="97" name="Rectangle 96"/>
              <p:cNvSpPr/>
              <p:nvPr/>
            </p:nvSpPr>
            <p:spPr>
              <a:xfrm>
                <a:off x="17540508" y="17269808"/>
                <a:ext cx="1878805"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User Interface</a:t>
                </a:r>
                <a:endParaRPr lang="en-US" sz="2800" dirty="0"/>
              </a:p>
            </p:txBody>
          </p:sp>
          <p:sp>
            <p:nvSpPr>
              <p:cNvPr id="98" name="Rectangle 97"/>
              <p:cNvSpPr/>
              <p:nvPr/>
            </p:nvSpPr>
            <p:spPr>
              <a:xfrm>
                <a:off x="20481483" y="17262721"/>
                <a:ext cx="1719791"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File Manager</a:t>
                </a:r>
                <a:endParaRPr lang="en-US" sz="2800" dirty="0"/>
              </a:p>
            </p:txBody>
          </p:sp>
          <p:sp>
            <p:nvSpPr>
              <p:cNvPr id="99" name="Rectangle 98"/>
              <p:cNvSpPr/>
              <p:nvPr/>
            </p:nvSpPr>
            <p:spPr>
              <a:xfrm>
                <a:off x="17538565" y="19054258"/>
                <a:ext cx="1882690"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Stimulation Pattern</a:t>
                </a:r>
                <a:endParaRPr lang="en-US" sz="2800" dirty="0"/>
              </a:p>
            </p:txBody>
          </p:sp>
          <p:sp>
            <p:nvSpPr>
              <p:cNvPr id="100" name="Rectangle 99"/>
              <p:cNvSpPr/>
              <p:nvPr/>
            </p:nvSpPr>
            <p:spPr>
              <a:xfrm>
                <a:off x="20468225" y="19060345"/>
                <a:ext cx="1746306"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Recording File</a:t>
                </a:r>
                <a:endParaRPr lang="en-US" sz="2800" dirty="0"/>
              </a:p>
            </p:txBody>
          </p:sp>
          <p:sp>
            <p:nvSpPr>
              <p:cNvPr id="101" name="Rectangle 100"/>
              <p:cNvSpPr/>
              <p:nvPr/>
            </p:nvSpPr>
            <p:spPr>
              <a:xfrm>
                <a:off x="19265675" y="22827826"/>
                <a:ext cx="1953707"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Analog to Digital</a:t>
                </a:r>
                <a:endParaRPr lang="en-US" sz="2800" dirty="0"/>
              </a:p>
            </p:txBody>
          </p:sp>
          <p:sp>
            <p:nvSpPr>
              <p:cNvPr id="103" name="Rectangle 102"/>
              <p:cNvSpPr/>
              <p:nvPr/>
            </p:nvSpPr>
            <p:spPr>
              <a:xfrm>
                <a:off x="16703148" y="22846157"/>
                <a:ext cx="1776762"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Optical Relay</a:t>
                </a:r>
                <a:endParaRPr lang="en-US" sz="2800" dirty="0"/>
              </a:p>
            </p:txBody>
          </p:sp>
          <p:sp>
            <p:nvSpPr>
              <p:cNvPr id="104" name="Rectangle 103"/>
              <p:cNvSpPr/>
              <p:nvPr/>
            </p:nvSpPr>
            <p:spPr>
              <a:xfrm>
                <a:off x="19476240" y="24754292"/>
                <a:ext cx="1645679"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Lead Selection</a:t>
                </a:r>
                <a:endParaRPr lang="en-US" sz="2800" dirty="0"/>
              </a:p>
            </p:txBody>
          </p:sp>
          <p:sp>
            <p:nvSpPr>
              <p:cNvPr id="105" name="Rectangle 104"/>
              <p:cNvSpPr/>
              <p:nvPr/>
            </p:nvSpPr>
            <p:spPr>
              <a:xfrm>
                <a:off x="22100868" y="26693435"/>
                <a:ext cx="1564854" cy="11750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t>Subject</a:t>
                </a:r>
              </a:p>
            </p:txBody>
          </p:sp>
          <p:sp>
            <p:nvSpPr>
              <p:cNvPr id="106" name="Rectangle 105"/>
              <p:cNvSpPr/>
              <p:nvPr/>
            </p:nvSpPr>
            <p:spPr>
              <a:xfrm>
                <a:off x="21745061" y="22825149"/>
                <a:ext cx="2158841" cy="1175051"/>
              </a:xfrm>
              <a:prstGeom prst="rect">
                <a:avLst/>
              </a:prstGeom>
              <a:ln w="444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Amplification and Filtering</a:t>
                </a:r>
                <a:endParaRPr lang="en-US" sz="2800" dirty="0"/>
              </a:p>
            </p:txBody>
          </p:sp>
          <p:sp>
            <p:nvSpPr>
              <p:cNvPr id="107" name="Rectangle 106"/>
              <p:cNvSpPr/>
              <p:nvPr/>
            </p:nvSpPr>
            <p:spPr>
              <a:xfrm>
                <a:off x="23182395" y="20828443"/>
                <a:ext cx="2051290"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Secondary Input Device</a:t>
                </a:r>
                <a:endParaRPr lang="en-US" sz="2800" dirty="0"/>
              </a:p>
            </p:txBody>
          </p:sp>
          <p:sp>
            <p:nvSpPr>
              <p:cNvPr id="108" name="Rectangle 107"/>
              <p:cNvSpPr/>
              <p:nvPr/>
            </p:nvSpPr>
            <p:spPr>
              <a:xfrm>
                <a:off x="19488378" y="26694067"/>
                <a:ext cx="1564854" cy="1175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DBS Lead</a:t>
                </a:r>
              </a:p>
            </p:txBody>
          </p:sp>
          <p:cxnSp>
            <p:nvCxnSpPr>
              <p:cNvPr id="115" name="Straight Arrow Connector 114"/>
              <p:cNvCxnSpPr>
                <a:stCxn id="72" idx="3"/>
                <a:endCxn id="97" idx="1"/>
              </p:cNvCxnSpPr>
              <p:nvPr/>
            </p:nvCxnSpPr>
            <p:spPr>
              <a:xfrm flipV="1">
                <a:off x="16599329" y="17857334"/>
                <a:ext cx="941179" cy="554"/>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97" idx="2"/>
                <a:endCxn id="99" idx="0"/>
              </p:cNvCxnSpPr>
              <p:nvPr/>
            </p:nvCxnSpPr>
            <p:spPr>
              <a:xfrm flipH="1">
                <a:off x="18479910" y="18444859"/>
                <a:ext cx="1" cy="609399"/>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99" idx="3"/>
                <a:endCxn id="100" idx="1"/>
              </p:cNvCxnSpPr>
              <p:nvPr/>
            </p:nvCxnSpPr>
            <p:spPr>
              <a:xfrm>
                <a:off x="19421255" y="19641784"/>
                <a:ext cx="1046970" cy="6087"/>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27" name="Straight Arrow Connector 126"/>
              <p:cNvCxnSpPr>
                <a:stCxn id="97" idx="3"/>
                <a:endCxn id="98" idx="1"/>
              </p:cNvCxnSpPr>
              <p:nvPr/>
            </p:nvCxnSpPr>
            <p:spPr>
              <a:xfrm flipV="1">
                <a:off x="19419313" y="17850247"/>
                <a:ext cx="1062170" cy="7087"/>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32" name="Straight Arrow Connector 131"/>
              <p:cNvCxnSpPr>
                <a:stCxn id="98" idx="2"/>
                <a:endCxn id="100" idx="0"/>
              </p:cNvCxnSpPr>
              <p:nvPr/>
            </p:nvCxnSpPr>
            <p:spPr>
              <a:xfrm flipH="1">
                <a:off x="21341378" y="18437772"/>
                <a:ext cx="1" cy="622573"/>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33" name="Rectangle 132"/>
              <p:cNvSpPr/>
              <p:nvPr/>
            </p:nvSpPr>
            <p:spPr>
              <a:xfrm>
                <a:off x="19772696" y="20829032"/>
                <a:ext cx="1417573" cy="1175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t>DAQ</a:t>
                </a:r>
                <a:endParaRPr lang="en-US" sz="2800" b="1" dirty="0"/>
              </a:p>
            </p:txBody>
          </p:sp>
          <p:cxnSp>
            <p:nvCxnSpPr>
              <p:cNvPr id="149" name="Straight Arrow Connector 148"/>
              <p:cNvCxnSpPr>
                <a:stCxn id="100" idx="2"/>
                <a:endCxn id="133" idx="0"/>
              </p:cNvCxnSpPr>
              <p:nvPr/>
            </p:nvCxnSpPr>
            <p:spPr>
              <a:xfrm flipH="1">
                <a:off x="20481483" y="20235396"/>
                <a:ext cx="859895" cy="593636"/>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66" name="Straight Arrow Connector 165"/>
              <p:cNvCxnSpPr>
                <a:stCxn id="133" idx="2"/>
                <a:endCxn id="101" idx="0"/>
              </p:cNvCxnSpPr>
              <p:nvPr/>
            </p:nvCxnSpPr>
            <p:spPr>
              <a:xfrm flipH="1">
                <a:off x="20242529" y="22004083"/>
                <a:ext cx="238954" cy="823743"/>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70" name="Elbow Connector 169"/>
              <p:cNvCxnSpPr>
                <a:stCxn id="106" idx="0"/>
                <a:endCxn id="133" idx="3"/>
              </p:cNvCxnSpPr>
              <p:nvPr/>
            </p:nvCxnSpPr>
            <p:spPr>
              <a:xfrm rot="16200000" flipV="1">
                <a:off x="21303081" y="21303747"/>
                <a:ext cx="1408591" cy="1634213"/>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101" idx="1"/>
                <a:endCxn id="103" idx="3"/>
              </p:cNvCxnSpPr>
              <p:nvPr/>
            </p:nvCxnSpPr>
            <p:spPr>
              <a:xfrm flipH="1">
                <a:off x="18479910" y="23415352"/>
                <a:ext cx="785765" cy="18331"/>
              </a:xfrm>
              <a:prstGeom prst="straightConnector1">
                <a:avLst/>
              </a:prstGeom>
              <a:ln w="44450">
                <a:prstDash val="dash"/>
                <a:tailEnd type="triangle" w="lg" len="lg"/>
              </a:ln>
            </p:spPr>
            <p:style>
              <a:lnRef idx="1">
                <a:schemeClr val="dk1"/>
              </a:lnRef>
              <a:fillRef idx="0">
                <a:schemeClr val="dk1"/>
              </a:fillRef>
              <a:effectRef idx="0">
                <a:schemeClr val="dk1"/>
              </a:effectRef>
              <a:fontRef idx="minor">
                <a:schemeClr val="tx1"/>
              </a:fontRef>
            </p:style>
          </p:cxnSp>
          <p:cxnSp>
            <p:nvCxnSpPr>
              <p:cNvPr id="177" name="Straight Arrow Connector 176"/>
              <p:cNvCxnSpPr>
                <a:stCxn id="101" idx="3"/>
                <a:endCxn id="106" idx="1"/>
              </p:cNvCxnSpPr>
              <p:nvPr/>
            </p:nvCxnSpPr>
            <p:spPr>
              <a:xfrm flipV="1">
                <a:off x="21219382" y="23412675"/>
                <a:ext cx="525679" cy="2677"/>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80" name="Elbow Connector 179"/>
              <p:cNvCxnSpPr>
                <a:stCxn id="103" idx="2"/>
                <a:endCxn id="104" idx="0"/>
              </p:cNvCxnSpPr>
              <p:nvPr/>
            </p:nvCxnSpPr>
            <p:spPr>
              <a:xfrm rot="16200000" flipH="1">
                <a:off x="18578762" y="23033974"/>
                <a:ext cx="733084" cy="2707551"/>
              </a:xfrm>
              <a:prstGeom prst="bentConnector3">
                <a:avLst>
                  <a:gd name="adj1" fmla="val 50000"/>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83" name="Elbow Connector 182"/>
              <p:cNvCxnSpPr>
                <a:stCxn id="72" idx="2"/>
                <a:endCxn id="104" idx="1"/>
              </p:cNvCxnSpPr>
              <p:nvPr/>
            </p:nvCxnSpPr>
            <p:spPr>
              <a:xfrm rot="16200000" flipH="1">
                <a:off x="14293932" y="20159509"/>
                <a:ext cx="6896405" cy="3468212"/>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86" name="Elbow Connector 185"/>
              <p:cNvCxnSpPr>
                <a:stCxn id="104" idx="3"/>
                <a:endCxn id="106" idx="2"/>
              </p:cNvCxnSpPr>
              <p:nvPr/>
            </p:nvCxnSpPr>
            <p:spPr>
              <a:xfrm flipV="1">
                <a:off x="21121919" y="24000200"/>
                <a:ext cx="1702563" cy="1341618"/>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104" idx="2"/>
                <a:endCxn id="108" idx="0"/>
              </p:cNvCxnSpPr>
              <p:nvPr/>
            </p:nvCxnSpPr>
            <p:spPr>
              <a:xfrm flipH="1">
                <a:off x="20270805" y="25929343"/>
                <a:ext cx="28275" cy="764724"/>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93" name="Straight Arrow Connector 192"/>
              <p:cNvCxnSpPr>
                <a:stCxn id="105" idx="1"/>
                <a:endCxn id="108" idx="3"/>
              </p:cNvCxnSpPr>
              <p:nvPr/>
            </p:nvCxnSpPr>
            <p:spPr>
              <a:xfrm flipH="1">
                <a:off x="21053232" y="27280961"/>
                <a:ext cx="1047636" cy="632"/>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98" name="Elbow Connector 197"/>
              <p:cNvCxnSpPr>
                <a:stCxn id="105" idx="3"/>
                <a:endCxn id="107" idx="2"/>
              </p:cNvCxnSpPr>
              <p:nvPr/>
            </p:nvCxnSpPr>
            <p:spPr>
              <a:xfrm flipV="1">
                <a:off x="23665722" y="22003494"/>
                <a:ext cx="542318" cy="5277467"/>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204" name="Rectangle 203"/>
              <p:cNvSpPr/>
              <p:nvPr/>
            </p:nvSpPr>
            <p:spPr>
              <a:xfrm>
                <a:off x="16722640" y="20816833"/>
                <a:ext cx="1776762" cy="1175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Isolator</a:t>
                </a:r>
                <a:endParaRPr lang="en-US" sz="2800" dirty="0"/>
              </a:p>
            </p:txBody>
          </p:sp>
          <p:cxnSp>
            <p:nvCxnSpPr>
              <p:cNvPr id="207" name="Straight Arrow Connector 206"/>
              <p:cNvCxnSpPr/>
              <p:nvPr/>
            </p:nvCxnSpPr>
            <p:spPr>
              <a:xfrm flipH="1" flipV="1">
                <a:off x="18468883" y="21465441"/>
                <a:ext cx="1273294" cy="12199"/>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10" name="Straight Arrow Connector 209"/>
              <p:cNvCxnSpPr>
                <a:stCxn id="204" idx="2"/>
                <a:endCxn id="103" idx="0"/>
              </p:cNvCxnSpPr>
              <p:nvPr/>
            </p:nvCxnSpPr>
            <p:spPr>
              <a:xfrm flipH="1">
                <a:off x="17591529" y="21991884"/>
                <a:ext cx="19492" cy="854273"/>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23" name="Straight Arrow Connector 222"/>
              <p:cNvCxnSpPr>
                <a:stCxn id="107" idx="1"/>
                <a:endCxn id="133" idx="3"/>
              </p:cNvCxnSpPr>
              <p:nvPr/>
            </p:nvCxnSpPr>
            <p:spPr>
              <a:xfrm flipH="1">
                <a:off x="21190269" y="21415969"/>
                <a:ext cx="1992126" cy="589"/>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230" name="Rectangle 229"/>
              <p:cNvSpPr/>
              <p:nvPr/>
            </p:nvSpPr>
            <p:spPr>
              <a:xfrm>
                <a:off x="23010403" y="17729063"/>
                <a:ext cx="2072614" cy="586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Software</a:t>
                </a:r>
                <a:endParaRPr lang="en-US" sz="2800" dirty="0"/>
              </a:p>
            </p:txBody>
          </p:sp>
          <p:sp>
            <p:nvSpPr>
              <p:cNvPr id="231" name="Rectangle 230"/>
              <p:cNvSpPr/>
              <p:nvPr/>
            </p:nvSpPr>
            <p:spPr>
              <a:xfrm>
                <a:off x="23010403" y="18477968"/>
                <a:ext cx="2051290" cy="6577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smtClean="0"/>
                  <a:t>Hardware</a:t>
                </a:r>
                <a:endParaRPr lang="en-US" sz="2800" dirty="0"/>
              </a:p>
            </p:txBody>
          </p:sp>
          <p:sp>
            <p:nvSpPr>
              <p:cNvPr id="232" name="Rectangle 231"/>
              <p:cNvSpPr/>
              <p:nvPr/>
            </p:nvSpPr>
            <p:spPr>
              <a:xfrm>
                <a:off x="23004095" y="17011899"/>
                <a:ext cx="2078922" cy="5436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People</a:t>
                </a:r>
                <a:endParaRPr lang="en-US" sz="2800" dirty="0"/>
              </a:p>
            </p:txBody>
          </p:sp>
          <p:cxnSp>
            <p:nvCxnSpPr>
              <p:cNvPr id="233" name="Elbow Connector 232"/>
              <p:cNvCxnSpPr>
                <a:stCxn id="97" idx="0"/>
                <a:endCxn id="106" idx="3"/>
              </p:cNvCxnSpPr>
              <p:nvPr/>
            </p:nvCxnSpPr>
            <p:spPr>
              <a:xfrm rot="16200000" flipH="1">
                <a:off x="18120472" y="17629246"/>
                <a:ext cx="6142867" cy="5423991"/>
              </a:xfrm>
              <a:prstGeom prst="bentConnector4">
                <a:avLst>
                  <a:gd name="adj1" fmla="val -9003"/>
                  <a:gd name="adj2" fmla="val 125969"/>
                </a:avLst>
              </a:prstGeom>
              <a:ln w="44450">
                <a:prstDash val="dash"/>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240" name="Rectangle 239"/>
              <p:cNvSpPr/>
              <p:nvPr/>
            </p:nvSpPr>
            <p:spPr>
              <a:xfrm>
                <a:off x="23017911" y="19251536"/>
                <a:ext cx="2051290" cy="6577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mtClean="0"/>
                  <a:t>Fixed</a:t>
                </a:r>
                <a:endParaRPr lang="en-US" sz="2800" dirty="0"/>
              </a:p>
            </p:txBody>
          </p:sp>
          <p:sp>
            <p:nvSpPr>
              <p:cNvPr id="244" name="Rectangle 243"/>
              <p:cNvSpPr/>
              <p:nvPr/>
            </p:nvSpPr>
            <p:spPr>
              <a:xfrm>
                <a:off x="19320593" y="26338654"/>
                <a:ext cx="5102510" cy="1712129"/>
              </a:xfrm>
              <a:prstGeom prst="rect">
                <a:avLst/>
              </a:prstGeom>
              <a:noFill/>
              <a:ln w="444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p:cNvSpPr txBox="1"/>
              <p:nvPr/>
            </p:nvSpPr>
            <p:spPr>
              <a:xfrm>
                <a:off x="21716178" y="25852179"/>
                <a:ext cx="2830116" cy="523220"/>
              </a:xfrm>
              <a:prstGeom prst="rect">
                <a:avLst/>
              </a:prstGeom>
              <a:noFill/>
            </p:spPr>
            <p:txBody>
              <a:bodyPr wrap="square" rtlCol="0">
                <a:spAutoFit/>
              </a:bodyPr>
              <a:lstStyle/>
              <a:p>
                <a:r>
                  <a:rPr lang="en-US" sz="2800" b="1" i="1" dirty="0" smtClean="0">
                    <a:latin typeface="Interstate" charset="0"/>
                    <a:ea typeface="Interstate" charset="0"/>
                    <a:cs typeface="Interstate" charset="0"/>
                  </a:rPr>
                  <a:t>Simulated</a:t>
                </a:r>
              </a:p>
            </p:txBody>
          </p:sp>
        </p:grpSp>
      </p:grpSp>
      <p:grpSp>
        <p:nvGrpSpPr>
          <p:cNvPr id="4" name="Group 3"/>
          <p:cNvGrpSpPr/>
          <p:nvPr/>
        </p:nvGrpSpPr>
        <p:grpSpPr>
          <a:xfrm>
            <a:off x="13948042" y="25755667"/>
            <a:ext cx="12649200" cy="5618386"/>
            <a:chOff x="13948042" y="24696663"/>
            <a:chExt cx="12649200" cy="5618386"/>
          </a:xfrm>
        </p:grpSpPr>
        <p:sp>
          <p:nvSpPr>
            <p:cNvPr id="253" name="TextBox 252"/>
            <p:cNvSpPr txBox="1"/>
            <p:nvPr/>
          </p:nvSpPr>
          <p:spPr>
            <a:xfrm>
              <a:off x="13948042" y="24696663"/>
              <a:ext cx="12649200" cy="852956"/>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4800" b="1" dirty="0" smtClean="0">
                  <a:solidFill>
                    <a:schemeClr val="bg1"/>
                  </a:solidFill>
                  <a:latin typeface="Interstate" charset="0"/>
                  <a:ea typeface="Interstate" charset="0"/>
                  <a:cs typeface="Interstate" charset="0"/>
                </a:rPr>
                <a:t>Results: Software Development</a:t>
              </a:r>
              <a:endParaRPr lang="en-US" sz="4800" b="1" dirty="0">
                <a:solidFill>
                  <a:schemeClr val="bg1"/>
                </a:solidFill>
                <a:latin typeface="Interstate" charset="0"/>
                <a:ea typeface="Interstate" charset="0"/>
                <a:cs typeface="Interstate" charset="0"/>
              </a:endParaRPr>
            </a:p>
          </p:txBody>
        </p:sp>
        <p:pic>
          <p:nvPicPr>
            <p:cNvPr id="254" name="Picture 253"/>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4366230" y="25947872"/>
              <a:ext cx="7054956" cy="4350698"/>
            </a:xfrm>
            <a:prstGeom prst="rect">
              <a:avLst/>
            </a:prstGeom>
          </p:spPr>
        </p:pic>
        <p:sp>
          <p:nvSpPr>
            <p:cNvPr id="255" name="TextBox 254"/>
            <p:cNvSpPr txBox="1"/>
            <p:nvPr/>
          </p:nvSpPr>
          <p:spPr>
            <a:xfrm>
              <a:off x="21543322" y="25913844"/>
              <a:ext cx="4864096" cy="4401205"/>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Twice as fast using object oriented programing (</a:t>
              </a:r>
              <a:r>
                <a:rPr lang="en-US" sz="2800" i="1" dirty="0">
                  <a:latin typeface="Interstate" charset="0"/>
                  <a:ea typeface="Interstate" charset="0"/>
                  <a:cs typeface="Interstate" charset="0"/>
                </a:rPr>
                <a:t>OOP </a:t>
              </a:r>
              <a:r>
                <a:rPr lang="en-US" sz="2800" i="1" dirty="0" smtClean="0">
                  <a:latin typeface="Interstate" charset="0"/>
                  <a:ea typeface="Interstate" charset="0"/>
                  <a:cs typeface="Interstate" charset="0"/>
                </a:rPr>
                <a:t>, </a:t>
              </a:r>
              <a:r>
                <a:rPr lang="en-US" sz="2800" dirty="0" smtClean="0">
                  <a:latin typeface="Interstate" charset="0"/>
                  <a:ea typeface="Interstate" charset="0"/>
                  <a:cs typeface="Interstate" charset="0"/>
                </a:rPr>
                <a:t>modular programming), as opposed to writing all in a single program.</a:t>
              </a:r>
            </a:p>
            <a:p>
              <a:pPr marL="457200" indent="-457200">
                <a:buFont typeface="Arial" charset="0"/>
                <a:buChar char="•"/>
              </a:pPr>
              <a:endParaRPr lang="en-US" sz="2800" i="1"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Modular: all parts of the program can be used in a different study protocol with little modification.</a:t>
              </a:r>
            </a:p>
          </p:txBody>
        </p:sp>
      </p:grpSp>
      <p:pic>
        <p:nvPicPr>
          <p:cNvPr id="259" name="Picture 258"/>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26985367" y="13917030"/>
            <a:ext cx="7114032" cy="5334000"/>
          </a:xfrm>
          <a:prstGeom prst="rect">
            <a:avLst/>
          </a:prstGeom>
        </p:spPr>
      </p:pic>
      <p:sp>
        <p:nvSpPr>
          <p:cNvPr id="260" name="TextBox 259"/>
          <p:cNvSpPr txBox="1"/>
          <p:nvPr/>
        </p:nvSpPr>
        <p:spPr>
          <a:xfrm>
            <a:off x="28060644" y="14297289"/>
            <a:ext cx="896014" cy="584775"/>
          </a:xfrm>
          <a:prstGeom prst="rect">
            <a:avLst/>
          </a:prstGeom>
          <a:noFill/>
        </p:spPr>
        <p:txBody>
          <a:bodyPr wrap="square" rtlCol="0">
            <a:spAutoFit/>
          </a:bodyPr>
          <a:lstStyle/>
          <a:p>
            <a:pPr algn="ctr"/>
            <a:r>
              <a:rPr lang="en-US" sz="3200" b="1" dirty="0" smtClean="0">
                <a:solidFill>
                  <a:schemeClr val="accent2"/>
                </a:solidFill>
                <a:latin typeface="Interstate" charset="0"/>
                <a:ea typeface="Interstate" charset="0"/>
                <a:cs typeface="Interstate" charset="0"/>
              </a:rPr>
              <a:t>N</a:t>
            </a:r>
            <a:endParaRPr lang="en-US" sz="2000" b="1" dirty="0" smtClean="0">
              <a:solidFill>
                <a:schemeClr val="accent2"/>
              </a:solidFill>
              <a:latin typeface="Interstate" charset="0"/>
              <a:ea typeface="Interstate" charset="0"/>
              <a:cs typeface="Interstate" charset="0"/>
            </a:endParaRPr>
          </a:p>
        </p:txBody>
      </p:sp>
      <p:sp>
        <p:nvSpPr>
          <p:cNvPr id="261" name="TextBox 260"/>
          <p:cNvSpPr txBox="1"/>
          <p:nvPr/>
        </p:nvSpPr>
        <p:spPr>
          <a:xfrm>
            <a:off x="28956658" y="18164236"/>
            <a:ext cx="896014" cy="584775"/>
          </a:xfrm>
          <a:prstGeom prst="rect">
            <a:avLst/>
          </a:prstGeom>
          <a:noFill/>
        </p:spPr>
        <p:txBody>
          <a:bodyPr wrap="square" rtlCol="0">
            <a:spAutoFit/>
          </a:bodyPr>
          <a:lstStyle/>
          <a:p>
            <a:pPr algn="ctr"/>
            <a:r>
              <a:rPr lang="en-US" sz="3200" b="1" dirty="0" smtClean="0">
                <a:solidFill>
                  <a:schemeClr val="accent2"/>
                </a:solidFill>
                <a:latin typeface="Interstate" charset="0"/>
                <a:ea typeface="Interstate" charset="0"/>
                <a:cs typeface="Interstate" charset="0"/>
              </a:rPr>
              <a:t>LR</a:t>
            </a:r>
            <a:endParaRPr lang="en-US" sz="2000" b="1" dirty="0" smtClean="0">
              <a:solidFill>
                <a:schemeClr val="accent2"/>
              </a:solidFill>
              <a:latin typeface="Interstate" charset="0"/>
              <a:ea typeface="Interstate" charset="0"/>
              <a:cs typeface="Interstate" charset="0"/>
            </a:endParaRPr>
          </a:p>
        </p:txBody>
      </p:sp>
      <p:sp>
        <p:nvSpPr>
          <p:cNvPr id="262" name="TextBox 261"/>
          <p:cNvSpPr txBox="1"/>
          <p:nvPr/>
        </p:nvSpPr>
        <p:spPr>
          <a:xfrm>
            <a:off x="29765511" y="15549758"/>
            <a:ext cx="896014" cy="584775"/>
          </a:xfrm>
          <a:prstGeom prst="rect">
            <a:avLst/>
          </a:prstGeom>
          <a:noFill/>
        </p:spPr>
        <p:txBody>
          <a:bodyPr wrap="square" rtlCol="0">
            <a:spAutoFit/>
          </a:bodyPr>
          <a:lstStyle/>
          <a:p>
            <a:pPr algn="ctr"/>
            <a:r>
              <a:rPr lang="en-US" sz="3200" b="1" dirty="0" smtClean="0">
                <a:solidFill>
                  <a:schemeClr val="accent2"/>
                </a:solidFill>
                <a:latin typeface="Interstate" charset="0"/>
                <a:ea typeface="Interstate" charset="0"/>
                <a:cs typeface="Interstate" charset="0"/>
              </a:rPr>
              <a:t>L</a:t>
            </a:r>
            <a:endParaRPr lang="en-US" sz="2000" b="1" dirty="0" smtClean="0">
              <a:solidFill>
                <a:schemeClr val="accent2"/>
              </a:solidFill>
              <a:latin typeface="Interstate" charset="0"/>
              <a:ea typeface="Interstate" charset="0"/>
              <a:cs typeface="Interstate" charset="0"/>
            </a:endParaRPr>
          </a:p>
        </p:txBody>
      </p:sp>
      <p:sp>
        <p:nvSpPr>
          <p:cNvPr id="263" name="TextBox 262"/>
          <p:cNvSpPr txBox="1"/>
          <p:nvPr/>
        </p:nvSpPr>
        <p:spPr>
          <a:xfrm>
            <a:off x="31966745" y="17134298"/>
            <a:ext cx="896014" cy="584775"/>
          </a:xfrm>
          <a:prstGeom prst="rect">
            <a:avLst/>
          </a:prstGeom>
          <a:noFill/>
        </p:spPr>
        <p:txBody>
          <a:bodyPr wrap="square" rtlCol="0">
            <a:spAutoFit/>
          </a:bodyPr>
          <a:lstStyle/>
          <a:p>
            <a:pPr algn="ctr"/>
            <a:r>
              <a:rPr lang="en-US" sz="3200" b="1" dirty="0" smtClean="0">
                <a:solidFill>
                  <a:schemeClr val="accent2"/>
                </a:solidFill>
                <a:latin typeface="Interstate" charset="0"/>
                <a:ea typeface="Interstate" charset="0"/>
                <a:cs typeface="Interstate" charset="0"/>
              </a:rPr>
              <a:t>R</a:t>
            </a:r>
            <a:endParaRPr lang="en-US" sz="2000" b="1" dirty="0" smtClean="0">
              <a:solidFill>
                <a:schemeClr val="accent2"/>
              </a:solidFill>
              <a:latin typeface="Interstate" charset="0"/>
              <a:ea typeface="Interstate" charset="0"/>
              <a:cs typeface="Interstate" charset="0"/>
            </a:endParaRPr>
          </a:p>
        </p:txBody>
      </p:sp>
      <p:pic>
        <p:nvPicPr>
          <p:cNvPr id="264" name="Picture 263"/>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34497310" y="14042948"/>
            <a:ext cx="7114032" cy="5334000"/>
          </a:xfrm>
          <a:prstGeom prst="rect">
            <a:avLst/>
          </a:prstGeom>
        </p:spPr>
      </p:pic>
      <p:sp>
        <p:nvSpPr>
          <p:cNvPr id="265" name="TextBox 264"/>
          <p:cNvSpPr txBox="1"/>
          <p:nvPr/>
        </p:nvSpPr>
        <p:spPr>
          <a:xfrm>
            <a:off x="35244290" y="13373831"/>
            <a:ext cx="5479181" cy="584775"/>
          </a:xfrm>
          <a:prstGeom prst="rect">
            <a:avLst/>
          </a:prstGeom>
          <a:noFill/>
        </p:spPr>
        <p:txBody>
          <a:bodyPr wrap="square" rtlCol="0">
            <a:spAutoFit/>
          </a:bodyPr>
          <a:lstStyle/>
          <a:p>
            <a:pPr algn="ctr"/>
            <a:r>
              <a:rPr lang="en-US" sz="3200" smtClean="0">
                <a:solidFill>
                  <a:schemeClr val="tx1">
                    <a:lumMod val="50000"/>
                    <a:lumOff val="50000"/>
                  </a:schemeClr>
                </a:solidFill>
                <a:latin typeface="Interstate" charset="0"/>
                <a:ea typeface="Interstate" charset="0"/>
                <a:cs typeface="Interstate" charset="0"/>
              </a:rPr>
              <a:t>Signal Amplification</a:t>
            </a:r>
            <a:endParaRPr lang="en-US" sz="2000" dirty="0" smtClean="0">
              <a:solidFill>
                <a:schemeClr val="tx1">
                  <a:lumMod val="50000"/>
                  <a:lumOff val="50000"/>
                </a:schemeClr>
              </a:solidFill>
              <a:latin typeface="Interstate" charset="0"/>
              <a:ea typeface="Interstate" charset="0"/>
              <a:cs typeface="Interstate" charset="0"/>
            </a:endParaRPr>
          </a:p>
        </p:txBody>
      </p:sp>
      <p:grpSp>
        <p:nvGrpSpPr>
          <p:cNvPr id="8" name="Group 7"/>
          <p:cNvGrpSpPr/>
          <p:nvPr/>
        </p:nvGrpSpPr>
        <p:grpSpPr>
          <a:xfrm>
            <a:off x="27128494" y="5122803"/>
            <a:ext cx="16231593" cy="6632992"/>
            <a:chOff x="27128494" y="5122803"/>
            <a:chExt cx="16231593" cy="6632992"/>
          </a:xfrm>
        </p:grpSpPr>
        <p:sp>
          <p:nvSpPr>
            <p:cNvPr id="71" name="TextBox 70"/>
            <p:cNvSpPr txBox="1"/>
            <p:nvPr/>
          </p:nvSpPr>
          <p:spPr>
            <a:xfrm>
              <a:off x="27128494" y="5122803"/>
              <a:ext cx="16231593" cy="1000492"/>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Results: Hardware Design</a:t>
              </a:r>
              <a:endParaRPr lang="en-US" sz="5400" b="1" dirty="0">
                <a:solidFill>
                  <a:schemeClr val="bg1"/>
                </a:solidFill>
                <a:latin typeface="Interstate" charset="0"/>
                <a:ea typeface="Interstate" charset="0"/>
                <a:cs typeface="Interstate" charset="0"/>
              </a:endParaRPr>
            </a:p>
          </p:txBody>
        </p:sp>
        <p:sp>
          <p:nvSpPr>
            <p:cNvPr id="85" name="TextBox 84"/>
            <p:cNvSpPr txBox="1"/>
            <p:nvPr/>
          </p:nvSpPr>
          <p:spPr>
            <a:xfrm>
              <a:off x="34473262" y="6969708"/>
              <a:ext cx="7232519" cy="3970318"/>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Model for 3D printing was designed including all cutouts for any connection necessary</a:t>
              </a:r>
            </a:p>
            <a:p>
              <a:pPr marL="457200" indent="-457200">
                <a:buFont typeface="Arial" charset="0"/>
                <a:buChar char="•"/>
              </a:pPr>
              <a:endParaRPr lang="en-US" sz="2800"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A printed circuit board can be swapped depending on different protocol requirements</a:t>
              </a:r>
            </a:p>
            <a:p>
              <a:pPr marL="457200" indent="-457200">
                <a:buFont typeface="Arial" charset="0"/>
                <a:buChar char="•"/>
              </a:pPr>
              <a:endParaRPr lang="en-US" sz="2800"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Each element requires minimal alteration to repurpose for different research questions.</a:t>
              </a:r>
            </a:p>
          </p:txBody>
        </p:sp>
        <p:pic>
          <p:nvPicPr>
            <p:cNvPr id="257" name="Picture 256"/>
            <p:cNvPicPr>
              <a:picLocks noChangeAspect="1"/>
            </p:cNvPicPr>
            <p:nvPr/>
          </p:nvPicPr>
          <p:blipFill rotWithShape="1">
            <a:blip r:embed="rId12">
              <a:extLst>
                <a:ext uri="{28A0092B-C50C-407E-A947-70E740481C1C}">
                  <a14:useLocalDpi xmlns:a14="http://schemas.microsoft.com/office/drawing/2010/main"/>
                </a:ext>
              </a:extLst>
            </a:blip>
            <a:srcRect r="6159"/>
            <a:stretch/>
          </p:blipFill>
          <p:spPr>
            <a:xfrm flipH="1">
              <a:off x="27232319" y="8256967"/>
              <a:ext cx="4146301" cy="3498828"/>
            </a:xfrm>
            <a:prstGeom prst="rect">
              <a:avLst/>
            </a:prstGeom>
          </p:spPr>
        </p:pic>
        <p:pic>
          <p:nvPicPr>
            <p:cNvPr id="111" name="Picture 110"/>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29780288" y="6295241"/>
              <a:ext cx="3649847" cy="3736749"/>
            </a:xfrm>
            <a:prstGeom prst="rect">
              <a:avLst/>
            </a:prstGeom>
          </p:spPr>
        </p:pic>
      </p:grpSp>
      <p:sp>
        <p:nvSpPr>
          <p:cNvPr id="24" name="Freeform 23"/>
          <p:cNvSpPr/>
          <p:nvPr/>
        </p:nvSpPr>
        <p:spPr>
          <a:xfrm>
            <a:off x="28123482" y="7077456"/>
            <a:ext cx="1612806" cy="1737360"/>
          </a:xfrm>
          <a:custGeom>
            <a:avLst/>
            <a:gdLst>
              <a:gd name="connsiteX0" fmla="*/ 1612806 w 1612806"/>
              <a:gd name="connsiteY0" fmla="*/ 0 h 1737360"/>
              <a:gd name="connsiteX1" fmla="*/ 113190 w 1612806"/>
              <a:gd name="connsiteY1" fmla="*/ 420624 h 1737360"/>
              <a:gd name="connsiteX2" fmla="*/ 149766 w 1612806"/>
              <a:gd name="connsiteY2" fmla="*/ 1737360 h 1737360"/>
            </a:gdLst>
            <a:ahLst/>
            <a:cxnLst>
              <a:cxn ang="0">
                <a:pos x="connsiteX0" y="connsiteY0"/>
              </a:cxn>
              <a:cxn ang="0">
                <a:pos x="connsiteX1" y="connsiteY1"/>
              </a:cxn>
              <a:cxn ang="0">
                <a:pos x="connsiteX2" y="connsiteY2"/>
              </a:cxn>
            </a:cxnLst>
            <a:rect l="l" t="t" r="r" b="b"/>
            <a:pathLst>
              <a:path w="1612806" h="1737360">
                <a:moveTo>
                  <a:pt x="1612806" y="0"/>
                </a:moveTo>
                <a:cubicBezTo>
                  <a:pt x="984918" y="65532"/>
                  <a:pt x="357030" y="131064"/>
                  <a:pt x="113190" y="420624"/>
                </a:cubicBezTo>
                <a:cubicBezTo>
                  <a:pt x="-130650" y="710184"/>
                  <a:pt x="85758" y="1551432"/>
                  <a:pt x="149766" y="1737360"/>
                </a:cubicBezTo>
              </a:path>
            </a:pathLst>
          </a:custGeom>
          <a:noFill/>
          <a:ln w="6350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0790347" y="27881618"/>
            <a:ext cx="2616733" cy="338554"/>
          </a:xfrm>
          <a:prstGeom prst="rect">
            <a:avLst/>
          </a:prstGeom>
        </p:spPr>
        <p:txBody>
          <a:bodyPr wrap="square">
            <a:spAutoFit/>
          </a:bodyPr>
          <a:lstStyle/>
          <a:p>
            <a:pPr algn="just"/>
            <a:r>
              <a:rPr lang="en-US" sz="1600" dirty="0" smtClean="0">
                <a:latin typeface="Interstate" charset="0"/>
                <a:ea typeface="Interstate" charset="0"/>
                <a:cs typeface="Interstate" charset="0"/>
              </a:rPr>
              <a:t>Figure: Kent, 2014</a:t>
            </a:r>
            <a:endParaRPr lang="en-US" sz="1600" dirty="0">
              <a:latin typeface="Interstate" charset="0"/>
              <a:ea typeface="Interstate" charset="0"/>
              <a:cs typeface="Interstate" charset="0"/>
            </a:endParaRPr>
          </a:p>
        </p:txBody>
      </p:sp>
      <p:pic>
        <p:nvPicPr>
          <p:cNvPr id="119" name="Picture 118"/>
          <p:cNvPicPr>
            <a:picLocks noChangeAspect="1"/>
          </p:cNvPicPr>
          <p:nvPr/>
        </p:nvPicPr>
        <p:blipFill rotWithShape="1">
          <a:blip r:embed="rId14">
            <a:extLst>
              <a:ext uri="{28A0092B-C50C-407E-A947-70E740481C1C}">
                <a14:useLocalDpi xmlns:a14="http://schemas.microsoft.com/office/drawing/2010/main"/>
              </a:ext>
            </a:extLst>
          </a:blip>
          <a:srcRect/>
          <a:stretch/>
        </p:blipFill>
        <p:spPr>
          <a:xfrm>
            <a:off x="30661525" y="18756918"/>
            <a:ext cx="3954392" cy="4722963"/>
          </a:xfrm>
          <a:prstGeom prst="rect">
            <a:avLst/>
          </a:prstGeom>
        </p:spPr>
      </p:pic>
      <p:sp>
        <p:nvSpPr>
          <p:cNvPr id="122" name="TextBox 121"/>
          <p:cNvSpPr txBox="1"/>
          <p:nvPr/>
        </p:nvSpPr>
        <p:spPr>
          <a:xfrm>
            <a:off x="34715846" y="19440385"/>
            <a:ext cx="6526646" cy="3539430"/>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Shown are recordings of artifacts resulting from 1 V, 5 Hz bipolar stimulation. They are amplified 1x, 20x, 100x top to bottom.</a:t>
            </a:r>
          </a:p>
          <a:p>
            <a:pPr marL="457200" indent="-457200">
              <a:buFont typeface="Arial" charset="0"/>
              <a:buChar char="•"/>
            </a:pPr>
            <a:r>
              <a:rPr lang="en-US" sz="2800" dirty="0" smtClean="0">
                <a:latin typeface="Interstate" charset="0"/>
                <a:ea typeface="Interstate" charset="0"/>
                <a:cs typeface="Interstate" charset="0"/>
              </a:rPr>
              <a:t>Clipping is working as expected, because the amplified recordings have not reached the expected amplitudes, but are much lower.</a:t>
            </a:r>
          </a:p>
        </p:txBody>
      </p:sp>
      <p:pic>
        <p:nvPicPr>
          <p:cNvPr id="6" name="Picture 5"/>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30542383" y="1942867"/>
            <a:ext cx="9329928" cy="1271016"/>
          </a:xfrm>
          <a:prstGeom prst="rect">
            <a:avLst/>
          </a:prstGeom>
        </p:spPr>
      </p:pic>
    </p:spTree>
    <p:extLst>
      <p:ext uri="{BB962C8B-B14F-4D97-AF65-F5344CB8AC3E}">
        <p14:creationId xmlns:p14="http://schemas.microsoft.com/office/powerpoint/2010/main" val="3262294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2442</TotalTime>
  <Words>914</Words>
  <Application>Microsoft Macintosh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Light</vt:lpstr>
      <vt:lpstr>Garamond</vt:lpstr>
      <vt:lpstr>Garamond 3 LT Std</vt:lpstr>
      <vt:lpstr>Interstate</vt:lpstr>
      <vt:lpstr>Wingdings</vt:lpstr>
      <vt:lpstr>Arial</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rmp</dc:creator>
  <cp:lastModifiedBy>Matias Lopez</cp:lastModifiedBy>
  <cp:revision>145</cp:revision>
  <cp:lastPrinted>2015-07-18T00:22:23Z</cp:lastPrinted>
  <dcterms:created xsi:type="dcterms:W3CDTF">2014-06-30T21:57:42Z</dcterms:created>
  <dcterms:modified xsi:type="dcterms:W3CDTF">2017-04-14T13:12:49Z</dcterms:modified>
</cp:coreProperties>
</file>