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Source Code Pr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MontserratSemiBold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ourceCodePro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SourceCodePro-italic.fntdata"/><Relationship Id="rId52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dbd1f6b0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6dbd1f6b0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6dbd1f6b0_0_3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6dbd1f6b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721d6683e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721d668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6dbd1f6b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6dbd1f6b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6dbd1f6b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6dbd1f6b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dbd1f6b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dbd1f6b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6dbd1f6b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6dbd1f6b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6dbd1f6b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6dbd1f6b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6dbd1f6b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6dbd1f6b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6dbd1f6b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6dbd1f6b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dbd1f6b0_0_2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dbd1f6b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6dbd1f6b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6dbd1f6b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6dbd1f6b0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6dbd1f6b0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6dbd1f6b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6dbd1f6b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6dbd1f6b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6dbd1f6b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6dbd1f6b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6dbd1f6b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721d66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721d66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6dbd1f6b0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6dbd1f6b0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6dbd1f6b0_0_5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6dbd1f6b0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721d6683e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721d668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6dbd1f6b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6dbd1f6b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dbd1f6b0_0_3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dbd1f6b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6dbd1f6b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6dbd1f6b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6dbd1f6b0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6dbd1f6b0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6dbd1f6b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6dbd1f6b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6dbd1f6b0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6dbd1f6b0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21d6683e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21d668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dbd1f6b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dbd1f6b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6dbd1f6b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6dbd1f6b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dbd1f6b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dbd1f6b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dbd1f6b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6dbd1f6b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6dbd1f6b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6dbd1f6b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B212C">
            <a:alpha val="9545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oi.org/10.1016/j.jss.2023.111797" TargetMode="External"/><Relationship Id="rId4" Type="http://schemas.openxmlformats.org/officeDocument/2006/relationships/hyperlink" Target="https://www.youtube.com/watch?v=JG4zt9CnIl4" TargetMode="External"/><Relationship Id="rId5" Type="http://schemas.openxmlformats.org/officeDocument/2006/relationships/hyperlink" Target="https://github.com/VerifyTests/Verify" TargetMode="External"/><Relationship Id="rId6" Type="http://schemas.openxmlformats.org/officeDocument/2006/relationships/hyperlink" Target="https://github.com/imatrisciano/SnapshotTestingPlayground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>
              <a:solidFill>
                <a:schemeClr val="accen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302625"/>
            <a:ext cx="50175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approccio innovativo per la verifica dei test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126500" y="4501750"/>
            <a:ext cx="501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Ivano Matrisciano</a:t>
            </a:r>
            <a:br>
              <a:rPr lang="it"/>
            </a:br>
            <a:r>
              <a:rPr i="1" lang="it" sz="1200"/>
              <a:t> corso di </a:t>
            </a:r>
            <a:r>
              <a:rPr i="1" lang="it" sz="1200">
                <a:solidFill>
                  <a:schemeClr val="dk2"/>
                </a:solidFill>
              </a:rPr>
              <a:t>Software Project Management and Evolution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8025" y="4796400"/>
            <a:ext cx="15117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2024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g</a:t>
            </a:r>
            <a:r>
              <a:rPr lang="it"/>
              <a:t>estione degli snapshot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410300"/>
            <a:ext cx="6839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700"/>
              <a:buChar char="●"/>
            </a:pPr>
            <a:r>
              <a:rPr lang="it" sz="1700">
                <a:solidFill>
                  <a:srgbClr val="EFEFEF"/>
                </a:solidFill>
              </a:rPr>
              <a:t>Per ognuno dei test scritti è necessario </a:t>
            </a:r>
            <a:r>
              <a:rPr b="1" lang="it" sz="1700">
                <a:solidFill>
                  <a:schemeClr val="accent2"/>
                </a:solidFill>
              </a:rPr>
              <a:t>salvare </a:t>
            </a:r>
            <a:r>
              <a:rPr lang="it" sz="1700">
                <a:solidFill>
                  <a:srgbClr val="EFEFEF"/>
                </a:solidFill>
              </a:rPr>
              <a:t>su disco lo snapshot, cioè un file contenente l’expected result propriamente serializzato</a:t>
            </a:r>
            <a:endParaRPr sz="1700">
              <a:solidFill>
                <a:srgbClr val="EFEFEF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700"/>
              <a:buChar char="○"/>
            </a:pPr>
            <a:r>
              <a:rPr lang="it" sz="1700">
                <a:solidFill>
                  <a:srgbClr val="EFEFEF"/>
                </a:solidFill>
              </a:rPr>
              <a:t>è necessario </a:t>
            </a:r>
            <a:r>
              <a:rPr b="1" lang="it" sz="1700">
                <a:solidFill>
                  <a:schemeClr val="accent2"/>
                </a:solidFill>
              </a:rPr>
              <a:t>versionare </a:t>
            </a:r>
            <a:r>
              <a:rPr lang="it" sz="1700">
                <a:solidFill>
                  <a:srgbClr val="EFEFEF"/>
                </a:solidFill>
              </a:rPr>
              <a:t>gli snapshot</a:t>
            </a:r>
            <a:br>
              <a:rPr lang="it" sz="1700">
                <a:solidFill>
                  <a:srgbClr val="EFEFEF"/>
                </a:solidFill>
              </a:rPr>
            </a:br>
            <a:endParaRPr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Ogni volta che uno snapshot differisce da quello salvato, il test fallirà</a:t>
            </a:r>
            <a:endParaRPr sz="1700"/>
          </a:p>
          <a:p>
            <a:pPr indent="-336550" lvl="1" marL="914400" rtl="0" algn="l">
              <a:spcBef>
                <a:spcPts val="1200"/>
              </a:spcBef>
              <a:spcAft>
                <a:spcPts val="1200"/>
              </a:spcAft>
              <a:buSzPts val="1700"/>
              <a:buChar char="○"/>
            </a:pPr>
            <a:r>
              <a:rPr lang="it" sz="1700"/>
              <a:t>alla </a:t>
            </a:r>
            <a:r>
              <a:rPr b="1" lang="it" sz="1700">
                <a:solidFill>
                  <a:schemeClr val="accent2"/>
                </a:solidFill>
              </a:rPr>
              <a:t>prima esecuzione</a:t>
            </a:r>
            <a:r>
              <a:rPr lang="it" sz="1700"/>
              <a:t> non esiste uno snapshot </a:t>
            </a:r>
            <a:r>
              <a:rPr i="1" lang="it" sz="1700"/>
              <a:t>known-good</a:t>
            </a:r>
            <a:r>
              <a:rPr lang="it" sz="1700"/>
              <a:t> e il test fallirà</a:t>
            </a:r>
            <a:endParaRPr sz="1700"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83950" y="304800"/>
            <a:ext cx="45870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Panoramica</a:t>
            </a:r>
            <a:endParaRPr b="1" sz="3600"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3077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Introduzione allo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 sz="23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it" sz="2300">
                <a:solidFill>
                  <a:schemeClr val="accent2"/>
                </a:solidFill>
              </a:rPr>
              <a:t>Esempio: </a:t>
            </a:r>
            <a:r>
              <a:rPr lang="it" sz="23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Verify </a:t>
            </a:r>
            <a:r>
              <a:rPr lang="it" sz="2300">
                <a:solidFill>
                  <a:schemeClr val="accent2"/>
                </a:solidFill>
              </a:rPr>
              <a:t>per .NET</a:t>
            </a:r>
            <a:endParaRPr sz="2300">
              <a:solidFill>
                <a:schemeClr val="accent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Conclusioni</a:t>
            </a:r>
            <a:endParaRPr sz="2300"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83950" y="304800"/>
            <a:ext cx="58557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accent2"/>
                </a:solidFill>
              </a:rPr>
              <a:t>Esempio: </a:t>
            </a:r>
            <a:r>
              <a:rPr lang="it" sz="23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Verify </a:t>
            </a:r>
            <a:r>
              <a:rPr lang="it" sz="2300">
                <a:solidFill>
                  <a:schemeClr val="accent2"/>
                </a:solidFill>
              </a:rPr>
              <a:t>per .NET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3839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/>
              <a:t>In questa sezione: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Progetto di esempio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Setup del progetto di test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Snapshot per test di unità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Verifica di eccezioni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Snapshot per test di integrazione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Snapshot per test di interfacce </a:t>
            </a:r>
            <a:endParaRPr sz="1800"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il progetto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1297500" y="1048500"/>
            <a:ext cx="744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Obiettivo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calcolare le </a:t>
            </a: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metriche 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 uno </a:t>
            </a: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studente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intese come media aritmetica, media ponderate e numero di lodi per gli esami sostenuti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75" y="1779600"/>
            <a:ext cx="2794717" cy="326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375" y="1763175"/>
            <a:ext cx="5148699" cy="32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il progetto di test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1297500" y="1048500"/>
            <a:ext cx="74457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Prepariamo dunque un progetto di test per la nostra applicazione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322874" y="1678475"/>
            <a:ext cx="38679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Ingredienti: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framework di test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Char char="○"/>
            </a:pP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xUnit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libreria per mocking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Char char="○"/>
            </a:pP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NSubstitute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Helper per le asserzioni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Char char="○"/>
            </a:pP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FluentAssertions</a:t>
            </a:r>
            <a:endParaRPr sz="1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libreria di Snapshot Testing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Lato"/>
              <a:buChar char="○"/>
            </a:pP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Verify 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it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MIT license</a:t>
            </a:r>
            <a:r>
              <a:rPr lang="it"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30000" lang="it"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╰(*°▽°*)╯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270" y="1498800"/>
            <a:ext cx="1670455" cy="34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547" y="1651200"/>
            <a:ext cx="1808631" cy="333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2358175" y="4514650"/>
            <a:ext cx="2870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Alcuni degli infiniti</a:t>
            </a:r>
            <a:r>
              <a:rPr baseline="30000" i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30000" i="1" lang="it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(*)</a:t>
            </a:r>
            <a:r>
              <a:rPr i="1" lang="it" sz="13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pacchetti Verify →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57375" y="4719975"/>
            <a:ext cx="2582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(*): il numero di pacchetti non è infinito</a:t>
            </a:r>
            <a:endParaRPr i="1"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1" y="1230625"/>
            <a:ext cx="4530274" cy="378930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un test di unità </a:t>
            </a:r>
            <a:r>
              <a:rPr lang="it"/>
              <a:t>classico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287975" y="1626532"/>
            <a:ext cx="3485100" cy="1248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0" name="Google Shape;250;p27"/>
          <p:cNvCxnSpPr>
            <a:stCxn id="251" idx="1"/>
            <a:endCxn id="249" idx="3"/>
          </p:cNvCxnSpPr>
          <p:nvPr/>
        </p:nvCxnSpPr>
        <p:spPr>
          <a:xfrm flipH="1">
            <a:off x="3773050" y="2241025"/>
            <a:ext cx="1639200" cy="96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7"/>
          <p:cNvSpPr txBox="1"/>
          <p:nvPr/>
        </p:nvSpPr>
        <p:spPr>
          <a:xfrm>
            <a:off x="5412250" y="2081275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Preparazione dei dati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87975" y="2930293"/>
            <a:ext cx="3759000" cy="276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27"/>
          <p:cNvCxnSpPr>
            <a:stCxn id="254" idx="1"/>
            <a:endCxn id="252" idx="3"/>
          </p:cNvCxnSpPr>
          <p:nvPr/>
        </p:nvCxnSpPr>
        <p:spPr>
          <a:xfrm flipH="1">
            <a:off x="4046950" y="3021700"/>
            <a:ext cx="1365300" cy="46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7"/>
          <p:cNvSpPr txBox="1"/>
          <p:nvPr/>
        </p:nvSpPr>
        <p:spPr>
          <a:xfrm>
            <a:off x="5412250" y="286195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Mock della repository dei voti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287975" y="3462404"/>
            <a:ext cx="3759000" cy="758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27"/>
          <p:cNvCxnSpPr>
            <a:stCxn id="257" idx="1"/>
            <a:endCxn id="255" idx="3"/>
          </p:cNvCxnSpPr>
          <p:nvPr/>
        </p:nvCxnSpPr>
        <p:spPr>
          <a:xfrm flipH="1">
            <a:off x="4046950" y="3836850"/>
            <a:ext cx="1365300" cy="4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7"/>
          <p:cNvSpPr txBox="1"/>
          <p:nvPr/>
        </p:nvSpPr>
        <p:spPr>
          <a:xfrm>
            <a:off x="5412250" y="367710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Definizione dei valori attesi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287975" y="4261525"/>
            <a:ext cx="4247400" cy="6918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27"/>
          <p:cNvCxnSpPr>
            <a:stCxn id="260" idx="1"/>
            <a:endCxn id="258" idx="3"/>
          </p:cNvCxnSpPr>
          <p:nvPr/>
        </p:nvCxnSpPr>
        <p:spPr>
          <a:xfrm rot="10800000">
            <a:off x="4535325" y="4607425"/>
            <a:ext cx="9423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5477625" y="4447675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Azione e asserzione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0" y="1100376"/>
            <a:ext cx="5898175" cy="362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un test di unità con snapshot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287975" y="1617025"/>
            <a:ext cx="4437600" cy="14376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28"/>
          <p:cNvCxnSpPr>
            <a:stCxn id="270" idx="1"/>
            <a:endCxn id="268" idx="3"/>
          </p:cNvCxnSpPr>
          <p:nvPr/>
        </p:nvCxnSpPr>
        <p:spPr>
          <a:xfrm rot="10800000">
            <a:off x="4725500" y="2335825"/>
            <a:ext cx="13017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8"/>
          <p:cNvSpPr txBox="1"/>
          <p:nvPr/>
        </p:nvSpPr>
        <p:spPr>
          <a:xfrm>
            <a:off x="6027200" y="2176075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Preparazione dei dati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287975" y="3119676"/>
            <a:ext cx="4437600" cy="3834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2" name="Google Shape;272;p28"/>
          <p:cNvCxnSpPr>
            <a:stCxn id="273" idx="1"/>
            <a:endCxn id="271" idx="3"/>
          </p:cNvCxnSpPr>
          <p:nvPr/>
        </p:nvCxnSpPr>
        <p:spPr>
          <a:xfrm flipH="1">
            <a:off x="4725500" y="3278088"/>
            <a:ext cx="1301700" cy="33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8"/>
          <p:cNvSpPr txBox="1"/>
          <p:nvPr/>
        </p:nvSpPr>
        <p:spPr>
          <a:xfrm>
            <a:off x="6027200" y="3118338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Mock della repository dei voti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87975" y="3787700"/>
            <a:ext cx="5146500" cy="762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28"/>
          <p:cNvCxnSpPr>
            <a:stCxn id="276" idx="1"/>
            <a:endCxn id="274" idx="3"/>
          </p:cNvCxnSpPr>
          <p:nvPr/>
        </p:nvCxnSpPr>
        <p:spPr>
          <a:xfrm rot="10800000">
            <a:off x="5434500" y="4168700"/>
            <a:ext cx="6879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 txBox="1"/>
          <p:nvPr/>
        </p:nvSpPr>
        <p:spPr>
          <a:xfrm>
            <a:off x="6122400" y="4008950"/>
            <a:ext cx="27381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Azione e verifica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inizializzazione dello snapshot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676" y="1543262"/>
            <a:ext cx="4602125" cy="28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1024325" y="1543325"/>
            <a:ext cx="30348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Alla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prima esecuzione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il test fallisce in quanto non esiste un </a:t>
            </a: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known-good</a:t>
            </a:r>
            <a:b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aprirà il nostro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merge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tool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 permetterci di visionare le differenze e modificare il </a:t>
            </a:r>
            <a: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known-good</a:t>
            </a:r>
            <a:br>
              <a:rPr i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Fissato lo snapshot, il test passerà finché il metodo produrrà gli stessi risultati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25" y="1851321"/>
            <a:ext cx="5527176" cy="310450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</a:t>
            </a:r>
            <a:r>
              <a:rPr lang="it"/>
              <a:t>modifica alla business logic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1297500" y="1048500"/>
            <a:ext cx="7445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Ora le </a:t>
            </a: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lodi 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valgono un </a:t>
            </a:r>
            <a:r>
              <a:rPr lang="it" sz="1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voto in più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nel calcolo della media ponderata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2000"/>
            <a:ext cx="2957292" cy="201514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458600" y="3086400"/>
            <a:ext cx="2504700" cy="7311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5" name="Google Shape;295;p30"/>
          <p:cNvCxnSpPr/>
          <p:nvPr/>
        </p:nvCxnSpPr>
        <p:spPr>
          <a:xfrm>
            <a:off x="7420800" y="4586100"/>
            <a:ext cx="1170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1260600" y="3863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2. Esempio: modifica alla business logic (1/2)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4711950" y="1464125"/>
            <a:ext cx="38724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</a:t>
            </a: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test di unità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fallisce:</a:t>
            </a:r>
            <a:b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Messaggio: </a:t>
            </a:r>
            <a:endParaRPr sz="11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Expected property actual.MediaPonderata to be 26.0, but found 26.6.</a:t>
            </a:r>
            <a:endParaRPr sz="11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 a </a:t>
            </a: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noi 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andare a </a:t>
            </a: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modificare il test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affinché corrisponda ai nuovi requisiti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600" y="1078151"/>
            <a:ext cx="7323650" cy="2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28" y="1464125"/>
            <a:ext cx="4299875" cy="355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1"/>
          <p:cNvCxnSpPr/>
          <p:nvPr/>
        </p:nvCxnSpPr>
        <p:spPr>
          <a:xfrm>
            <a:off x="740825" y="4056950"/>
            <a:ext cx="876000" cy="11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83950" y="304800"/>
            <a:ext cx="45870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>
                <a:solidFill>
                  <a:schemeClr val="accent2"/>
                </a:solidFill>
              </a:rPr>
              <a:t>Panoramica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3077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Introduzione allo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 sz="23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Esempio: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Verify </a:t>
            </a:r>
            <a:r>
              <a:rPr lang="it" sz="2300"/>
              <a:t>per .NET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Conclusioni</a:t>
            </a:r>
            <a:endParaRPr sz="2300"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modifica alla business logic (2/2)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1018450" y="1478650"/>
            <a:ext cx="3034800" cy="31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snapshot test fallisce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poiché trova valori diversi rispetto a quelli memorizzati e segnati come buoni</a:t>
            </a:r>
            <a:b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Possiamo dunque usare il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merge tool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accettare o rigettare i nuovi valori</a:t>
            </a:r>
            <a:b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Accettate le modifiche, la prossima esecuzione del test avrà successo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325" y="1825500"/>
            <a:ext cx="4450750" cy="24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verifica di eccezioni</a:t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5" y="1487550"/>
            <a:ext cx="4514200" cy="20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3"/>
          <p:cNvPicPr preferRelativeResize="0"/>
          <p:nvPr/>
        </p:nvPicPr>
        <p:blipFill rotWithShape="1">
          <a:blip r:embed="rId4">
            <a:alphaModFix/>
          </a:blip>
          <a:srcRect b="38469" l="0" r="0" t="0"/>
          <a:stretch/>
        </p:blipFill>
        <p:spPr>
          <a:xfrm>
            <a:off x="232325" y="3603500"/>
            <a:ext cx="5562551" cy="13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/>
          <p:nvPr/>
        </p:nvSpPr>
        <p:spPr>
          <a:xfrm>
            <a:off x="4885975" y="1487550"/>
            <a:ext cx="38568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Nella verifica di eccezioni viene controllato non solo il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tipo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il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messaggio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dell’eccezione, ma anche eventuali parametri aggiuntivi e lo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stack trace 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della stessa.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Dallo stack trace vengono eliminati i </a:t>
            </a:r>
            <a:r>
              <a:rPr lang="it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numeri di linea</a:t>
            </a: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 rendere il test più resiliente a modifiche del sorgente.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integration testing</a:t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1260575" y="948825"/>
            <a:ext cx="74823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Esempio di verifica di risposta per un endpoint HTTP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1" y="1919125"/>
            <a:ext cx="5459948" cy="29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411575" y="4827175"/>
            <a:ext cx="378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Da: The Only Type of Testing You Need</a:t>
            </a:r>
            <a:endParaRPr i="1"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5956075" y="1957925"/>
            <a:ext cx="29043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Possiamo 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verificare in un colpo solo: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code della risposta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headers di risposta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valore del contenuto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headers del contenuto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struttura del documento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su Guid, DateTime e simili</a:t>
            </a:r>
            <a:endParaRPr/>
          </a:p>
        </p:txBody>
      </p:sp>
      <p:sp>
        <p:nvSpPr>
          <p:cNvPr id="339" name="Google Shape;339;p35"/>
          <p:cNvSpPr txBox="1"/>
          <p:nvPr/>
        </p:nvSpPr>
        <p:spPr>
          <a:xfrm>
            <a:off x="1260575" y="1078175"/>
            <a:ext cx="74823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 succede se dobbiamo testare metodi che producono </a:t>
            </a:r>
            <a:r>
              <a:rPr b="1"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risultati non deterministici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Esempio: Guid (generati casualmente), DateTime (cambiano in ogni momento)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1" y="1919125"/>
            <a:ext cx="5459948" cy="2943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5920775" y="1919125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libreria Verify è in grado di individuare il </a:t>
            </a:r>
            <a:r>
              <a:rPr b="1"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 dei parametri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test e sostituisce con dei </a:t>
            </a:r>
            <a:r>
              <a:rPr lang="it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marker 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valori di proprietà stocastiche.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possibile attivare lo </a:t>
            </a:r>
            <a:r>
              <a:rPr lang="it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stripping inline</a:t>
            </a:r>
            <a:r>
              <a:rPr lang="it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di Guid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2704625" y="2475325"/>
            <a:ext cx="405600" cy="2412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35"/>
          <p:cNvCxnSpPr/>
          <p:nvPr/>
        </p:nvCxnSpPr>
        <p:spPr>
          <a:xfrm>
            <a:off x="1023050" y="3715925"/>
            <a:ext cx="37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/>
          <p:nvPr/>
        </p:nvCxnSpPr>
        <p:spPr>
          <a:xfrm>
            <a:off x="1540475" y="4333275"/>
            <a:ext cx="882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 txBox="1"/>
          <p:nvPr/>
        </p:nvSpPr>
        <p:spPr>
          <a:xfrm>
            <a:off x="411575" y="4827175"/>
            <a:ext cx="378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Da: The Only Type of Testing You Need</a:t>
            </a:r>
            <a:endParaRPr i="1"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UI testing (</a:t>
            </a:r>
            <a:r>
              <a:rPr lang="it"/>
              <a:t>1/2</a:t>
            </a:r>
            <a:r>
              <a:rPr lang="it"/>
              <a:t>)</a:t>
            </a:r>
            <a:endParaRPr/>
          </a:p>
        </p:txBody>
      </p:sp>
      <p:pic>
        <p:nvPicPr>
          <p:cNvPr id="352" name="Google Shape;3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148" y="3185350"/>
            <a:ext cx="3324150" cy="18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2685825" y="1230575"/>
            <a:ext cx="2738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Markup della pagina da testare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6075025" y="1901625"/>
            <a:ext cx="2621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Interfaccia risultante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2674475" y="2637975"/>
            <a:ext cx="3301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Codice della pagina da testare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6" name="Google Shape;356;p36"/>
          <p:cNvCxnSpPr>
            <a:stCxn id="355" idx="2"/>
            <a:endCxn id="352" idx="0"/>
          </p:cNvCxnSpPr>
          <p:nvPr/>
        </p:nvCxnSpPr>
        <p:spPr>
          <a:xfrm>
            <a:off x="4325225" y="293317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7" name="Google Shape;35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498" y="2310875"/>
            <a:ext cx="2644445" cy="26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36572"/>
            <a:ext cx="2358350" cy="375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6"/>
          <p:cNvCxnSpPr>
            <a:stCxn id="353" idx="1"/>
          </p:cNvCxnSpPr>
          <p:nvPr/>
        </p:nvCxnSpPr>
        <p:spPr>
          <a:xfrm flipH="1">
            <a:off x="1963425" y="1423175"/>
            <a:ext cx="722400" cy="3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UI testing (2/2)</a:t>
            </a:r>
            <a:endParaRPr/>
          </a:p>
        </p:txBody>
      </p:sp>
      <p:sp>
        <p:nvSpPr>
          <p:cNvPr id="366" name="Google Shape;366;p37"/>
          <p:cNvSpPr txBox="1"/>
          <p:nvPr/>
        </p:nvSpPr>
        <p:spPr>
          <a:xfrm>
            <a:off x="3125825" y="1382600"/>
            <a:ext cx="54714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BUG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per qualche motivo il servizio che ottiene gli esami sostenuti sta includendo il bonus della lode nel voto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3125825" y="2338825"/>
            <a:ext cx="5734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test </a:t>
            </a: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fallisce 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poiché il rendering del componente differisce dallo snapshot.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8" name="Google Shape;3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5" y="1794890"/>
            <a:ext cx="3008776" cy="327228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7"/>
          <p:cNvSpPr txBox="1"/>
          <p:nvPr/>
        </p:nvSpPr>
        <p:spPr>
          <a:xfrm>
            <a:off x="132213" y="1459375"/>
            <a:ext cx="289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TEST DI INTERFACCIA</a:t>
            </a:r>
            <a:endParaRPr sz="1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0" name="Google Shape;3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825" y="2727111"/>
            <a:ext cx="5430726" cy="234006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1260575" y="386375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Esempio: il test dei test</a:t>
            </a:r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775" y="2740800"/>
            <a:ext cx="4191925" cy="17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8"/>
          <p:cNvSpPr txBox="1"/>
          <p:nvPr/>
        </p:nvSpPr>
        <p:spPr>
          <a:xfrm>
            <a:off x="1258250" y="1458150"/>
            <a:ext cx="7599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È possibile aggiungere un </a:t>
            </a:r>
            <a:r>
              <a:rPr lang="it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caso di test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che controlli che il progetto sia stato configurato correttamente.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Questo test fallirà, ad esempio, se il sistema di versionamento non è configurato per mantenere gli snapshot </a:t>
            </a:r>
            <a:r>
              <a:rPr i="1"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known-good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ignorare i risultati temporanei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383950" y="304800"/>
            <a:ext cx="45870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Panoramica</a:t>
            </a:r>
            <a:endParaRPr b="1" sz="3600"/>
          </a:p>
        </p:txBody>
      </p:sp>
      <p:sp>
        <p:nvSpPr>
          <p:cNvPr id="385" name="Google Shape;385;p39"/>
          <p:cNvSpPr txBox="1"/>
          <p:nvPr>
            <p:ph type="title"/>
          </p:nvPr>
        </p:nvSpPr>
        <p:spPr>
          <a:xfrm>
            <a:off x="3077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Introduzione allo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 sz="23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Esempio: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Verify </a:t>
            </a:r>
            <a:r>
              <a:rPr lang="it" sz="2300"/>
              <a:t>per .NET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it" sz="2300">
                <a:solidFill>
                  <a:schemeClr val="accent2"/>
                </a:solidFill>
              </a:rPr>
              <a:t>Conclusioni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386" name="Google Shape;38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"/>
          <p:cNvSpPr txBox="1"/>
          <p:nvPr>
            <p:ph type="title"/>
          </p:nvPr>
        </p:nvSpPr>
        <p:spPr>
          <a:xfrm>
            <a:off x="383950" y="304800"/>
            <a:ext cx="58557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accent2"/>
                </a:solidFill>
              </a:rPr>
              <a:t>Conclusioni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392" name="Google Shape;392;p40"/>
          <p:cNvSpPr txBox="1"/>
          <p:nvPr>
            <p:ph type="title"/>
          </p:nvPr>
        </p:nvSpPr>
        <p:spPr>
          <a:xfrm>
            <a:off x="3839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/>
              <a:t>In questa sezione: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Vantaggi dello snapshot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Svantaggi dello snapshot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Best practices per snapshot testing</a:t>
            </a:r>
            <a:endParaRPr sz="1800"/>
          </a:p>
        </p:txBody>
      </p:sp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3. Conclusioni: vantaggi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600"/>
              <a:t>Principali </a:t>
            </a:r>
            <a:r>
              <a:rPr lang="it" sz="1600">
                <a:solidFill>
                  <a:schemeClr val="accent2"/>
                </a:solidFill>
              </a:rPr>
              <a:t>vantaggi </a:t>
            </a:r>
            <a:r>
              <a:rPr lang="it" sz="1600"/>
              <a:t>dello snapshot testing:</a:t>
            </a:r>
            <a:endParaRPr sz="1600"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Viene </a:t>
            </a:r>
            <a:r>
              <a:rPr lang="it" sz="1600">
                <a:solidFill>
                  <a:schemeClr val="accent2"/>
                </a:solidFill>
              </a:rPr>
              <a:t>velocizzata la stesura dei test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lang="it" sz="1600"/>
              <a:t>Si possono scrivere più test a parità di effort!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Si possono facilmente </a:t>
            </a:r>
            <a:r>
              <a:rPr lang="it" sz="1600">
                <a:solidFill>
                  <a:schemeClr val="accent2"/>
                </a:solidFill>
              </a:rPr>
              <a:t>verificare oggetti complessi</a:t>
            </a:r>
            <a:r>
              <a:rPr lang="it" sz="1600"/>
              <a:t> 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lang="it" sz="1600"/>
              <a:t>Come le GUI!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Oltre a verificare la correttezza dei dati si può </a:t>
            </a:r>
            <a:r>
              <a:rPr lang="it" sz="1600">
                <a:solidFill>
                  <a:schemeClr val="accent2"/>
                </a:solidFill>
              </a:rPr>
              <a:t>verificare la struttura</a:t>
            </a:r>
            <a:r>
              <a:rPr lang="it" sz="1600"/>
              <a:t> dell'oggetto prodotto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1200"/>
              </a:spcAft>
              <a:buSzPts val="1600"/>
              <a:buAutoNum type="alphaLcPeriod"/>
            </a:pPr>
            <a:r>
              <a:rPr lang="it" sz="1600"/>
              <a:t>Utile per test di integrazione!</a:t>
            </a:r>
            <a:endParaRPr sz="1600"/>
          </a:p>
        </p:txBody>
      </p:sp>
      <p:sp>
        <p:nvSpPr>
          <p:cNvPr id="401" name="Google Shape;40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83950" y="304800"/>
            <a:ext cx="45870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600"/>
              <a:t>Panoramica</a:t>
            </a:r>
            <a:endParaRPr b="1" sz="3600"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3077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00"/>
              <a:buAutoNum type="arabicPeriod"/>
            </a:pPr>
            <a:r>
              <a:rPr lang="it" sz="2300">
                <a:solidFill>
                  <a:schemeClr val="accent2"/>
                </a:solidFill>
              </a:rPr>
              <a:t>Introduzione allo </a:t>
            </a:r>
            <a:r>
              <a:rPr lang="it" sz="23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 sz="2300">
              <a:solidFill>
                <a:schemeClr val="accen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Esempio: </a:t>
            </a:r>
            <a:r>
              <a:rPr lang="it" sz="2300">
                <a:latin typeface="Montserrat SemiBold"/>
                <a:ea typeface="Montserrat SemiBold"/>
                <a:cs typeface="Montserrat SemiBold"/>
                <a:sym typeface="Montserrat SemiBold"/>
              </a:rPr>
              <a:t>Verify </a:t>
            </a:r>
            <a:r>
              <a:rPr lang="it" sz="2300"/>
              <a:t>per .NET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AutoNum type="arabicPeriod"/>
            </a:pPr>
            <a:r>
              <a:rPr lang="it" sz="2300"/>
              <a:t>Conclusioni</a:t>
            </a:r>
            <a:endParaRPr sz="23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3. Conclusioni: svantaggi</a:t>
            </a:r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1297500" y="1567550"/>
            <a:ext cx="70389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Principali </a:t>
            </a:r>
            <a:r>
              <a:rPr lang="it" sz="1600">
                <a:solidFill>
                  <a:schemeClr val="accent2"/>
                </a:solidFill>
              </a:rPr>
              <a:t>svantaggi </a:t>
            </a:r>
            <a:r>
              <a:rPr lang="it" sz="1600"/>
              <a:t>dello snapshot testing: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>
                <a:solidFill>
                  <a:schemeClr val="accent2"/>
                </a:solidFill>
              </a:rPr>
              <a:t>Fragilità</a:t>
            </a:r>
            <a:r>
              <a:rPr lang="it" sz="1600"/>
              <a:t>: piccoli cambiamenti possono far fallire il test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lang="it" sz="1600"/>
              <a:t>Problematico </a:t>
            </a:r>
            <a:r>
              <a:rPr lang="it" sz="1600"/>
              <a:t>soprattutto per GUI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>
                <a:solidFill>
                  <a:schemeClr val="accent2"/>
                </a:solidFill>
              </a:rPr>
              <a:t>Mancanza di contesto</a:t>
            </a:r>
            <a:r>
              <a:rPr lang="it" sz="1600"/>
              <a:t>: potrebbe essere difficile capire cosa esattamente un dato test sta verificando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SzPts val="1600"/>
              <a:buAutoNum type="arabicPeriod"/>
            </a:pPr>
            <a:r>
              <a:rPr lang="it" sz="1600">
                <a:solidFill>
                  <a:schemeClr val="accent2"/>
                </a:solidFill>
              </a:rPr>
              <a:t>Tendenza ad accettare</a:t>
            </a:r>
            <a:r>
              <a:rPr lang="it" sz="1600"/>
              <a:t> il cambiamento invece di investigare accuratamente il motivo del fallimento</a:t>
            </a:r>
            <a:endParaRPr sz="1600"/>
          </a:p>
        </p:txBody>
      </p:sp>
      <p:sp>
        <p:nvSpPr>
          <p:cNvPr id="408" name="Google Shape;4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3. Conclusioni: best practices</a:t>
            </a:r>
            <a:endParaRPr/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1297500" y="1307850"/>
            <a:ext cx="70389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accent2"/>
                </a:solidFill>
              </a:rPr>
              <a:t>Best practices</a:t>
            </a:r>
            <a:r>
              <a:rPr lang="it" sz="1600"/>
              <a:t> da adottare se si sceglie di utilizzare snapshot testing: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Usare gli snapshot test durante le </a:t>
            </a:r>
            <a:r>
              <a:rPr lang="it" sz="1600">
                <a:solidFill>
                  <a:schemeClr val="accent2"/>
                </a:solidFill>
              </a:rPr>
              <a:t>code review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Trattare gli snapshot </a:t>
            </a:r>
            <a:r>
              <a:rPr i="1" lang="it" sz="1600"/>
              <a:t>known-good</a:t>
            </a:r>
            <a:r>
              <a:rPr lang="it" sz="1600"/>
              <a:t> come fossero </a:t>
            </a:r>
            <a:r>
              <a:rPr lang="it" sz="1600">
                <a:solidFill>
                  <a:schemeClr val="accent2"/>
                </a:solidFill>
              </a:rPr>
              <a:t>parte del sorgente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it" sz="1600"/>
              <a:t>Includere gli snapshot nel sistema di versionamento!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Scrivere snapshot con </a:t>
            </a:r>
            <a:r>
              <a:rPr lang="it" sz="1600">
                <a:solidFill>
                  <a:schemeClr val="accent2"/>
                </a:solidFill>
              </a:rPr>
              <a:t>scope ridotto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it" sz="1600"/>
              <a:t>Riduce la quantità di test che potrebbero fallire a causa di un cambiamento, riducendo la tendenza ad accettare i cambiamenti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it" sz="1600"/>
              <a:t>Scrivere </a:t>
            </a:r>
            <a:r>
              <a:rPr lang="it" sz="1600">
                <a:solidFill>
                  <a:schemeClr val="accent2"/>
                </a:solidFill>
              </a:rPr>
              <a:t>descrizioni dettagliate </a:t>
            </a:r>
            <a:r>
              <a:rPr lang="it" sz="1600"/>
              <a:t>per i test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1200"/>
              </a:spcAft>
              <a:buSzPts val="1600"/>
              <a:buAutoNum type="alphaLcPeriod"/>
            </a:pPr>
            <a:r>
              <a:rPr lang="it" sz="1600"/>
              <a:t>Necessarie per fornire il giusto contesto</a:t>
            </a:r>
            <a:endParaRPr sz="1600"/>
          </a:p>
        </p:txBody>
      </p:sp>
      <p:sp>
        <p:nvSpPr>
          <p:cNvPr id="415" name="Google Shape;4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421" name="Google Shape;421;p44"/>
          <p:cNvSpPr txBox="1"/>
          <p:nvPr>
            <p:ph idx="1" type="body"/>
          </p:nvPr>
        </p:nvSpPr>
        <p:spPr>
          <a:xfrm>
            <a:off x="1297500" y="1610400"/>
            <a:ext cx="7222200" cy="30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Victor Pezzi Gazzinelli Cruz, Henrique Rocha and Marco Tulio Valente,</a:t>
            </a:r>
            <a:br>
              <a:rPr lang="it"/>
            </a:br>
            <a:r>
              <a:rPr i="1" lang="it">
                <a:solidFill>
                  <a:schemeClr val="accent2"/>
                </a:solidFill>
              </a:rPr>
              <a:t>Snapshot Testing in Practice: Benefits and Drawbacks</a:t>
            </a:r>
            <a:br>
              <a:rPr i="1" lang="it"/>
            </a:br>
            <a:r>
              <a:rPr lang="it" sz="1200"/>
              <a:t>Journal of Systems and Software Volume 204, October 2023, 111797</a:t>
            </a:r>
            <a:br>
              <a:rPr lang="it" sz="1200"/>
            </a:br>
            <a:r>
              <a:rPr lang="it" sz="1200" u="sng">
                <a:solidFill>
                  <a:schemeClr val="hlink"/>
                </a:solidFill>
                <a:hlinkClick r:id="rId3"/>
              </a:rPr>
              <a:t>https://doi.org/10.1016/j.jss.2023.111797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it" sz="1200"/>
              <a:t>Nick Chapsas, </a:t>
            </a:r>
            <a:r>
              <a:rPr i="1" lang="it" sz="1200"/>
              <a:t>The Only Type of Testing You Need</a:t>
            </a:r>
            <a:r>
              <a:rPr lang="it" sz="1200"/>
              <a:t>, </a:t>
            </a:r>
            <a:br>
              <a:rPr lang="it" sz="1200"/>
            </a:br>
            <a:r>
              <a:rPr lang="it" sz="1200" u="sng">
                <a:solidFill>
                  <a:schemeClr val="hlink"/>
                </a:solidFill>
                <a:hlinkClick r:id="rId4"/>
              </a:rPr>
              <a:t>https://www.youtube.com/watch?v=JG4zt9CnIl4</a:t>
            </a:r>
            <a:r>
              <a:rPr lang="it" sz="1200"/>
              <a:t>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it" sz="1200"/>
              <a:t>Verify documentation,</a:t>
            </a:r>
            <a:br>
              <a:rPr lang="it" sz="1200"/>
            </a:br>
            <a:r>
              <a:rPr lang="it" sz="1200" u="sng">
                <a:solidFill>
                  <a:schemeClr val="hlink"/>
                </a:solidFill>
                <a:hlinkClick r:id="rId5"/>
              </a:rPr>
              <a:t>https://github.com/VerifyTests/Verify</a:t>
            </a:r>
            <a:r>
              <a:rPr lang="it" sz="1200"/>
              <a:t> </a:t>
            </a:r>
            <a:br>
              <a:rPr lang="it" sz="1200"/>
            </a:br>
            <a:br>
              <a:rPr lang="it" sz="1200"/>
            </a:b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/>
              <a:t>Il codice </a:t>
            </a:r>
            <a:r>
              <a:rPr lang="it" sz="1200">
                <a:solidFill>
                  <a:schemeClr val="accent2"/>
                </a:solidFill>
              </a:rPr>
              <a:t>sorgente </a:t>
            </a:r>
            <a:r>
              <a:rPr lang="it" sz="1200"/>
              <a:t>utilizzato durante la demo è disponibile qui:</a:t>
            </a:r>
            <a:br>
              <a:rPr lang="it" sz="1200"/>
            </a:br>
            <a:r>
              <a:rPr lang="it" sz="1200" u="sng">
                <a:solidFill>
                  <a:schemeClr val="hlink"/>
                </a:solidFill>
                <a:hlinkClick r:id="rId6"/>
              </a:rPr>
              <a:t>https://github.com/imatrisciano/SnapshotTestingPlayground</a:t>
            </a:r>
            <a:r>
              <a:rPr lang="it" sz="1200"/>
              <a:t> </a:t>
            </a:r>
            <a:endParaRPr sz="1200"/>
          </a:p>
        </p:txBody>
      </p:sp>
      <p:sp>
        <p:nvSpPr>
          <p:cNvPr id="422" name="Google Shape;4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SemiBold"/>
                <a:ea typeface="Montserrat SemiBold"/>
                <a:cs typeface="Montserrat SemiBold"/>
                <a:sym typeface="Montserrat SemiBold"/>
              </a:rPr>
              <a:t>Grazie</a:t>
            </a:r>
            <a:r>
              <a:rPr lang="it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>
              <a:solidFill>
                <a:schemeClr val="accen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83950" y="304800"/>
            <a:ext cx="5855700" cy="9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accent2"/>
                </a:solidFill>
              </a:rPr>
              <a:t>Introduzione allo </a:t>
            </a:r>
            <a:r>
              <a:rPr lang="it" sz="23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snapshot testing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383950" y="1112275"/>
            <a:ext cx="5931900" cy="35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/>
              <a:t>In questa sezione: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Cosa è lo snapshot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Scenari d’uso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Traction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Che aspetto ha uno snapshot test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Pipeline dello snapshot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Gestione degli snapshot</a:t>
            </a:r>
            <a:endParaRPr sz="18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599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cosa è lo snapshot testing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66000"/>
            <a:ext cx="68394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Lo </a:t>
            </a:r>
            <a:r>
              <a:rPr lang="it" sz="1700">
                <a:solidFill>
                  <a:schemeClr val="accent2"/>
                </a:solidFill>
              </a:rPr>
              <a:t>snapshot testing</a:t>
            </a:r>
            <a:r>
              <a:rPr lang="it" sz="1700"/>
              <a:t> è una </a:t>
            </a:r>
            <a:r>
              <a:rPr b="1" lang="it" sz="1700"/>
              <a:t>tecnica di verifica</a:t>
            </a:r>
            <a:r>
              <a:rPr lang="it" sz="1700"/>
              <a:t> che permette di semplificare la stesura di casi di test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Prevede di </a:t>
            </a:r>
            <a:r>
              <a:rPr b="1" lang="it" sz="1700"/>
              <a:t>memorizzare un output</a:t>
            </a:r>
            <a:r>
              <a:rPr lang="it" sz="1700"/>
              <a:t> della funzione sotto test come </a:t>
            </a:r>
            <a:r>
              <a:rPr i="1" lang="it" sz="1700"/>
              <a:t>known good</a:t>
            </a:r>
            <a:endParaRPr i="1"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Si controlla che la stessa funzione, con gli stessi input, dia lo stesso risultato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200"/>
              </a:spcAft>
              <a:buSzPts val="1700"/>
              <a:buChar char="●"/>
            </a:pPr>
            <a:r>
              <a:rPr lang="it" sz="1700"/>
              <a:t>Così facendo non è necessario indicare manualmente l'expected result e le asserzioni</a:t>
            </a:r>
            <a:endParaRPr sz="17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scenari d’uso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410300"/>
            <a:ext cx="6839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700"/>
              <a:t>Ad </a:t>
            </a:r>
            <a:r>
              <a:rPr lang="it" sz="1700"/>
              <a:t>oggi lo snapshot testing viene utilizzato principalmente per: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Test di interfacce (UI testing)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○"/>
            </a:pPr>
            <a:r>
              <a:rPr lang="it" sz="1700">
                <a:solidFill>
                  <a:srgbClr val="EFEFEF"/>
                </a:solidFill>
              </a:rPr>
              <a:t>Si può verificare che una schermata non sia variata rispetto ad uno snapshot buono, senza scrivere asserzioni complicate</a:t>
            </a:r>
            <a:endParaRPr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Test di unità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○"/>
            </a:pPr>
            <a:r>
              <a:rPr lang="it" sz="1700">
                <a:solidFill>
                  <a:srgbClr val="EFEFEF"/>
                </a:solidFill>
              </a:rPr>
              <a:t>Si può verificare che il risultato ottenuto non sia variato rispetto a quello </a:t>
            </a:r>
            <a:r>
              <a:rPr i="1" lang="it" sz="1700">
                <a:solidFill>
                  <a:srgbClr val="EFEFEF"/>
                </a:solidFill>
              </a:rPr>
              <a:t>known good</a:t>
            </a:r>
            <a:endParaRPr i="1" sz="1700">
              <a:solidFill>
                <a:srgbClr val="EFEFE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it" sz="1700"/>
              <a:t>Test di integrazione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00"/>
              <a:buChar char="○"/>
            </a:pPr>
            <a:r>
              <a:rPr lang="it" sz="1700">
                <a:solidFill>
                  <a:srgbClr val="EFEFEF"/>
                </a:solidFill>
              </a:rPr>
              <a:t>Si possono agevolmente verificare non solo i valori delle proprietà, ma anche la struttura di DTO e header</a:t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chi usa lo snapshot testing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00" y="1745150"/>
            <a:ext cx="2021152" cy="151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500" y="1806972"/>
            <a:ext cx="2413000" cy="1357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498" y="1820867"/>
            <a:ext cx="2413000" cy="13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952500" y="3315300"/>
            <a:ext cx="2412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30 000</a:t>
            </a:r>
            <a:b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snapshot tests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it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(per l’app su iOS)</a:t>
            </a:r>
            <a:endParaRPr i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365550" y="3315300"/>
            <a:ext cx="2412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1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000</a:t>
            </a:r>
            <a:b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snapshot tests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5778550" y="3315300"/>
            <a:ext cx="2412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&gt; 1 000</a:t>
            </a:r>
            <a:b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snapshot tests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043925" y="4289950"/>
            <a:ext cx="7147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Altre aziende che usano di snapshot testing includono: Uber, Lyft, Robinhood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esempio di snapshot test</a:t>
            </a:r>
            <a:endParaRPr/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913" y="1206201"/>
            <a:ext cx="5898175" cy="362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599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1. Introduzione: pipeline del sistema di verifica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410300"/>
            <a:ext cx="6839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300" y="1366123"/>
            <a:ext cx="6807802" cy="302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