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3890-F9B6-45F8-9BC8-D61319732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78853-AC66-4D3C-BCA3-57FD7B842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ECA07-2D36-4A89-B7FC-E3F17C0E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4E14-5CB3-4D3A-8E1C-B94717601B4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40C1-A992-47E6-8DF6-6AB45BCB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4600-D767-4E05-8B33-5A102ABE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D13E-7E23-49B6-8A14-C28A8F597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C339-6A4F-4B7A-AB95-3EE7E35A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637E3-D6F2-4534-865C-64BDCA37A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F73DD-F80F-4D09-890F-C410188A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4E14-5CB3-4D3A-8E1C-B94717601B4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49F5A-875F-40A8-BDAC-69A36310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023C-7C54-4773-B666-299B2030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D13E-7E23-49B6-8A14-C28A8F597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1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E91BF-FA40-4198-B19A-557B758AB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856EC-93C3-49E5-826B-F164480D1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35F9-F006-47DF-844D-AA4B4A81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4E14-5CB3-4D3A-8E1C-B94717601B4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86A5-F8DB-434C-A45D-51D02ECF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6EEA-791F-46E5-80ED-15AE473A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D13E-7E23-49B6-8A14-C28A8F597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7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27BF-103E-466A-9E6A-18A32B5F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3FF7-6EC3-4289-87C1-F8227424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196E6-5157-4285-AEC2-35978CEB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4E14-5CB3-4D3A-8E1C-B94717601B4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F8C2-E69B-4F28-AD35-D4C789C1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EF89-3CDF-4C24-AA3A-711068E3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D13E-7E23-49B6-8A14-C28A8F597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7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38FA-DEE2-4AAF-B915-3C292D88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36E96-4190-4F46-8458-29CD4DDA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0E985-853E-4A2B-B6A4-94D8E45A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4E14-5CB3-4D3A-8E1C-B94717601B4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230E-EE59-4CAF-A544-DE703547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7DC3-05B0-411D-9B21-E849D115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D13E-7E23-49B6-8A14-C28A8F597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8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197B-4FBD-4624-8C53-FAD9F3D7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E40A-F6E0-4DCB-B610-02091A069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27A56-8F23-4E68-BB3B-AB213BFF5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E7E53-76D3-42FA-B01A-F7959315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4E14-5CB3-4D3A-8E1C-B94717601B4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B3F70-EE3F-4548-869B-234A1AF8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88668-9967-4761-8592-1283199F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D13E-7E23-49B6-8A14-C28A8F597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0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943F-852B-4D86-A635-F51871F7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07974-02BE-40BE-9851-734D238EE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01D2D-1DE0-4782-8140-10163E51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98A10-6FB1-4734-A70D-8ED64773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55D47-C7C0-4DBC-9EB8-5A9FC4B0E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3F7FA-7BF9-4339-A377-D380502D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4E14-5CB3-4D3A-8E1C-B94717601B4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55461-89C0-4CA5-9C9D-26E3EA5F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87C1C-EFE0-49C9-ACAF-32F97E54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D13E-7E23-49B6-8A14-C28A8F597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8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3167-9B58-406A-A97C-583C1E47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548F6-AFE3-4EF5-A80F-62B5D630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4E14-5CB3-4D3A-8E1C-B94717601B4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B8925-CB9E-49C1-A953-FEB2792A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E9EFF-F6B7-4F9D-B13A-AF0171E8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D13E-7E23-49B6-8A14-C28A8F597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8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89D0C-AAEC-437C-95AF-09BBC0FA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4E14-5CB3-4D3A-8E1C-B94717601B4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8B94F-D92A-4399-9EAB-F224BAC0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25790-2D9A-42E4-93BE-AD86DA50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D13E-7E23-49B6-8A14-C28A8F597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B256-C506-481C-A9EF-2B5C1EDE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843A-253B-4558-A614-81B7BA18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D94D6-CD18-4117-B561-0BFBA4F13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87F9A-1C65-48DB-80EF-B96AD5ED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4E14-5CB3-4D3A-8E1C-B94717601B4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8E81A-485F-49D9-8BA1-5B3F226A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53314-80A3-4760-82E9-8B1A0468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D13E-7E23-49B6-8A14-C28A8F597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83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E368-5582-49E9-937D-80EF3003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08761-CB9B-484C-BB25-04FCD6E0D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59E9F-F5C4-4565-90E1-E5432479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4F2D3-E566-461E-868E-BAC77B42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4E14-5CB3-4D3A-8E1C-B94717601B4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801C2-F29F-4D7D-B723-0201CE8E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7C2C7-26DA-4995-AA22-59FFB086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D13E-7E23-49B6-8A14-C28A8F597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9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D364E-D9D9-4DF9-AADC-D29514CF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E26E1-C64F-4118-96EF-58C25EC69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0E7E-6C5D-4156-8EE2-1E145E5AC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4E14-5CB3-4D3A-8E1C-B94717601B4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3288-4DC7-4D2C-816A-B39D52BD2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013D8-4407-46A3-9AF6-864BEF50A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D13E-7E23-49B6-8A14-C28A8F597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8BECC-8E4A-4A04-B90D-C1E80BAC773A}"/>
              </a:ext>
            </a:extLst>
          </p:cNvPr>
          <p:cNvSpPr txBox="1"/>
          <p:nvPr/>
        </p:nvSpPr>
        <p:spPr>
          <a:xfrm>
            <a:off x="612559" y="328474"/>
            <a:ext cx="104135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获取因子并验证因子的有效性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 delta_factor.py</a:t>
            </a:r>
          </a:p>
          <a:p>
            <a:r>
              <a:rPr lang="en-US" altLang="zh-CN" dirty="0"/>
              <a:t>	1. </a:t>
            </a:r>
            <a:r>
              <a:rPr lang="zh-CN" altLang="en-US" dirty="0"/>
              <a:t>因子定义为股票当日收益率与所属行业的收益率均值之差</a:t>
            </a:r>
          </a:p>
          <a:p>
            <a:r>
              <a:rPr lang="en-US" altLang="zh-CN" dirty="0"/>
              <a:t>	2. </a:t>
            </a:r>
            <a:r>
              <a:rPr lang="zh-CN" altLang="en-US" dirty="0"/>
              <a:t>获取制定行业的所有股票的全部历史因子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Factor-Analysize-V3.py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目的：预测因子收益进而预测收益率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average</a:t>
            </a:r>
            <a:r>
              <a:rPr lang="zh-CN" altLang="en-US" dirty="0"/>
              <a:t>方法</a:t>
            </a:r>
          </a:p>
          <a:p>
            <a:r>
              <a:rPr lang="en-US" altLang="zh-CN" dirty="0"/>
              <a:t>	1. </a:t>
            </a:r>
            <a:r>
              <a:rPr lang="zh-CN" altLang="en-US" dirty="0"/>
              <a:t>用本日的收益率对前一日的因子暴露做回归，得到历史因子收益</a:t>
            </a:r>
          </a:p>
          <a:p>
            <a:r>
              <a:rPr lang="en-US" altLang="zh-CN" dirty="0"/>
              <a:t>	2. </a:t>
            </a:r>
            <a:r>
              <a:rPr lang="zh-CN" altLang="en-US" dirty="0"/>
              <a:t>用某一日过去</a:t>
            </a:r>
            <a:r>
              <a:rPr lang="en-US" altLang="zh-CN" dirty="0"/>
              <a:t>N</a:t>
            </a:r>
            <a:r>
              <a:rPr lang="zh-CN" altLang="en-US" dirty="0"/>
              <a:t>天的历史因子收益均值作为预测因子收益并预测次日收益率</a:t>
            </a:r>
          </a:p>
          <a:p>
            <a:r>
              <a:rPr lang="en-US" altLang="zh-CN" dirty="0"/>
              <a:t>	3. </a:t>
            </a:r>
            <a:r>
              <a:rPr lang="zh-CN" altLang="en-US" dirty="0"/>
              <a:t>对</a:t>
            </a:r>
            <a:r>
              <a:rPr lang="en-US" altLang="zh-CN" dirty="0"/>
              <a:t>N</a:t>
            </a:r>
            <a:r>
              <a:rPr lang="zh-CN" altLang="en-US" dirty="0"/>
              <a:t>取</a:t>
            </a:r>
            <a:r>
              <a:rPr lang="en-US" altLang="zh-CN" dirty="0"/>
              <a:t>1~700</a:t>
            </a:r>
            <a:r>
              <a:rPr lang="zh-CN" altLang="en-US" dirty="0"/>
              <a:t>，分析每个</a:t>
            </a:r>
            <a:r>
              <a:rPr lang="en-US" altLang="zh-CN" dirty="0"/>
              <a:t>N</a:t>
            </a:r>
            <a:r>
              <a:rPr lang="zh-CN" altLang="en-US" dirty="0"/>
              <a:t>取值时预测的次日收益率的准确性（预测值与实际值同符号为预</a:t>
            </a:r>
            <a:r>
              <a:rPr lang="en-US" altLang="zh-CN" dirty="0"/>
              <a:t>	</a:t>
            </a:r>
            <a:r>
              <a:rPr lang="zh-CN" altLang="en-US" dirty="0"/>
              <a:t>测正确）以及预测值与真实值的误差平方和</a:t>
            </a:r>
          </a:p>
          <a:p>
            <a:r>
              <a:rPr lang="en-US" altLang="zh-CN" dirty="0"/>
              <a:t>	4. </a:t>
            </a:r>
            <a:r>
              <a:rPr lang="zh-CN" altLang="en-US" dirty="0"/>
              <a:t>从</a:t>
            </a:r>
            <a:r>
              <a:rPr lang="en-US" altLang="zh-CN" dirty="0"/>
              <a:t>700</a:t>
            </a:r>
            <a:r>
              <a:rPr lang="zh-CN" altLang="en-US" dirty="0"/>
              <a:t>个准确度数值中找到最大值，误差损失和的最小值</a:t>
            </a:r>
          </a:p>
          <a:p>
            <a:r>
              <a:rPr lang="en-US" altLang="zh-CN" dirty="0"/>
              <a:t>	5. </a:t>
            </a:r>
            <a:r>
              <a:rPr lang="zh-CN" altLang="en-US" dirty="0"/>
              <a:t>并选取一个时间段，对这个时间段内的每一天重复</a:t>
            </a:r>
            <a:r>
              <a:rPr lang="en-US" altLang="zh-CN" dirty="0"/>
              <a:t>2-4</a:t>
            </a:r>
            <a:r>
              <a:rPr lang="zh-CN" altLang="en-US" dirty="0"/>
              <a:t>步，获取所有日期对应的准确率最大</a:t>
            </a:r>
            <a:r>
              <a:rPr lang="en-US" altLang="zh-CN" dirty="0"/>
              <a:t>	</a:t>
            </a:r>
            <a:r>
              <a:rPr lang="zh-CN" altLang="en-US" dirty="0"/>
              <a:t>时</a:t>
            </a:r>
            <a:r>
              <a:rPr lang="en-US" altLang="zh-CN" dirty="0"/>
              <a:t>N</a:t>
            </a:r>
            <a:r>
              <a:rPr lang="zh-CN" altLang="en-US" dirty="0"/>
              <a:t>的分布， 误差平方和最小时</a:t>
            </a:r>
            <a:r>
              <a:rPr lang="en-US" altLang="zh-CN" dirty="0"/>
              <a:t>N</a:t>
            </a:r>
            <a:r>
              <a:rPr lang="zh-CN" altLang="en-US" dirty="0"/>
              <a:t>的分布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43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8BECC-8E4A-4A04-B90D-C1E80BAC773A}"/>
              </a:ext>
            </a:extLst>
          </p:cNvPr>
          <p:cNvSpPr txBox="1"/>
          <p:nvPr/>
        </p:nvSpPr>
        <p:spPr>
          <a:xfrm>
            <a:off x="612559" y="328474"/>
            <a:ext cx="1041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获取因子并验证因子的有效性</a:t>
            </a:r>
          </a:p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16E8A0-11D1-4774-8309-CDEB01EDD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22" y="904653"/>
            <a:ext cx="3978354" cy="29837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D26F00-FC5A-4EE1-892F-A550223A9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807" y="904653"/>
            <a:ext cx="3978354" cy="2983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E2C733-8834-4FCD-A070-9119C9142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508" y="3888419"/>
            <a:ext cx="3855868" cy="2891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F165DD-DAC3-462C-A8B5-38376E31C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541" y="3888419"/>
            <a:ext cx="4119240" cy="30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6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8BECC-8E4A-4A04-B90D-C1E80BAC773A}"/>
              </a:ext>
            </a:extLst>
          </p:cNvPr>
          <p:cNvSpPr txBox="1"/>
          <p:nvPr/>
        </p:nvSpPr>
        <p:spPr>
          <a:xfrm>
            <a:off x="612559" y="328474"/>
            <a:ext cx="1041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获取因子并验证因子的有效性</a:t>
            </a:r>
          </a:p>
          <a:p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4F3DFD-7D69-4B43-B7C0-B8271413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6096000" cy="457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979D4B-237C-41E7-AB62-B8279BA2A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142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9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8BECC-8E4A-4A04-B90D-C1E80BAC773A}"/>
              </a:ext>
            </a:extLst>
          </p:cNvPr>
          <p:cNvSpPr txBox="1"/>
          <p:nvPr/>
        </p:nvSpPr>
        <p:spPr>
          <a:xfrm>
            <a:off x="949911" y="603682"/>
            <a:ext cx="10413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获取因子并验证因子的有效性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时间序列方法（</a:t>
            </a:r>
            <a:r>
              <a:rPr lang="en-US" altLang="zh-CN" dirty="0"/>
              <a:t>ARMA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	1. </a:t>
            </a:r>
            <a:r>
              <a:rPr lang="zh-CN" altLang="en-US" dirty="0"/>
              <a:t>用本日的收益率对前一日的因子暴露做回归，得到历史因子收益</a:t>
            </a:r>
          </a:p>
          <a:p>
            <a:r>
              <a:rPr lang="en-US" altLang="zh-CN" dirty="0"/>
              <a:t>	2. </a:t>
            </a:r>
            <a:r>
              <a:rPr lang="zh-CN" altLang="en-US" dirty="0"/>
              <a:t>用某一日过去</a:t>
            </a:r>
            <a:r>
              <a:rPr lang="en-US" altLang="zh-CN" dirty="0"/>
              <a:t>p</a:t>
            </a:r>
            <a:r>
              <a:rPr lang="zh-CN" altLang="en-US" dirty="0"/>
              <a:t>天的历史因子收益率预测因子收益率</a:t>
            </a:r>
          </a:p>
          <a:p>
            <a:r>
              <a:rPr lang="en-US" altLang="zh-CN" dirty="0"/>
              <a:t>	3. </a:t>
            </a:r>
            <a:r>
              <a:rPr lang="zh-CN" altLang="en-US" dirty="0"/>
              <a:t>对</a:t>
            </a:r>
            <a:r>
              <a:rPr lang="en-US" altLang="zh-CN" dirty="0"/>
              <a:t>p</a:t>
            </a:r>
            <a:r>
              <a:rPr lang="zh-CN" altLang="en-US" dirty="0"/>
              <a:t>取</a:t>
            </a:r>
            <a:r>
              <a:rPr lang="en-US" altLang="zh-CN" dirty="0"/>
              <a:t>1~20</a:t>
            </a:r>
            <a:r>
              <a:rPr lang="zh-CN" altLang="en-US" dirty="0"/>
              <a:t>， 分析每个</a:t>
            </a:r>
            <a:r>
              <a:rPr lang="en-US" altLang="zh-CN" dirty="0"/>
              <a:t>p</a:t>
            </a:r>
            <a:r>
              <a:rPr lang="zh-CN" altLang="en-US" dirty="0"/>
              <a:t>对应的预测次日收益率的准确性</a:t>
            </a:r>
            <a:r>
              <a:rPr lang="en-US" altLang="zh-CN" dirty="0"/>
              <a:t>,</a:t>
            </a:r>
            <a:r>
              <a:rPr lang="zh-CN" altLang="en-US" dirty="0"/>
              <a:t>以及预测值与真实值的误差损失</a:t>
            </a:r>
            <a:r>
              <a:rPr lang="en-US" altLang="zh-CN" dirty="0"/>
              <a:t>	</a:t>
            </a:r>
            <a:r>
              <a:rPr lang="zh-CN" altLang="en-US" dirty="0"/>
              <a:t>和</a:t>
            </a:r>
          </a:p>
          <a:p>
            <a:r>
              <a:rPr lang="en-US" altLang="zh-CN" dirty="0"/>
              <a:t>	4. </a:t>
            </a:r>
            <a:r>
              <a:rPr lang="zh-CN" altLang="en-US" dirty="0"/>
              <a:t>找到</a:t>
            </a:r>
            <a:r>
              <a:rPr lang="en-US" altLang="zh-CN" dirty="0"/>
              <a:t>20</a:t>
            </a:r>
            <a:r>
              <a:rPr lang="zh-CN" altLang="en-US" dirty="0"/>
              <a:t>个准确度数值中的最大值， 误差损失和的最小值</a:t>
            </a:r>
          </a:p>
          <a:p>
            <a:r>
              <a:rPr lang="en-US" altLang="zh-CN" dirty="0"/>
              <a:t>	5. </a:t>
            </a:r>
            <a:r>
              <a:rPr lang="zh-CN" altLang="en-US" dirty="0"/>
              <a:t>并选取一个时间段，对这个时间段内的每一天重复</a:t>
            </a:r>
            <a:r>
              <a:rPr lang="en-US" altLang="zh-CN" dirty="0"/>
              <a:t>2-4</a:t>
            </a:r>
            <a:r>
              <a:rPr lang="zh-CN" altLang="en-US" dirty="0"/>
              <a:t>步，获取所有日期对应的准确率最大</a:t>
            </a:r>
            <a:r>
              <a:rPr lang="en-US" altLang="zh-CN" dirty="0"/>
              <a:t>	</a:t>
            </a:r>
            <a:r>
              <a:rPr lang="zh-CN" altLang="en-US" dirty="0"/>
              <a:t>时</a:t>
            </a:r>
            <a:r>
              <a:rPr lang="en-US" altLang="zh-CN" dirty="0"/>
              <a:t>p</a:t>
            </a:r>
            <a:r>
              <a:rPr lang="zh-CN" altLang="en-US" dirty="0"/>
              <a:t>的分布， 误差最小时</a:t>
            </a:r>
            <a:r>
              <a:rPr lang="en-US" altLang="zh-CN" dirty="0"/>
              <a:t>p</a:t>
            </a:r>
            <a:r>
              <a:rPr lang="zh-CN" altLang="en-US" dirty="0"/>
              <a:t>的分布</a:t>
            </a:r>
          </a:p>
        </p:txBody>
      </p:sp>
    </p:spTree>
    <p:extLst>
      <p:ext uri="{BB962C8B-B14F-4D97-AF65-F5344CB8AC3E}">
        <p14:creationId xmlns:p14="http://schemas.microsoft.com/office/powerpoint/2010/main" val="267773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8BECC-8E4A-4A04-B90D-C1E80BAC773A}"/>
              </a:ext>
            </a:extLst>
          </p:cNvPr>
          <p:cNvSpPr txBox="1"/>
          <p:nvPr/>
        </p:nvSpPr>
        <p:spPr>
          <a:xfrm>
            <a:off x="949911" y="603682"/>
            <a:ext cx="1041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获取因子并验证因子的有效性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A1C9E-4847-43BF-8AF1-43CB00EF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43" y="973014"/>
            <a:ext cx="3808522" cy="2856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343B40-59AD-4D56-9F9A-264678455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94" y="3868241"/>
            <a:ext cx="3595446" cy="2696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E5B82D-FD8F-40E0-8E05-EF41DE138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94" y="1058007"/>
            <a:ext cx="3633655" cy="2725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BE55C2-D781-4192-B389-50E49FD31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843" y="3868241"/>
            <a:ext cx="3808522" cy="28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5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8BECC-8E4A-4A04-B90D-C1E80BAC773A}"/>
              </a:ext>
            </a:extLst>
          </p:cNvPr>
          <p:cNvSpPr txBox="1"/>
          <p:nvPr/>
        </p:nvSpPr>
        <p:spPr>
          <a:xfrm>
            <a:off x="949911" y="603682"/>
            <a:ext cx="1041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获取因子并验证因子的有效性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ABE87-11AC-44B5-8A7B-AF7F31F1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5" y="1373818"/>
            <a:ext cx="5868140" cy="4401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694A7-8C0C-42DE-A05E-0199281AE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085" y="1442622"/>
            <a:ext cx="5776402" cy="433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2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8BECC-8E4A-4A04-B90D-C1E80BAC773A}"/>
              </a:ext>
            </a:extLst>
          </p:cNvPr>
          <p:cNvSpPr txBox="1"/>
          <p:nvPr/>
        </p:nvSpPr>
        <p:spPr>
          <a:xfrm>
            <a:off x="949911" y="603682"/>
            <a:ext cx="10413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获取因子并验证因子的有效性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Factor-Analysize-v4.py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目的：获取历史因子收益率的统计信息</a:t>
            </a:r>
          </a:p>
          <a:p>
            <a:r>
              <a:rPr lang="en-US" altLang="zh-CN" dirty="0"/>
              <a:t>	1. </a:t>
            </a:r>
            <a:r>
              <a:rPr lang="zh-CN" altLang="en-US" dirty="0"/>
              <a:t>计算历史收益率因子的均值，</a:t>
            </a:r>
            <a:r>
              <a:rPr lang="en-US" altLang="zh-CN" dirty="0"/>
              <a:t>t</a:t>
            </a:r>
            <a:r>
              <a:rPr lang="zh-CN" altLang="en-US" dirty="0"/>
              <a:t>值， </a:t>
            </a:r>
            <a:r>
              <a:rPr lang="en-US" altLang="zh-CN" dirty="0"/>
              <a:t>t</a:t>
            </a:r>
            <a:r>
              <a:rPr lang="zh-CN" altLang="en-US" dirty="0"/>
              <a:t>值序列绝对值的均值， </a:t>
            </a:r>
            <a:r>
              <a:rPr lang="en-US" altLang="zh-CN" dirty="0"/>
              <a:t>t</a:t>
            </a:r>
            <a:r>
              <a:rPr lang="zh-CN" altLang="en-US" dirty="0"/>
              <a:t>值序列中绝对值大于</a:t>
            </a:r>
            <a:r>
              <a:rPr lang="en-US" altLang="zh-CN" dirty="0"/>
              <a:t>2</a:t>
            </a:r>
            <a:r>
              <a:rPr lang="zh-CN" altLang="en-US" dirty="0"/>
              <a:t>的比例，</a:t>
            </a:r>
            <a:r>
              <a:rPr lang="en-US" altLang="zh-CN" dirty="0"/>
              <a:t>t</a:t>
            </a:r>
            <a:r>
              <a:rPr lang="zh-CN" altLang="en-US" dirty="0"/>
              <a:t>值序列绝对值的均值与标准差的比</a:t>
            </a:r>
          </a:p>
          <a:p>
            <a:r>
              <a:rPr lang="en-US" altLang="zh-CN" dirty="0"/>
              <a:t>	2. </a:t>
            </a:r>
            <a:r>
              <a:rPr lang="zh-CN" altLang="en-US" dirty="0"/>
              <a:t>计算因子的</a:t>
            </a:r>
            <a:r>
              <a:rPr lang="en-US" altLang="zh-CN" dirty="0"/>
              <a:t>IC</a:t>
            </a:r>
            <a:r>
              <a:rPr lang="zh-CN" altLang="en-US" dirty="0"/>
              <a:t>值序列及</a:t>
            </a:r>
            <a:r>
              <a:rPr lang="en-US" altLang="zh-CN" dirty="0"/>
              <a:t>IR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43975-C296-4718-BA37-821BD3DF0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59" y="2410287"/>
            <a:ext cx="5660994" cy="42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1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109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Xubin Jiang</dc:creator>
  <cp:lastModifiedBy>Xubin Jiang</cp:lastModifiedBy>
  <cp:revision>11</cp:revision>
  <dcterms:created xsi:type="dcterms:W3CDTF">2018-04-20T04:52:59Z</dcterms:created>
  <dcterms:modified xsi:type="dcterms:W3CDTF">2018-04-20T09:20:33Z</dcterms:modified>
</cp:coreProperties>
</file>