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5F4-5471-451A-B40F-0943EB96A80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2E36DF9-E4C2-4F82-AE00-2584F60F3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F62F2092-8E3D-47B3-8D21-7F3908AF5FF6}"/>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425C4B75-0BD0-46B8-844D-58A1F2FC433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369192-A39B-4263-B428-61F9ED878F6F}"/>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392513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0C7-FABA-4E7B-8541-117A131C9D9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7C73111-E171-4E20-BA7C-2F1FAD3014A6}"/>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5F8F55-2FE0-49ED-8F71-C3DB5EA2453E}"/>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8445951B-9A26-41AB-A232-2BB1D706AD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B9BCDC4-326B-4999-8F4A-3B1B5F35B52B}"/>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82986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8707C-877C-487A-AFEC-B043C13804F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8A9C77C-9A9A-4941-B186-B6F5301FF0AF}"/>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4F538B3-1242-4F3E-AD26-2A5B174041D2}"/>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B99024C2-8822-4439-A449-D35869B5595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E7A9EAB-EDFE-4892-BB29-E414748EBE2C}"/>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6848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DF84-490C-45E1-8971-B4C7B3E026E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A27F6B7-26DD-422F-89FE-8F770F9467DB}"/>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0313477-536E-4EAB-83CF-02935A208095}"/>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A93A6B9F-E2DB-4330-AC15-F6ADC757A8C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C468410-3021-40C9-8827-F28202C60D3E}"/>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3057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BEC3-74B8-43E5-8ACC-ABACE16A6B2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4B289AE-68E3-4643-8380-B79584651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C597D2B3-3825-4675-8C61-5DEA9A9BFA52}"/>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07B9EF31-B8B8-4FFC-9E25-BCFD05F3B09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2085F87-59E6-4A61-B107-FD5089A36E11}"/>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94464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19BC-8FAC-4C1C-B934-2A0B4D18C4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DE18042-ECD1-49B1-9CCE-2EA0FC005EFB}"/>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894CAF2-597C-481E-963B-309072ADBECD}"/>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CE1A952-558E-4EDF-9F43-4646DABBD564}"/>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6" name="Footer Placeholder 5">
            <a:extLst>
              <a:ext uri="{FF2B5EF4-FFF2-40B4-BE49-F238E27FC236}">
                <a16:creationId xmlns:a16="http://schemas.microsoft.com/office/drawing/2014/main" id="{FDD89DB6-ECE7-42BE-8143-A0DFDF39CB3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BE33CAC-1B3D-4053-9BC2-373E2D1DEE45}"/>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05601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2677-CAD1-4EF4-88FA-692DC9B5EF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EA92A0-3AD7-42B5-9578-7BAC7D0EA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75EEFDA-D230-46CE-ACF7-901CA5971341}"/>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834CEE8-810E-4FBC-87C2-E264617FE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3D26F5E9-EA37-46D4-BB26-DD00D409F114}"/>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AC2CB5-1A35-4C03-A407-051FD2D070C8}"/>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8" name="Footer Placeholder 7">
            <a:extLst>
              <a:ext uri="{FF2B5EF4-FFF2-40B4-BE49-F238E27FC236}">
                <a16:creationId xmlns:a16="http://schemas.microsoft.com/office/drawing/2014/main" id="{C300D6CB-E7C6-495A-B460-63E33BB06DE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426B5EE-53D9-4F25-8089-81095FCF57A7}"/>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390914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066C-C1D5-4FAD-8A9F-A33AC9CC78F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2A1FE64-A9C1-450B-B3A1-C989573179B5}"/>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4" name="Footer Placeholder 3">
            <a:extLst>
              <a:ext uri="{FF2B5EF4-FFF2-40B4-BE49-F238E27FC236}">
                <a16:creationId xmlns:a16="http://schemas.microsoft.com/office/drawing/2014/main" id="{31FBD1F1-9768-4EA8-9E6D-3CF7E152A02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983D001-04FB-4D51-92B3-E08689310335}"/>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83013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A3EEB-034F-486C-BB51-B7CBC86A0DF6}"/>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3" name="Footer Placeholder 2">
            <a:extLst>
              <a:ext uri="{FF2B5EF4-FFF2-40B4-BE49-F238E27FC236}">
                <a16:creationId xmlns:a16="http://schemas.microsoft.com/office/drawing/2014/main" id="{839012DF-43D6-4B10-BAE3-C73504F202B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9AFD97F-F608-4AC0-8D1F-B4F4A87BAF74}"/>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17751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E-6F43-4D35-A108-B2965476A4C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E03049C-5CC0-4A4E-9B66-AC3E6474B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C910904-8465-4976-8241-8E51EC7BA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49B6913-55E8-4FB0-BE4E-DBB32AA091C3}"/>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6" name="Footer Placeholder 5">
            <a:extLst>
              <a:ext uri="{FF2B5EF4-FFF2-40B4-BE49-F238E27FC236}">
                <a16:creationId xmlns:a16="http://schemas.microsoft.com/office/drawing/2014/main" id="{90349590-ED67-4E8E-9577-162B5C60250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5066670-A0F1-47F8-BA53-936FEFC9205D}"/>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49190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BBA9-237A-4C45-814F-21E55189A53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711D12D-3B29-4D4D-B3F1-F25A40D31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DC91724C-FB62-45C1-9859-76831519D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1D2BF99D-656C-4BD8-B849-C2359DF266FD}"/>
              </a:ext>
            </a:extLst>
          </p:cNvPr>
          <p:cNvSpPr>
            <a:spLocks noGrp="1"/>
          </p:cNvSpPr>
          <p:nvPr>
            <p:ph type="dt" sz="half" idx="10"/>
          </p:nvPr>
        </p:nvSpPr>
        <p:spPr/>
        <p:txBody>
          <a:bodyPr/>
          <a:lstStyle/>
          <a:p>
            <a:fld id="{EA7C0804-9B97-4745-90A3-0993F8E56A7D}" type="datetimeFigureOut">
              <a:rPr lang="zh-CN" altLang="en-US" smtClean="0"/>
              <a:t>2018/3/30</a:t>
            </a:fld>
            <a:endParaRPr lang="zh-CN" altLang="en-US"/>
          </a:p>
        </p:txBody>
      </p:sp>
      <p:sp>
        <p:nvSpPr>
          <p:cNvPr id="6" name="Footer Placeholder 5">
            <a:extLst>
              <a:ext uri="{FF2B5EF4-FFF2-40B4-BE49-F238E27FC236}">
                <a16:creationId xmlns:a16="http://schemas.microsoft.com/office/drawing/2014/main" id="{90C3AE0E-6D7A-40A6-AAC8-D05159FB154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5B3A39F-392F-469B-99C1-971120061462}"/>
              </a:ext>
            </a:extLst>
          </p:cNvPr>
          <p:cNvSpPr>
            <a:spLocks noGrp="1"/>
          </p:cNvSpPr>
          <p:nvPr>
            <p:ph type="sldNum" sz="quarter" idx="12"/>
          </p:nvPr>
        </p:nvSpPr>
        <p:spPr/>
        <p:txBody>
          <a:body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88056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3B4FC-2524-4909-B2C8-4DFAEEF09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908410F-9031-49C6-A122-A58B2995E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B762921-A37A-498E-AE6D-28BEA1776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C0804-9B97-4745-90A3-0993F8E56A7D}" type="datetimeFigureOut">
              <a:rPr lang="zh-CN" altLang="en-US" smtClean="0"/>
              <a:t>2018/3/30</a:t>
            </a:fld>
            <a:endParaRPr lang="zh-CN" altLang="en-US"/>
          </a:p>
        </p:txBody>
      </p:sp>
      <p:sp>
        <p:nvSpPr>
          <p:cNvPr id="5" name="Footer Placeholder 4">
            <a:extLst>
              <a:ext uri="{FF2B5EF4-FFF2-40B4-BE49-F238E27FC236}">
                <a16:creationId xmlns:a16="http://schemas.microsoft.com/office/drawing/2014/main" id="{92ACC888-7644-4261-9DBC-0C1EBEFAF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3C06C5A-D627-4CC4-B207-4B3114172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ACF0-D642-474D-A3CF-4FAE8C8939D2}" type="slidenum">
              <a:rPr lang="zh-CN" altLang="en-US" smtClean="0"/>
              <a:t>‹#›</a:t>
            </a:fld>
            <a:endParaRPr lang="zh-CN" altLang="en-US"/>
          </a:p>
        </p:txBody>
      </p:sp>
    </p:spTree>
    <p:extLst>
      <p:ext uri="{BB962C8B-B14F-4D97-AF65-F5344CB8AC3E}">
        <p14:creationId xmlns:p14="http://schemas.microsoft.com/office/powerpoint/2010/main" val="270037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2A164-23E3-47F2-A670-49EAAD5CCF4A}"/>
              </a:ext>
            </a:extLst>
          </p:cNvPr>
          <p:cNvSpPr txBox="1"/>
          <p:nvPr/>
        </p:nvSpPr>
        <p:spPr>
          <a:xfrm>
            <a:off x="745724" y="958800"/>
            <a:ext cx="10981678" cy="5909310"/>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研究问题</a:t>
            </a:r>
            <a:endParaRPr lang="en-US" altLang="zh-CN" dirty="0"/>
          </a:p>
          <a:p>
            <a:r>
              <a:rPr lang="en-US" altLang="zh-CN" dirty="0"/>
              <a:t>	</a:t>
            </a:r>
            <a:r>
              <a:rPr lang="zh-CN" altLang="en-US" dirty="0"/>
              <a:t>预测单支股票股票累计收益率相对于行业指数的偏离程度</a:t>
            </a:r>
            <a:endParaRPr lang="en-US" altLang="zh-CN" dirty="0"/>
          </a:p>
          <a:p>
            <a:pPr marL="285750" indent="-285750">
              <a:buFont typeface="Wingdings" panose="05000000000000000000" pitchFamily="2" charset="2"/>
              <a:buChar char="u"/>
            </a:pPr>
            <a:r>
              <a:rPr lang="zh-CN" altLang="en-US" dirty="0"/>
              <a:t>研究工具</a:t>
            </a:r>
            <a:endParaRPr lang="en-US" altLang="zh-CN" dirty="0"/>
          </a:p>
          <a:p>
            <a:r>
              <a:rPr lang="en-US" altLang="zh-CN" dirty="0"/>
              <a:t>	1. </a:t>
            </a:r>
            <a:r>
              <a:rPr lang="zh-CN" altLang="en-US" dirty="0"/>
              <a:t>理论上采用</a:t>
            </a:r>
            <a:r>
              <a:rPr lang="en-US" altLang="zh-CN" dirty="0"/>
              <a:t>O-U</a:t>
            </a:r>
            <a:r>
              <a:rPr lang="zh-CN" altLang="en-US" dirty="0"/>
              <a:t>随机过程进行预测</a:t>
            </a:r>
            <a:endParaRPr lang="en-US" altLang="zh-CN" dirty="0"/>
          </a:p>
          <a:p>
            <a:r>
              <a:rPr lang="en-US" altLang="zh-CN" dirty="0"/>
              <a:t>	2. </a:t>
            </a:r>
            <a:r>
              <a:rPr lang="zh-CN" altLang="en-US" dirty="0"/>
              <a:t>实际操作中把</a:t>
            </a:r>
            <a:r>
              <a:rPr lang="en-US" altLang="zh-CN" dirty="0"/>
              <a:t>O-U</a:t>
            </a:r>
            <a:r>
              <a:rPr lang="zh-CN" altLang="en-US" dirty="0"/>
              <a:t>过程离散化为</a:t>
            </a:r>
            <a:r>
              <a:rPr lang="en-US" altLang="zh-CN" dirty="0"/>
              <a:t>1</a:t>
            </a:r>
            <a:r>
              <a:rPr lang="zh-CN" altLang="en-US" dirty="0"/>
              <a:t>阶</a:t>
            </a:r>
            <a:r>
              <a:rPr lang="en-US" altLang="zh-CN" dirty="0"/>
              <a:t>ARMA</a:t>
            </a:r>
            <a:r>
              <a:rPr lang="zh-CN" altLang="en-US" dirty="0"/>
              <a:t>模型进行计算</a:t>
            </a:r>
            <a:endParaRPr lang="en-US" altLang="zh-CN" dirty="0"/>
          </a:p>
          <a:p>
            <a:r>
              <a:rPr lang="en-US" altLang="zh-CN" dirty="0"/>
              <a:t>	3. </a:t>
            </a:r>
            <a:r>
              <a:rPr lang="zh-CN" altLang="en-US" dirty="0"/>
              <a:t>工具采用“</a:t>
            </a:r>
            <a:r>
              <a:rPr lang="en-US" altLang="zh-CN" dirty="0" err="1"/>
              <a:t>statsmodels</a:t>
            </a:r>
            <a:r>
              <a:rPr lang="zh-CN" altLang="en-US" dirty="0"/>
              <a:t>”库中的</a:t>
            </a:r>
            <a:r>
              <a:rPr lang="en-US" altLang="zh-CN" dirty="0"/>
              <a:t>ARMA</a:t>
            </a:r>
            <a:r>
              <a:rPr lang="zh-CN" altLang="en-US" dirty="0"/>
              <a:t>类</a:t>
            </a:r>
            <a:endParaRPr lang="en-US" altLang="zh-CN" dirty="0"/>
          </a:p>
          <a:p>
            <a:pPr marL="285750" indent="-285750">
              <a:buFont typeface="Wingdings" panose="05000000000000000000" pitchFamily="2" charset="2"/>
              <a:buChar char="u"/>
            </a:pPr>
            <a:r>
              <a:rPr lang="zh-CN" altLang="en-US" dirty="0"/>
              <a:t>变量定义</a:t>
            </a:r>
            <a:endParaRPr lang="en-US" altLang="zh-CN" dirty="0"/>
          </a:p>
          <a:p>
            <a:r>
              <a:rPr lang="en-US" altLang="zh-CN" dirty="0"/>
              <a:t>	1. </a:t>
            </a:r>
            <a:r>
              <a:rPr lang="zh-CN" altLang="en-US" dirty="0"/>
              <a:t>行业指数</a:t>
            </a:r>
            <a:endParaRPr lang="en-US" altLang="zh-CN" dirty="0"/>
          </a:p>
          <a:p>
            <a:r>
              <a:rPr lang="en-US" altLang="zh-CN" dirty="0"/>
              <a:t>		</a:t>
            </a:r>
            <a:r>
              <a:rPr lang="zh-CN" altLang="en-US" dirty="0"/>
              <a:t>用行业内所有股票的累积收益率均值作为行业指数</a:t>
            </a:r>
            <a:endParaRPr lang="en-US" altLang="zh-CN" dirty="0"/>
          </a:p>
          <a:p>
            <a:r>
              <a:rPr lang="en-US" altLang="zh-CN" dirty="0"/>
              <a:t>	2. </a:t>
            </a:r>
            <a:r>
              <a:rPr lang="zh-CN" altLang="en-US" dirty="0"/>
              <a:t>单支股票指数</a:t>
            </a:r>
            <a:endParaRPr lang="en-US" altLang="zh-CN" dirty="0"/>
          </a:p>
          <a:p>
            <a:r>
              <a:rPr lang="en-US" altLang="zh-CN" dirty="0"/>
              <a:t>		</a:t>
            </a:r>
            <a:r>
              <a:rPr lang="zh-CN" altLang="en-US" dirty="0"/>
              <a:t>股票的累积收益率</a:t>
            </a:r>
            <a:endParaRPr lang="en-US" altLang="zh-CN" dirty="0"/>
          </a:p>
          <a:p>
            <a:r>
              <a:rPr lang="en-US" altLang="zh-CN" dirty="0"/>
              <a:t>	3. </a:t>
            </a:r>
            <a:r>
              <a:rPr lang="zh-CN" altLang="en-US" dirty="0"/>
              <a:t>偏离程度：单支股票因子</a:t>
            </a:r>
            <a:endParaRPr lang="en-US" altLang="zh-CN" dirty="0"/>
          </a:p>
          <a:p>
            <a:r>
              <a:rPr lang="en-US" altLang="zh-CN" dirty="0"/>
              <a:t>		</a:t>
            </a:r>
            <a:r>
              <a:rPr lang="zh-CN" altLang="en-US" dirty="0"/>
              <a:t>单支股票指数与行业指数的差值</a:t>
            </a:r>
            <a:endParaRPr lang="en-US" altLang="zh-CN" dirty="0"/>
          </a:p>
          <a:p>
            <a:pPr marL="285750" indent="-285750">
              <a:buFont typeface="Wingdings" panose="05000000000000000000" pitchFamily="2" charset="2"/>
              <a:buChar char="u"/>
            </a:pPr>
            <a:r>
              <a:rPr lang="zh-CN" altLang="en-US" dirty="0"/>
              <a:t>处理流程</a:t>
            </a:r>
            <a:endParaRPr lang="en-US" altLang="zh-CN" dirty="0"/>
          </a:p>
          <a:p>
            <a:r>
              <a:rPr lang="en-US" altLang="zh-CN" dirty="0"/>
              <a:t>	1. </a:t>
            </a:r>
            <a:r>
              <a:rPr lang="zh-CN" altLang="en-US" dirty="0"/>
              <a:t>获取具体行业内所有子类股票收益率并计算累积收益率</a:t>
            </a:r>
            <a:endParaRPr lang="en-US" altLang="zh-CN" dirty="0"/>
          </a:p>
          <a:p>
            <a:r>
              <a:rPr lang="en-US" altLang="zh-CN" dirty="0"/>
              <a:t>	2. </a:t>
            </a:r>
            <a:r>
              <a:rPr lang="zh-CN" altLang="en-US" dirty="0"/>
              <a:t>利用所有子类股票的累积收益率计算行业指数</a:t>
            </a:r>
            <a:endParaRPr lang="en-US" altLang="zh-CN" dirty="0"/>
          </a:p>
          <a:p>
            <a:r>
              <a:rPr lang="en-US" altLang="zh-CN" dirty="0"/>
              <a:t>	3. </a:t>
            </a:r>
            <a:r>
              <a:rPr lang="zh-CN" altLang="en-US" dirty="0"/>
              <a:t>对所有子类股票计算与行业指数的偏离程度</a:t>
            </a:r>
            <a:endParaRPr lang="en-US" altLang="zh-CN" dirty="0"/>
          </a:p>
          <a:p>
            <a:r>
              <a:rPr lang="en-US" altLang="zh-CN" dirty="0"/>
              <a:t>	4. </a:t>
            </a:r>
            <a:r>
              <a:rPr lang="zh-CN" altLang="en-US" dirty="0"/>
              <a:t>分别对每支股票的历史偏离程度建立</a:t>
            </a:r>
            <a:r>
              <a:rPr lang="en-US" altLang="zh-CN" dirty="0"/>
              <a:t>1</a:t>
            </a:r>
            <a:r>
              <a:rPr lang="zh-CN" altLang="en-US" dirty="0"/>
              <a:t>阶</a:t>
            </a:r>
            <a:r>
              <a:rPr lang="en-US" altLang="zh-CN" dirty="0"/>
              <a:t>ARMA</a:t>
            </a:r>
            <a:r>
              <a:rPr lang="zh-CN" altLang="en-US" dirty="0"/>
              <a:t>模型</a:t>
            </a:r>
            <a:endParaRPr lang="en-US" altLang="zh-CN" dirty="0"/>
          </a:p>
          <a:p>
            <a:r>
              <a:rPr lang="en-US" altLang="zh-CN" dirty="0"/>
              <a:t>	5. </a:t>
            </a:r>
            <a:r>
              <a:rPr lang="zh-CN" altLang="en-US" dirty="0"/>
              <a:t>训练模型并预测每支股票次日相对行业指数的偏离程度</a:t>
            </a:r>
            <a:endParaRPr lang="en-US" altLang="zh-CN" dirty="0"/>
          </a:p>
          <a:p>
            <a:r>
              <a:rPr lang="en-US" altLang="zh-CN" dirty="0"/>
              <a:t>	6. </a:t>
            </a:r>
            <a:r>
              <a:rPr lang="zh-CN" altLang="en-US" dirty="0"/>
              <a:t>输出预测偏离程度</a:t>
            </a:r>
            <a:endParaRPr lang="en-US" altLang="zh-CN" dirty="0"/>
          </a:p>
          <a:p>
            <a:r>
              <a:rPr lang="en-US" altLang="zh-CN" dirty="0"/>
              <a:t>	</a:t>
            </a:r>
            <a:endParaRPr lang="zh-CN" altLang="en-US" dirty="0"/>
          </a:p>
        </p:txBody>
      </p:sp>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66649"/>
            <a:ext cx="10515600" cy="696831"/>
          </a:xfrm>
        </p:spPr>
        <p:txBody>
          <a:bodyPr/>
          <a:lstStyle/>
          <a:p>
            <a:pPr algn="ctr"/>
            <a:r>
              <a:rPr lang="zh-CN" altLang="en-US" dirty="0"/>
              <a:t>本周工作</a:t>
            </a:r>
          </a:p>
        </p:txBody>
      </p:sp>
    </p:spTree>
    <p:extLst>
      <p:ext uri="{BB962C8B-B14F-4D97-AF65-F5344CB8AC3E}">
        <p14:creationId xmlns:p14="http://schemas.microsoft.com/office/powerpoint/2010/main" val="427439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2A164-23E3-47F2-A670-49EAAD5CCF4A}"/>
              </a:ext>
            </a:extLst>
          </p:cNvPr>
          <p:cNvSpPr txBox="1"/>
          <p:nvPr/>
        </p:nvSpPr>
        <p:spPr>
          <a:xfrm>
            <a:off x="745724" y="958800"/>
            <a:ext cx="10981678" cy="1200329"/>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研究对象</a:t>
            </a:r>
            <a:endParaRPr lang="en-US" altLang="zh-CN" dirty="0"/>
          </a:p>
          <a:p>
            <a:r>
              <a:rPr lang="en-US" altLang="zh-CN" dirty="0"/>
              <a:t>	</a:t>
            </a:r>
            <a:r>
              <a:rPr lang="zh-CN" altLang="en-US" dirty="0"/>
              <a:t>汽车行业（</a:t>
            </a:r>
            <a:r>
              <a:rPr lang="en-US" altLang="zh-CN" dirty="0"/>
              <a:t>SWICS</a:t>
            </a:r>
            <a:r>
              <a:rPr lang="zh-CN" altLang="en-US" dirty="0"/>
              <a:t>代码</a:t>
            </a:r>
            <a:r>
              <a:rPr lang="en-US" altLang="zh-CN" dirty="0"/>
              <a:t>280000</a:t>
            </a:r>
            <a:r>
              <a:rPr lang="zh-CN" altLang="en-US" dirty="0"/>
              <a:t>）及其下属二三级股票</a:t>
            </a:r>
            <a:endParaRPr lang="en-US" altLang="zh-CN" dirty="0"/>
          </a:p>
          <a:p>
            <a:pPr marL="285750" indent="-285750">
              <a:buFont typeface="Wingdings" panose="05000000000000000000" pitchFamily="2" charset="2"/>
              <a:buChar char="u"/>
            </a:pPr>
            <a:r>
              <a:rPr lang="zh-CN" altLang="en-US" dirty="0"/>
              <a:t>研究对象信息</a:t>
            </a:r>
            <a:endParaRPr lang="en-US" altLang="zh-CN" dirty="0"/>
          </a:p>
          <a:p>
            <a:r>
              <a:rPr lang="en-US" altLang="zh-CN" dirty="0"/>
              <a:t>	</a:t>
            </a:r>
          </a:p>
        </p:txBody>
      </p:sp>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66649"/>
            <a:ext cx="10515600" cy="696831"/>
          </a:xfrm>
        </p:spPr>
        <p:txBody>
          <a:bodyPr/>
          <a:lstStyle/>
          <a:p>
            <a:pPr algn="ctr"/>
            <a:r>
              <a:rPr lang="zh-CN" altLang="en-US" dirty="0"/>
              <a:t>本周工作结果</a:t>
            </a:r>
          </a:p>
        </p:txBody>
      </p:sp>
      <p:pic>
        <p:nvPicPr>
          <p:cNvPr id="7" name="Picture 6">
            <a:extLst>
              <a:ext uri="{FF2B5EF4-FFF2-40B4-BE49-F238E27FC236}">
                <a16:creationId xmlns:a16="http://schemas.microsoft.com/office/drawing/2014/main" id="{6C1BEC9B-2C57-474F-A124-35895414C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6" y="2291373"/>
            <a:ext cx="10028273" cy="2937575"/>
          </a:xfrm>
          <a:prstGeom prst="rect">
            <a:avLst/>
          </a:prstGeom>
        </p:spPr>
      </p:pic>
    </p:spTree>
    <p:extLst>
      <p:ext uri="{BB962C8B-B14F-4D97-AF65-F5344CB8AC3E}">
        <p14:creationId xmlns:p14="http://schemas.microsoft.com/office/powerpoint/2010/main" val="29855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p:txBody>
          <a:bodyPr/>
          <a:lstStyle/>
          <a:p>
            <a:pPr algn="ctr"/>
            <a:r>
              <a:rPr lang="en-US" altLang="zh-CN" dirty="0"/>
              <a:t>280100-</a:t>
            </a:r>
            <a:r>
              <a:rPr lang="zh-CN" altLang="en-US" dirty="0"/>
              <a:t>汽车整车</a:t>
            </a:r>
          </a:p>
        </p:txBody>
      </p:sp>
      <p:sp>
        <p:nvSpPr>
          <p:cNvPr id="8" name="Text Placeholder 7">
            <a:extLst>
              <a:ext uri="{FF2B5EF4-FFF2-40B4-BE49-F238E27FC236}">
                <a16:creationId xmlns:a16="http://schemas.microsoft.com/office/drawing/2014/main" id="{CDA0A035-F58B-4F6B-92F6-78A737D56809}"/>
              </a:ext>
            </a:extLst>
          </p:cNvPr>
          <p:cNvSpPr>
            <a:spLocks noGrp="1"/>
          </p:cNvSpPr>
          <p:nvPr>
            <p:ph type="body" idx="1"/>
          </p:nvPr>
        </p:nvSpPr>
        <p:spPr>
          <a:xfrm>
            <a:off x="-253566" y="2134129"/>
            <a:ext cx="5157787" cy="486152"/>
          </a:xfrm>
        </p:spPr>
        <p:txBody>
          <a:bodyPr>
            <a:normAutofit/>
          </a:bodyPr>
          <a:lstStyle/>
          <a:p>
            <a:pPr algn="ctr"/>
            <a:r>
              <a:rPr lang="en-US" altLang="zh-CN" dirty="0"/>
              <a:t>280101</a:t>
            </a:r>
            <a:r>
              <a:rPr lang="zh-CN" altLang="en-US" dirty="0"/>
              <a:t>偏离指标</a:t>
            </a:r>
            <a:endParaRPr lang="en-US" altLang="zh-CN" dirty="0"/>
          </a:p>
        </p:txBody>
      </p:sp>
      <p:pic>
        <p:nvPicPr>
          <p:cNvPr id="6" name="Picture 5">
            <a:extLst>
              <a:ext uri="{FF2B5EF4-FFF2-40B4-BE49-F238E27FC236}">
                <a16:creationId xmlns:a16="http://schemas.microsoft.com/office/drawing/2014/main" id="{8B3286FE-0D60-4AA7-8C79-EFA2CC628CD6}"/>
              </a:ext>
            </a:extLst>
          </p:cNvPr>
          <p:cNvPicPr>
            <a:picLocks noChangeAspect="1"/>
          </p:cNvPicPr>
          <p:nvPr/>
        </p:nvPicPr>
        <p:blipFill>
          <a:blip r:embed="rId2"/>
          <a:stretch>
            <a:fillRect/>
          </a:stretch>
        </p:blipFill>
        <p:spPr>
          <a:xfrm>
            <a:off x="1" y="2689788"/>
            <a:ext cx="3930044" cy="2947532"/>
          </a:xfrm>
          <a:prstGeom prst="rect">
            <a:avLst/>
          </a:prstGeom>
        </p:spPr>
      </p:pic>
      <p:sp>
        <p:nvSpPr>
          <p:cNvPr id="14" name="Text Placeholder 7">
            <a:extLst>
              <a:ext uri="{FF2B5EF4-FFF2-40B4-BE49-F238E27FC236}">
                <a16:creationId xmlns:a16="http://schemas.microsoft.com/office/drawing/2014/main" id="{27EAC10D-852A-4855-8894-A7ADB27904FB}"/>
              </a:ext>
            </a:extLst>
          </p:cNvPr>
          <p:cNvSpPr txBox="1">
            <a:spLocks/>
          </p:cNvSpPr>
          <p:nvPr/>
        </p:nvSpPr>
        <p:spPr>
          <a:xfrm>
            <a:off x="3673079" y="2064622"/>
            <a:ext cx="5157787" cy="4861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altLang="zh-CN" dirty="0"/>
              <a:t>280102</a:t>
            </a:r>
            <a:r>
              <a:rPr lang="zh-CN" altLang="en-US" dirty="0"/>
              <a:t>偏离指标</a:t>
            </a:r>
            <a:endParaRPr lang="en-US" altLang="zh-CN" dirty="0"/>
          </a:p>
        </p:txBody>
      </p:sp>
      <p:pic>
        <p:nvPicPr>
          <p:cNvPr id="15" name="Picture 14">
            <a:extLst>
              <a:ext uri="{FF2B5EF4-FFF2-40B4-BE49-F238E27FC236}">
                <a16:creationId xmlns:a16="http://schemas.microsoft.com/office/drawing/2014/main" id="{E3D1A36E-05C7-45F0-AD8E-7C9CE3B16B89}"/>
              </a:ext>
            </a:extLst>
          </p:cNvPr>
          <p:cNvPicPr>
            <a:picLocks noChangeAspect="1"/>
          </p:cNvPicPr>
          <p:nvPr/>
        </p:nvPicPr>
        <p:blipFill>
          <a:blip r:embed="rId3"/>
          <a:stretch>
            <a:fillRect/>
          </a:stretch>
        </p:blipFill>
        <p:spPr>
          <a:xfrm>
            <a:off x="4221076" y="2689788"/>
            <a:ext cx="3866478" cy="2899859"/>
          </a:xfrm>
          <a:prstGeom prst="rect">
            <a:avLst/>
          </a:prstGeom>
        </p:spPr>
      </p:pic>
      <p:sp>
        <p:nvSpPr>
          <p:cNvPr id="16" name="Text Placeholder 7">
            <a:extLst>
              <a:ext uri="{FF2B5EF4-FFF2-40B4-BE49-F238E27FC236}">
                <a16:creationId xmlns:a16="http://schemas.microsoft.com/office/drawing/2014/main" id="{A530FF70-4D58-43D3-A24D-78FE0BF040B4}"/>
              </a:ext>
            </a:extLst>
          </p:cNvPr>
          <p:cNvSpPr txBox="1">
            <a:spLocks/>
          </p:cNvSpPr>
          <p:nvPr/>
        </p:nvSpPr>
        <p:spPr>
          <a:xfrm>
            <a:off x="7838186" y="2093229"/>
            <a:ext cx="5157787" cy="4861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altLang="zh-CN" dirty="0"/>
              <a:t>280103</a:t>
            </a:r>
            <a:r>
              <a:rPr lang="zh-CN" altLang="en-US" dirty="0"/>
              <a:t>偏离指标</a:t>
            </a:r>
            <a:endParaRPr lang="en-US" altLang="zh-CN" dirty="0"/>
          </a:p>
        </p:txBody>
      </p:sp>
      <p:pic>
        <p:nvPicPr>
          <p:cNvPr id="17" name="Picture 16">
            <a:extLst>
              <a:ext uri="{FF2B5EF4-FFF2-40B4-BE49-F238E27FC236}">
                <a16:creationId xmlns:a16="http://schemas.microsoft.com/office/drawing/2014/main" id="{F6045570-7335-44C2-9EE4-6CA82246B5E6}"/>
              </a:ext>
            </a:extLst>
          </p:cNvPr>
          <p:cNvPicPr>
            <a:picLocks noChangeAspect="1"/>
          </p:cNvPicPr>
          <p:nvPr/>
        </p:nvPicPr>
        <p:blipFill>
          <a:blip r:embed="rId4"/>
          <a:stretch>
            <a:fillRect/>
          </a:stretch>
        </p:blipFill>
        <p:spPr>
          <a:xfrm>
            <a:off x="8261957" y="2642115"/>
            <a:ext cx="3930042" cy="2947532"/>
          </a:xfrm>
          <a:prstGeom prst="rect">
            <a:avLst/>
          </a:prstGeom>
        </p:spPr>
      </p:pic>
    </p:spTree>
    <p:extLst>
      <p:ext uri="{BB962C8B-B14F-4D97-AF65-F5344CB8AC3E}">
        <p14:creationId xmlns:p14="http://schemas.microsoft.com/office/powerpoint/2010/main" val="415231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285226"/>
            <a:ext cx="10515600" cy="1325563"/>
          </a:xfrm>
        </p:spPr>
        <p:txBody>
          <a:bodyPr/>
          <a:lstStyle/>
          <a:p>
            <a:pPr algn="ctr"/>
            <a:r>
              <a:rPr lang="en-US" altLang="zh-CN" dirty="0"/>
              <a:t>280200-</a:t>
            </a:r>
            <a:r>
              <a:rPr lang="zh-CN" altLang="en-US" dirty="0"/>
              <a:t>汽车零部件</a:t>
            </a:r>
          </a:p>
        </p:txBody>
      </p:sp>
      <p:sp>
        <p:nvSpPr>
          <p:cNvPr id="8" name="Text Placeholder 7">
            <a:extLst>
              <a:ext uri="{FF2B5EF4-FFF2-40B4-BE49-F238E27FC236}">
                <a16:creationId xmlns:a16="http://schemas.microsoft.com/office/drawing/2014/main" id="{CDA0A035-F58B-4F6B-92F6-78A737D56809}"/>
              </a:ext>
            </a:extLst>
          </p:cNvPr>
          <p:cNvSpPr>
            <a:spLocks noGrp="1"/>
          </p:cNvSpPr>
          <p:nvPr>
            <p:ph type="body" idx="1"/>
          </p:nvPr>
        </p:nvSpPr>
        <p:spPr>
          <a:xfrm>
            <a:off x="3350766" y="1403224"/>
            <a:ext cx="5157787" cy="486152"/>
          </a:xfrm>
        </p:spPr>
        <p:txBody>
          <a:bodyPr>
            <a:normAutofit/>
          </a:bodyPr>
          <a:lstStyle/>
          <a:p>
            <a:pPr algn="ctr"/>
            <a:r>
              <a:rPr lang="en-US" altLang="zh-CN" dirty="0"/>
              <a:t>280201</a:t>
            </a:r>
            <a:r>
              <a:rPr lang="zh-CN" altLang="en-US" dirty="0"/>
              <a:t>偏离指标</a:t>
            </a:r>
            <a:endParaRPr lang="en-US" altLang="zh-CN" dirty="0"/>
          </a:p>
        </p:txBody>
      </p:sp>
      <p:pic>
        <p:nvPicPr>
          <p:cNvPr id="2" name="Picture 1">
            <a:extLst>
              <a:ext uri="{FF2B5EF4-FFF2-40B4-BE49-F238E27FC236}">
                <a16:creationId xmlns:a16="http://schemas.microsoft.com/office/drawing/2014/main" id="{CACD093A-7FA3-4A67-8E17-7EE38995CD68}"/>
              </a:ext>
            </a:extLst>
          </p:cNvPr>
          <p:cNvPicPr>
            <a:picLocks noChangeAspect="1"/>
          </p:cNvPicPr>
          <p:nvPr/>
        </p:nvPicPr>
        <p:blipFill>
          <a:blip r:embed="rId2"/>
          <a:stretch>
            <a:fillRect/>
          </a:stretch>
        </p:blipFill>
        <p:spPr>
          <a:xfrm>
            <a:off x="2482163" y="1889376"/>
            <a:ext cx="6514120" cy="4885590"/>
          </a:xfrm>
          <a:prstGeom prst="rect">
            <a:avLst/>
          </a:prstGeom>
        </p:spPr>
      </p:pic>
    </p:spTree>
    <p:extLst>
      <p:ext uri="{BB962C8B-B14F-4D97-AF65-F5344CB8AC3E}">
        <p14:creationId xmlns:p14="http://schemas.microsoft.com/office/powerpoint/2010/main" val="6082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285226"/>
            <a:ext cx="10515600" cy="1325563"/>
          </a:xfrm>
        </p:spPr>
        <p:txBody>
          <a:bodyPr/>
          <a:lstStyle/>
          <a:p>
            <a:pPr algn="ctr"/>
            <a:r>
              <a:rPr lang="en-US" altLang="zh-CN" dirty="0"/>
              <a:t>280300-</a:t>
            </a:r>
            <a:r>
              <a:rPr lang="zh-CN" altLang="en-US" dirty="0"/>
              <a:t>汽车服务</a:t>
            </a:r>
          </a:p>
        </p:txBody>
      </p:sp>
      <p:sp>
        <p:nvSpPr>
          <p:cNvPr id="8" name="Text Placeholder 7">
            <a:extLst>
              <a:ext uri="{FF2B5EF4-FFF2-40B4-BE49-F238E27FC236}">
                <a16:creationId xmlns:a16="http://schemas.microsoft.com/office/drawing/2014/main" id="{CDA0A035-F58B-4F6B-92F6-78A737D56809}"/>
              </a:ext>
            </a:extLst>
          </p:cNvPr>
          <p:cNvSpPr>
            <a:spLocks noGrp="1"/>
          </p:cNvSpPr>
          <p:nvPr>
            <p:ph type="body" idx="1"/>
          </p:nvPr>
        </p:nvSpPr>
        <p:spPr>
          <a:xfrm>
            <a:off x="3350766" y="1403224"/>
            <a:ext cx="5157787" cy="486152"/>
          </a:xfrm>
        </p:spPr>
        <p:txBody>
          <a:bodyPr>
            <a:normAutofit/>
          </a:bodyPr>
          <a:lstStyle/>
          <a:p>
            <a:pPr algn="ctr"/>
            <a:r>
              <a:rPr lang="en-US" altLang="zh-CN" dirty="0"/>
              <a:t>280301</a:t>
            </a:r>
            <a:r>
              <a:rPr lang="zh-CN" altLang="en-US" dirty="0"/>
              <a:t>偏离指标</a:t>
            </a:r>
            <a:endParaRPr lang="en-US" altLang="zh-CN" dirty="0"/>
          </a:p>
        </p:txBody>
      </p:sp>
      <p:pic>
        <p:nvPicPr>
          <p:cNvPr id="3" name="Picture 2">
            <a:extLst>
              <a:ext uri="{FF2B5EF4-FFF2-40B4-BE49-F238E27FC236}">
                <a16:creationId xmlns:a16="http://schemas.microsoft.com/office/drawing/2014/main" id="{25182027-CDCE-4D00-A601-2BB215F419CD}"/>
              </a:ext>
            </a:extLst>
          </p:cNvPr>
          <p:cNvPicPr>
            <a:picLocks noChangeAspect="1"/>
          </p:cNvPicPr>
          <p:nvPr/>
        </p:nvPicPr>
        <p:blipFill>
          <a:blip r:embed="rId2"/>
          <a:stretch>
            <a:fillRect/>
          </a:stretch>
        </p:blipFill>
        <p:spPr>
          <a:xfrm>
            <a:off x="2657383" y="1889376"/>
            <a:ext cx="6096000" cy="4572000"/>
          </a:xfrm>
          <a:prstGeom prst="rect">
            <a:avLst/>
          </a:prstGeom>
        </p:spPr>
      </p:pic>
    </p:spTree>
    <p:extLst>
      <p:ext uri="{BB962C8B-B14F-4D97-AF65-F5344CB8AC3E}">
        <p14:creationId xmlns:p14="http://schemas.microsoft.com/office/powerpoint/2010/main" val="180872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285226"/>
            <a:ext cx="10515600" cy="1325563"/>
          </a:xfrm>
        </p:spPr>
        <p:txBody>
          <a:bodyPr/>
          <a:lstStyle/>
          <a:p>
            <a:pPr algn="ctr"/>
            <a:r>
              <a:rPr lang="en-US" altLang="zh-CN" dirty="0"/>
              <a:t>280400-</a:t>
            </a:r>
            <a:r>
              <a:rPr lang="zh-CN" altLang="en-US" dirty="0"/>
              <a:t>其他交运设备</a:t>
            </a:r>
          </a:p>
        </p:txBody>
      </p:sp>
      <p:sp>
        <p:nvSpPr>
          <p:cNvPr id="8" name="Text Placeholder 7">
            <a:extLst>
              <a:ext uri="{FF2B5EF4-FFF2-40B4-BE49-F238E27FC236}">
                <a16:creationId xmlns:a16="http://schemas.microsoft.com/office/drawing/2014/main" id="{CDA0A035-F58B-4F6B-92F6-78A737D56809}"/>
              </a:ext>
            </a:extLst>
          </p:cNvPr>
          <p:cNvSpPr>
            <a:spLocks noGrp="1"/>
          </p:cNvSpPr>
          <p:nvPr>
            <p:ph type="body" idx="1"/>
          </p:nvPr>
        </p:nvSpPr>
        <p:spPr>
          <a:xfrm>
            <a:off x="3350766" y="1403224"/>
            <a:ext cx="5157787" cy="486152"/>
          </a:xfrm>
        </p:spPr>
        <p:txBody>
          <a:bodyPr>
            <a:normAutofit/>
          </a:bodyPr>
          <a:lstStyle/>
          <a:p>
            <a:pPr algn="ctr"/>
            <a:r>
              <a:rPr lang="en-US" altLang="zh-CN" dirty="0"/>
              <a:t>280401</a:t>
            </a:r>
            <a:r>
              <a:rPr lang="zh-CN" altLang="en-US" dirty="0"/>
              <a:t>偏离指标</a:t>
            </a:r>
            <a:endParaRPr lang="en-US" altLang="zh-CN" dirty="0"/>
          </a:p>
        </p:txBody>
      </p:sp>
      <p:pic>
        <p:nvPicPr>
          <p:cNvPr id="4" name="Picture 3">
            <a:extLst>
              <a:ext uri="{FF2B5EF4-FFF2-40B4-BE49-F238E27FC236}">
                <a16:creationId xmlns:a16="http://schemas.microsoft.com/office/drawing/2014/main" id="{A9C8A414-BD48-4CE5-A4BA-B81747FE153C}"/>
              </a:ext>
            </a:extLst>
          </p:cNvPr>
          <p:cNvPicPr>
            <a:picLocks noChangeAspect="1"/>
          </p:cNvPicPr>
          <p:nvPr/>
        </p:nvPicPr>
        <p:blipFill>
          <a:blip r:embed="rId2"/>
          <a:stretch>
            <a:fillRect/>
          </a:stretch>
        </p:blipFill>
        <p:spPr>
          <a:xfrm>
            <a:off x="2630750" y="1889376"/>
            <a:ext cx="6096000" cy="4572000"/>
          </a:xfrm>
          <a:prstGeom prst="rect">
            <a:avLst/>
          </a:prstGeom>
        </p:spPr>
      </p:pic>
    </p:spTree>
    <p:extLst>
      <p:ext uri="{BB962C8B-B14F-4D97-AF65-F5344CB8AC3E}">
        <p14:creationId xmlns:p14="http://schemas.microsoft.com/office/powerpoint/2010/main" val="62088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285226"/>
            <a:ext cx="10515600" cy="1325563"/>
          </a:xfrm>
        </p:spPr>
        <p:txBody>
          <a:bodyPr/>
          <a:lstStyle/>
          <a:p>
            <a:pPr algn="ctr"/>
            <a:r>
              <a:rPr lang="en-US" altLang="zh-CN" dirty="0"/>
              <a:t>280000-</a:t>
            </a:r>
            <a:r>
              <a:rPr lang="zh-CN" altLang="en-US" dirty="0"/>
              <a:t>汽车行业总体偏离程度</a:t>
            </a:r>
          </a:p>
        </p:txBody>
      </p:sp>
      <p:pic>
        <p:nvPicPr>
          <p:cNvPr id="7" name="Picture 6">
            <a:extLst>
              <a:ext uri="{FF2B5EF4-FFF2-40B4-BE49-F238E27FC236}">
                <a16:creationId xmlns:a16="http://schemas.microsoft.com/office/drawing/2014/main" id="{46C4C16D-E565-4314-9F2A-63F4DC3B2100}"/>
              </a:ext>
            </a:extLst>
          </p:cNvPr>
          <p:cNvPicPr>
            <a:picLocks noChangeAspect="1"/>
          </p:cNvPicPr>
          <p:nvPr/>
        </p:nvPicPr>
        <p:blipFill>
          <a:blip r:embed="rId2"/>
          <a:stretch>
            <a:fillRect/>
          </a:stretch>
        </p:blipFill>
        <p:spPr>
          <a:xfrm>
            <a:off x="2746159" y="1610789"/>
            <a:ext cx="6096000" cy="4572000"/>
          </a:xfrm>
          <a:prstGeom prst="rect">
            <a:avLst/>
          </a:prstGeom>
        </p:spPr>
      </p:pic>
    </p:spTree>
    <p:extLst>
      <p:ext uri="{BB962C8B-B14F-4D97-AF65-F5344CB8AC3E}">
        <p14:creationId xmlns:p14="http://schemas.microsoft.com/office/powerpoint/2010/main" val="310556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2A164-23E3-47F2-A670-49EAAD5CCF4A}"/>
              </a:ext>
            </a:extLst>
          </p:cNvPr>
          <p:cNvSpPr txBox="1"/>
          <p:nvPr/>
        </p:nvSpPr>
        <p:spPr>
          <a:xfrm>
            <a:off x="838200" y="948690"/>
            <a:ext cx="10981678"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疑问</a:t>
            </a:r>
            <a:endParaRPr lang="en-US" altLang="zh-CN" dirty="0"/>
          </a:p>
          <a:p>
            <a:r>
              <a:rPr lang="en-US" altLang="zh-CN" dirty="0"/>
              <a:t>	1. ARMA</a:t>
            </a:r>
            <a:r>
              <a:rPr lang="zh-CN" altLang="en-US" dirty="0"/>
              <a:t>模型中</a:t>
            </a:r>
            <a:r>
              <a:rPr lang="en-US" altLang="zh-CN" dirty="0"/>
              <a:t>p, q</a:t>
            </a:r>
            <a:r>
              <a:rPr lang="zh-CN" altLang="en-US" dirty="0"/>
              <a:t>取高阶之后，部分股票会出现计算错误，提示非平稳</a:t>
            </a:r>
            <a:endParaRPr lang="en-US" altLang="zh-CN" dirty="0"/>
          </a:p>
          <a:p>
            <a:r>
              <a:rPr lang="en-US" altLang="zh-CN"/>
              <a:t>	2. </a:t>
            </a:r>
            <a:r>
              <a:rPr lang="zh-CN" altLang="en-US" dirty="0"/>
              <a:t>是否需要在训练</a:t>
            </a:r>
            <a:r>
              <a:rPr lang="en-US" altLang="zh-CN" dirty="0"/>
              <a:t>ARMA</a:t>
            </a:r>
            <a:r>
              <a:rPr lang="zh-CN" altLang="en-US" dirty="0"/>
              <a:t>模型之前进行平稳性检验及定阶等工作以确定</a:t>
            </a:r>
            <a:r>
              <a:rPr lang="en-US" altLang="zh-CN" dirty="0"/>
              <a:t>ARMA</a:t>
            </a:r>
            <a:r>
              <a:rPr lang="zh-CN" altLang="en-US" dirty="0"/>
              <a:t>参数</a:t>
            </a:r>
            <a:endParaRPr lang="en-US" altLang="zh-CN" dirty="0"/>
          </a:p>
          <a:p>
            <a:pPr marL="285750" indent="-285750">
              <a:buFont typeface="Wingdings" panose="05000000000000000000" pitchFamily="2" charset="2"/>
              <a:buChar char="u"/>
            </a:pPr>
            <a:r>
              <a:rPr lang="zh-CN" altLang="en-US" dirty="0"/>
              <a:t>下周研究问题</a:t>
            </a:r>
            <a:endParaRPr lang="en-US" altLang="zh-CN" dirty="0"/>
          </a:p>
          <a:p>
            <a:r>
              <a:rPr lang="en-US" altLang="zh-CN" dirty="0"/>
              <a:t>	1. </a:t>
            </a:r>
            <a:r>
              <a:rPr lang="zh-CN" altLang="en-US" dirty="0"/>
              <a:t>因子化单支股票股票累计收益率相对于行业指数的偏离程度并进行因子分析</a:t>
            </a:r>
            <a:endParaRPr lang="en-US" altLang="zh-CN" dirty="0"/>
          </a:p>
          <a:p>
            <a:r>
              <a:rPr lang="en-US" altLang="zh-CN" dirty="0"/>
              <a:t>	2. </a:t>
            </a:r>
            <a:r>
              <a:rPr lang="zh-CN" altLang="en-US" dirty="0"/>
              <a:t>利用神经网络预测偏离程度因子并与上周结果对比分析</a:t>
            </a:r>
            <a:endParaRPr lang="en-US" altLang="zh-CN" dirty="0"/>
          </a:p>
          <a:p>
            <a:pPr marL="285750" indent="-285750">
              <a:buFont typeface="Wingdings" panose="05000000000000000000" pitchFamily="2" charset="2"/>
              <a:buChar char="u"/>
            </a:pPr>
            <a:r>
              <a:rPr lang="zh-CN" altLang="en-US" dirty="0"/>
              <a:t>研究方法</a:t>
            </a:r>
            <a:endParaRPr lang="en-US" altLang="zh-CN" dirty="0"/>
          </a:p>
          <a:p>
            <a:r>
              <a:rPr lang="en-US" altLang="zh-CN" dirty="0"/>
              <a:t>	1. </a:t>
            </a:r>
            <a:r>
              <a:rPr lang="zh-CN" altLang="en-US" dirty="0"/>
              <a:t>回归法，分层回测法，</a:t>
            </a:r>
            <a:r>
              <a:rPr lang="en-US" altLang="zh-CN" dirty="0"/>
              <a:t> IC</a:t>
            </a:r>
            <a:r>
              <a:rPr lang="zh-CN" altLang="en-US" dirty="0"/>
              <a:t>值计算</a:t>
            </a:r>
            <a:endParaRPr lang="en-US" altLang="zh-CN" dirty="0"/>
          </a:p>
          <a:p>
            <a:r>
              <a:rPr lang="en-US" altLang="zh-CN" dirty="0"/>
              <a:t>	2. </a:t>
            </a:r>
            <a:r>
              <a:rPr lang="en-US" altLang="zh-CN" dirty="0" err="1"/>
              <a:t>Keras</a:t>
            </a:r>
            <a:r>
              <a:rPr lang="zh-CN" altLang="en-US" dirty="0"/>
              <a:t>深度学习库</a:t>
            </a:r>
            <a:r>
              <a:rPr lang="en-US" altLang="zh-CN" dirty="0"/>
              <a:t>	</a:t>
            </a:r>
            <a:endParaRPr lang="zh-CN" altLang="en-US" dirty="0"/>
          </a:p>
        </p:txBody>
      </p:sp>
      <p:sp>
        <p:nvSpPr>
          <p:cNvPr id="5" name="Title 4">
            <a:extLst>
              <a:ext uri="{FF2B5EF4-FFF2-40B4-BE49-F238E27FC236}">
                <a16:creationId xmlns:a16="http://schemas.microsoft.com/office/drawing/2014/main" id="{31822C77-0478-44A2-BEDA-EA0E10E01404}"/>
              </a:ext>
            </a:extLst>
          </p:cNvPr>
          <p:cNvSpPr>
            <a:spLocks noGrp="1"/>
          </p:cNvSpPr>
          <p:nvPr>
            <p:ph type="title"/>
          </p:nvPr>
        </p:nvSpPr>
        <p:spPr>
          <a:xfrm>
            <a:off x="838200" y="66649"/>
            <a:ext cx="10515600" cy="696831"/>
          </a:xfrm>
        </p:spPr>
        <p:txBody>
          <a:bodyPr/>
          <a:lstStyle/>
          <a:p>
            <a:pPr algn="ctr"/>
            <a:r>
              <a:rPr lang="zh-CN" altLang="en-US" dirty="0"/>
              <a:t>疑问及下周计划</a:t>
            </a:r>
          </a:p>
        </p:txBody>
      </p:sp>
    </p:spTree>
    <p:extLst>
      <p:ext uri="{BB962C8B-B14F-4D97-AF65-F5344CB8AC3E}">
        <p14:creationId xmlns:p14="http://schemas.microsoft.com/office/powerpoint/2010/main" val="269632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91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等线 Light</vt:lpstr>
      <vt:lpstr>Arial</vt:lpstr>
      <vt:lpstr>Wingdings</vt:lpstr>
      <vt:lpstr>Office Theme</vt:lpstr>
      <vt:lpstr>本周工作</vt:lpstr>
      <vt:lpstr>本周工作结果</vt:lpstr>
      <vt:lpstr>280100-汽车整车</vt:lpstr>
      <vt:lpstr>280200-汽车零部件</vt:lpstr>
      <vt:lpstr>280300-汽车服务</vt:lpstr>
      <vt:lpstr>280400-其他交运设备</vt:lpstr>
      <vt:lpstr>280000-汽车行业总体偏离程度</vt:lpstr>
      <vt:lpstr>疑问及下周计划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Xubin Jiang</dc:creator>
  <cp:lastModifiedBy>Xubin Jiang</cp:lastModifiedBy>
  <cp:revision>13</cp:revision>
  <dcterms:created xsi:type="dcterms:W3CDTF">2018-03-30T01:27:19Z</dcterms:created>
  <dcterms:modified xsi:type="dcterms:W3CDTF">2018-03-30T04:47:20Z</dcterms:modified>
</cp:coreProperties>
</file>