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58" r:id="rId7"/>
    <p:sldId id="271" r:id="rId8"/>
    <p:sldId id="272" r:id="rId9"/>
    <p:sldId id="273" r:id="rId10"/>
    <p:sldId id="274" r:id="rId11"/>
    <p:sldId id="275" r:id="rId12"/>
    <p:sldId id="260" r:id="rId13"/>
    <p:sldId id="259" r:id="rId14"/>
    <p:sldId id="261" r:id="rId15"/>
    <p:sldId id="262"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D056-2A82-FF48-9DC1-EAEA107C5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2D597A-740A-A44A-A6F7-057955DF8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A9CCD5-1A21-5D46-9E40-E6B88D4B9FEA}"/>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5" name="Footer Placeholder 4">
            <a:extLst>
              <a:ext uri="{FF2B5EF4-FFF2-40B4-BE49-F238E27FC236}">
                <a16:creationId xmlns:a16="http://schemas.microsoft.com/office/drawing/2014/main" id="{43EC1F56-FC9E-FC45-BF49-1621F6C47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9FFDF-B111-1846-BA72-25D9939BA7DF}"/>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276258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1E67-1747-224D-A1A5-31E33AF61B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B872A-3B72-B249-B1D2-00C4CDEB71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CCAAF-07FB-4942-A084-1F48973C7613}"/>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5" name="Footer Placeholder 4">
            <a:extLst>
              <a:ext uri="{FF2B5EF4-FFF2-40B4-BE49-F238E27FC236}">
                <a16:creationId xmlns:a16="http://schemas.microsoft.com/office/drawing/2014/main" id="{BFCAA723-CD8B-D444-8BAE-0696B1CD2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AEC9-F1DF-7849-BD04-891155DF80E3}"/>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60541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C7FA1F-8212-6549-9A74-7C011F8C10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2367F5-F77C-304C-8E50-3FDBB5124B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3039F-724F-6944-9D28-09F36B05E60C}"/>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5" name="Footer Placeholder 4">
            <a:extLst>
              <a:ext uri="{FF2B5EF4-FFF2-40B4-BE49-F238E27FC236}">
                <a16:creationId xmlns:a16="http://schemas.microsoft.com/office/drawing/2014/main" id="{B698AE30-09A2-604F-9DCB-FBF7C662D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CEB2E-1084-264A-9D6D-3E7DA72E38CD}"/>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12597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0DEC-A432-B249-944F-DE205D4C58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E46F2-9F24-0843-91EA-B1CEF91286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6BDB2-8084-D44E-ABFB-06C71484011C}"/>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5" name="Footer Placeholder 4">
            <a:extLst>
              <a:ext uri="{FF2B5EF4-FFF2-40B4-BE49-F238E27FC236}">
                <a16:creationId xmlns:a16="http://schemas.microsoft.com/office/drawing/2014/main" id="{2207444C-11FE-8B44-82E5-90B81EBFE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5F591-F9FE-7C49-BCFE-D1D9D735D9F6}"/>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157596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CF3B-6354-564E-9ABB-50F272578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C97AEF-2F87-4042-BAC7-72B0FAD87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25659B-B3C6-E342-93F4-F3AC5A75016B}"/>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5" name="Footer Placeholder 4">
            <a:extLst>
              <a:ext uri="{FF2B5EF4-FFF2-40B4-BE49-F238E27FC236}">
                <a16:creationId xmlns:a16="http://schemas.microsoft.com/office/drawing/2014/main" id="{F70D894F-949B-AE43-8DD3-9FC725A89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A24DD-91AA-FD4A-A4F2-2FB39F6484F3}"/>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95926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3806-2973-5B48-9F85-C2111199FB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E3C46-37FF-0345-8FC1-3F5B0A91B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2CBF73-A73B-0644-A7C5-6D0A03249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6150B0-3F68-4948-87B7-F29DEFE28D5F}"/>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6" name="Footer Placeholder 5">
            <a:extLst>
              <a:ext uri="{FF2B5EF4-FFF2-40B4-BE49-F238E27FC236}">
                <a16:creationId xmlns:a16="http://schemas.microsoft.com/office/drawing/2014/main" id="{4A7AA8B8-A734-0942-89E9-85813F957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3A60E-088C-9348-AE17-6DA4ADEA1566}"/>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31109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CF65-CCFD-564F-81AD-326D5379DE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FA5DF0-8E50-F045-9356-AF8F3868D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B2234-B731-BF4F-9A28-D599B53C1B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A59F7-1D50-C644-A37E-4B63B083F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1A1ADE-2896-0947-86EC-3D94E2EE6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DDA0D8-71FE-2248-8356-27399D68C53F}"/>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8" name="Footer Placeholder 7">
            <a:extLst>
              <a:ext uri="{FF2B5EF4-FFF2-40B4-BE49-F238E27FC236}">
                <a16:creationId xmlns:a16="http://schemas.microsoft.com/office/drawing/2014/main" id="{385253B9-B09A-4743-8C5D-8F3AEC9ADC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5BF48E-765A-5C49-9913-EF2C0DA3310D}"/>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69839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6EF1-49B2-9042-9011-FC124F4FA7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DF2C36-CA12-904A-8FFF-FBE4EC72E415}"/>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4" name="Footer Placeholder 3">
            <a:extLst>
              <a:ext uri="{FF2B5EF4-FFF2-40B4-BE49-F238E27FC236}">
                <a16:creationId xmlns:a16="http://schemas.microsoft.com/office/drawing/2014/main" id="{58A4B8B3-EE41-B64A-8294-6189F683AE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D3532-1FAB-7C42-AA09-499F21B0A986}"/>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154956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5A243-9B83-3042-8732-71F808C43110}"/>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3" name="Footer Placeholder 2">
            <a:extLst>
              <a:ext uri="{FF2B5EF4-FFF2-40B4-BE49-F238E27FC236}">
                <a16:creationId xmlns:a16="http://schemas.microsoft.com/office/drawing/2014/main" id="{331B8E14-6356-234F-89D4-E0187DBC24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D10CCE-873A-EC42-A908-8404157EC154}"/>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290702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11B5-DA73-9B47-9096-3154B68D6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64AC8C-5A0C-B74A-A84C-529692FA7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FADC06-4A66-B84B-99E7-ABCA8C819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18B91-1F86-D447-AB0F-EA2B6DD36BD7}"/>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6" name="Footer Placeholder 5">
            <a:extLst>
              <a:ext uri="{FF2B5EF4-FFF2-40B4-BE49-F238E27FC236}">
                <a16:creationId xmlns:a16="http://schemas.microsoft.com/office/drawing/2014/main" id="{0EE22594-5C4A-1B4D-9365-570B61925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6959A-79B2-3E49-8DE2-0813D39D1313}"/>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143576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879C-B0A3-0D4B-9744-1A691E019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A04E6D-2FFD-C24C-8512-77EF63ACA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B5C77F-2457-D741-8A28-8BE9F3F3A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208EC-0BDC-AB48-B301-1D90D4D5C1E4}"/>
              </a:ext>
            </a:extLst>
          </p:cNvPr>
          <p:cNvSpPr>
            <a:spLocks noGrp="1"/>
          </p:cNvSpPr>
          <p:nvPr>
            <p:ph type="dt" sz="half" idx="10"/>
          </p:nvPr>
        </p:nvSpPr>
        <p:spPr/>
        <p:txBody>
          <a:bodyPr/>
          <a:lstStyle/>
          <a:p>
            <a:fld id="{3CBD7813-A69B-C14A-8938-6BC98AE2E2DE}" type="datetimeFigureOut">
              <a:rPr lang="en-US" smtClean="0"/>
              <a:t>6/26/2021</a:t>
            </a:fld>
            <a:endParaRPr lang="en-US"/>
          </a:p>
        </p:txBody>
      </p:sp>
      <p:sp>
        <p:nvSpPr>
          <p:cNvPr id="6" name="Footer Placeholder 5">
            <a:extLst>
              <a:ext uri="{FF2B5EF4-FFF2-40B4-BE49-F238E27FC236}">
                <a16:creationId xmlns:a16="http://schemas.microsoft.com/office/drawing/2014/main" id="{6AEDE6BA-78E0-284F-99B8-9A0F131EF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113EB-4A83-9441-99EA-3E63DD7149AB}"/>
              </a:ext>
            </a:extLst>
          </p:cNvPr>
          <p:cNvSpPr>
            <a:spLocks noGrp="1"/>
          </p:cNvSpPr>
          <p:nvPr>
            <p:ph type="sldNum" sz="quarter" idx="12"/>
          </p:nvPr>
        </p:nvSpPr>
        <p:spPr/>
        <p:txBody>
          <a:bodyPr/>
          <a:lstStyle/>
          <a:p>
            <a:fld id="{DB635B4D-C4E3-3E45-8E06-111D715F389F}" type="slidenum">
              <a:rPr lang="en-US" smtClean="0"/>
              <a:t>‹#›</a:t>
            </a:fld>
            <a:endParaRPr lang="en-US"/>
          </a:p>
        </p:txBody>
      </p:sp>
    </p:spTree>
    <p:extLst>
      <p:ext uri="{BB962C8B-B14F-4D97-AF65-F5344CB8AC3E}">
        <p14:creationId xmlns:p14="http://schemas.microsoft.com/office/powerpoint/2010/main" val="208308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92BF0-9C9F-C34E-87CC-73E2DF2ECC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7A5468-0206-144F-87AA-C9BA85739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B272B-3FF8-924E-B8FD-3090E5119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D7813-A69B-C14A-8938-6BC98AE2E2DE}" type="datetimeFigureOut">
              <a:rPr lang="en-US" smtClean="0"/>
              <a:t>6/26/2021</a:t>
            </a:fld>
            <a:endParaRPr lang="en-US"/>
          </a:p>
        </p:txBody>
      </p:sp>
      <p:sp>
        <p:nvSpPr>
          <p:cNvPr id="5" name="Footer Placeholder 4">
            <a:extLst>
              <a:ext uri="{FF2B5EF4-FFF2-40B4-BE49-F238E27FC236}">
                <a16:creationId xmlns:a16="http://schemas.microsoft.com/office/drawing/2014/main" id="{EEE6F937-E595-5E42-A895-9706663DE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E58675-823D-8842-B685-6F542A20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35B4D-C4E3-3E45-8E06-111D715F389F}" type="slidenum">
              <a:rPr lang="en-US" smtClean="0"/>
              <a:t>‹#›</a:t>
            </a:fld>
            <a:endParaRPr lang="en-US"/>
          </a:p>
        </p:txBody>
      </p:sp>
    </p:spTree>
    <p:extLst>
      <p:ext uri="{BB962C8B-B14F-4D97-AF65-F5344CB8AC3E}">
        <p14:creationId xmlns:p14="http://schemas.microsoft.com/office/powerpoint/2010/main" val="1230481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https://youtu.be/F65zrW7Jbus" TargetMode="External" /><Relationship Id="rId2" Type="http://schemas.openxmlformats.org/officeDocument/2006/relationships/hyperlink" Target="http://www.w3schools.com" TargetMode="External" /><Relationship Id="rId1" Type="http://schemas.openxmlformats.org/officeDocument/2006/relationships/slideLayout" Target="../slideLayouts/slideLayout2.xml" /><Relationship Id="rId6" Type="http://schemas.openxmlformats.org/officeDocument/2006/relationships/hyperlink" Target="https://www.udemy.com/course/learn-web-development-php-mysql-html-css-bootstrap-oop/" TargetMode="External" /><Relationship Id="rId5" Type="http://schemas.openxmlformats.org/officeDocument/2006/relationships/hyperlink" Target="https://medium.com/@sapphdek/learn-how-to-build-a-website-using-html-css-php-mysql-af385524a5d6" TargetMode="External" /><Relationship Id="rId4" Type="http://schemas.openxmlformats.org/officeDocument/2006/relationships/hyperlink" Target="https://youtu.be/7QC9pQXdlMc" TargetMode="Externa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31A97B2-15AA-5145-A734-D061AE534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072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710B-1546-1641-87EC-79CF43637158}"/>
              </a:ext>
            </a:extLst>
          </p:cNvPr>
          <p:cNvSpPr>
            <a:spLocks noGrp="1"/>
          </p:cNvSpPr>
          <p:nvPr>
            <p:ph type="title"/>
          </p:nvPr>
        </p:nvSpPr>
        <p:spPr/>
        <p:txBody>
          <a:bodyPr>
            <a:normAutofit/>
          </a:bodyPr>
          <a:lstStyle/>
          <a:p>
            <a:r>
              <a:rPr lang="en-US" sz="5400" b="1" u="sng">
                <a:solidFill>
                  <a:schemeClr val="accent1"/>
                </a:solidFill>
              </a:rPr>
              <a:t>Data Flow Diagram</a:t>
            </a:r>
          </a:p>
        </p:txBody>
      </p:sp>
      <p:sp>
        <p:nvSpPr>
          <p:cNvPr id="3" name="Content Placeholder 2">
            <a:extLst>
              <a:ext uri="{FF2B5EF4-FFF2-40B4-BE49-F238E27FC236}">
                <a16:creationId xmlns:a16="http://schemas.microsoft.com/office/drawing/2014/main" id="{B3156AD0-275D-3149-AD8E-C25B537789CC}"/>
              </a:ext>
            </a:extLst>
          </p:cNvPr>
          <p:cNvSpPr>
            <a:spLocks noGrp="1"/>
          </p:cNvSpPr>
          <p:nvPr>
            <p:ph idx="1"/>
          </p:nvPr>
        </p:nvSpPr>
        <p:spPr/>
        <p:txBody>
          <a:bodyPr>
            <a:normAutofit/>
          </a:bodyPr>
          <a:lstStyle/>
          <a:p>
            <a:r>
              <a:rPr lang="as-IN" sz="3200" b="1"/>
              <a:t>Level 2 DFD</a:t>
            </a:r>
          </a:p>
          <a:p>
            <a:pPr marL="0" indent="0">
              <a:buNone/>
            </a:pPr>
            <a:endParaRPr lang="en-US" sz="3200" b="1"/>
          </a:p>
        </p:txBody>
      </p:sp>
      <p:pic>
        <p:nvPicPr>
          <p:cNvPr id="4" name="Picture 4">
            <a:extLst>
              <a:ext uri="{FF2B5EF4-FFF2-40B4-BE49-F238E27FC236}">
                <a16:creationId xmlns:a16="http://schemas.microsoft.com/office/drawing/2014/main" id="{9A9F2314-2359-D244-91F6-458909D64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284" y="2412587"/>
            <a:ext cx="8531431" cy="4445413"/>
          </a:xfrm>
          <a:prstGeom prst="rect">
            <a:avLst/>
          </a:prstGeom>
        </p:spPr>
      </p:pic>
    </p:spTree>
    <p:extLst>
      <p:ext uri="{BB962C8B-B14F-4D97-AF65-F5344CB8AC3E}">
        <p14:creationId xmlns:p14="http://schemas.microsoft.com/office/powerpoint/2010/main" val="270714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1BC5-8670-6443-8EFF-FE614079A669}"/>
              </a:ext>
            </a:extLst>
          </p:cNvPr>
          <p:cNvSpPr>
            <a:spLocks noGrp="1"/>
          </p:cNvSpPr>
          <p:nvPr>
            <p:ph type="title"/>
          </p:nvPr>
        </p:nvSpPr>
        <p:spPr/>
        <p:txBody>
          <a:bodyPr>
            <a:normAutofit/>
          </a:bodyPr>
          <a:lstStyle/>
          <a:p>
            <a:r>
              <a:rPr lang="en-US" sz="5400" b="1" u="sng">
                <a:solidFill>
                  <a:schemeClr val="accent1"/>
                </a:solidFill>
              </a:rPr>
              <a:t>Data Flow Diagram</a:t>
            </a:r>
          </a:p>
        </p:txBody>
      </p:sp>
      <p:sp>
        <p:nvSpPr>
          <p:cNvPr id="3" name="Content Placeholder 2">
            <a:extLst>
              <a:ext uri="{FF2B5EF4-FFF2-40B4-BE49-F238E27FC236}">
                <a16:creationId xmlns:a16="http://schemas.microsoft.com/office/drawing/2014/main" id="{7FC29CDC-20B7-3047-B591-2C9AAF953030}"/>
              </a:ext>
            </a:extLst>
          </p:cNvPr>
          <p:cNvSpPr>
            <a:spLocks noGrp="1"/>
          </p:cNvSpPr>
          <p:nvPr>
            <p:ph idx="1"/>
          </p:nvPr>
        </p:nvSpPr>
        <p:spPr/>
        <p:txBody>
          <a:bodyPr>
            <a:normAutofit/>
          </a:bodyPr>
          <a:lstStyle/>
          <a:p>
            <a:pPr marL="0" indent="0">
              <a:buNone/>
            </a:pPr>
            <a:r>
              <a:rPr lang="as-IN" sz="3200" b="1"/>
              <a:t>Level 3 DFD</a:t>
            </a:r>
          </a:p>
          <a:p>
            <a:pPr marL="0" indent="0">
              <a:buNone/>
            </a:pPr>
            <a:endParaRPr lang="en-US" sz="3200" b="1"/>
          </a:p>
        </p:txBody>
      </p:sp>
      <p:pic>
        <p:nvPicPr>
          <p:cNvPr id="4" name="Picture 4">
            <a:extLst>
              <a:ext uri="{FF2B5EF4-FFF2-40B4-BE49-F238E27FC236}">
                <a16:creationId xmlns:a16="http://schemas.microsoft.com/office/drawing/2014/main" id="{C3386D75-4128-EA4F-8C5B-52A096545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294" y="2343942"/>
            <a:ext cx="8315055" cy="4351337"/>
          </a:xfrm>
          <a:prstGeom prst="rect">
            <a:avLst/>
          </a:prstGeom>
        </p:spPr>
      </p:pic>
    </p:spTree>
    <p:extLst>
      <p:ext uri="{BB962C8B-B14F-4D97-AF65-F5344CB8AC3E}">
        <p14:creationId xmlns:p14="http://schemas.microsoft.com/office/powerpoint/2010/main" val="254820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8709-6288-2C42-A473-A9390C55081C}"/>
              </a:ext>
            </a:extLst>
          </p:cNvPr>
          <p:cNvSpPr>
            <a:spLocks noGrp="1"/>
          </p:cNvSpPr>
          <p:nvPr>
            <p:ph type="title"/>
          </p:nvPr>
        </p:nvSpPr>
        <p:spPr/>
        <p:txBody>
          <a:bodyPr>
            <a:normAutofit/>
          </a:bodyPr>
          <a:lstStyle/>
          <a:p>
            <a:r>
              <a:rPr lang="as-IN" sz="5400" b="1" u="sng">
                <a:solidFill>
                  <a:schemeClr val="accent1"/>
                </a:solidFill>
              </a:rPr>
              <a:t>FEATURES</a:t>
            </a:r>
            <a:endParaRPr lang="en-US" sz="5400" b="1" u="sng">
              <a:solidFill>
                <a:schemeClr val="accent1"/>
              </a:solidFill>
            </a:endParaRPr>
          </a:p>
        </p:txBody>
      </p:sp>
      <p:sp>
        <p:nvSpPr>
          <p:cNvPr id="3" name="Content Placeholder 2">
            <a:extLst>
              <a:ext uri="{FF2B5EF4-FFF2-40B4-BE49-F238E27FC236}">
                <a16:creationId xmlns:a16="http://schemas.microsoft.com/office/drawing/2014/main" id="{9DCDC5CF-5650-C24B-9360-2429E3C2F0CB}"/>
              </a:ext>
            </a:extLst>
          </p:cNvPr>
          <p:cNvSpPr>
            <a:spLocks noGrp="1"/>
          </p:cNvSpPr>
          <p:nvPr>
            <p:ph idx="1"/>
          </p:nvPr>
        </p:nvSpPr>
        <p:spPr/>
        <p:txBody>
          <a:bodyPr>
            <a:normAutofit/>
          </a:bodyPr>
          <a:lstStyle/>
          <a:p>
            <a:r>
              <a:rPr lang="as-IN" sz="3200"/>
              <a:t>Registration</a:t>
            </a:r>
          </a:p>
          <a:p>
            <a:endParaRPr lang="as-IN" sz="3200"/>
          </a:p>
          <a:p>
            <a:r>
              <a:rPr lang="en-GB" sz="3200"/>
              <a:t>P</a:t>
            </a:r>
            <a:r>
              <a:rPr lang="as-IN" sz="3200"/>
              <a:t>assword</a:t>
            </a:r>
          </a:p>
          <a:p>
            <a:endParaRPr lang="as-IN" sz="3200"/>
          </a:p>
          <a:p>
            <a:r>
              <a:rPr lang="as-IN" sz="3200"/>
              <a:t>Login and logout</a:t>
            </a:r>
          </a:p>
          <a:p>
            <a:endParaRPr lang="as-IN" sz="3200"/>
          </a:p>
          <a:p>
            <a:r>
              <a:rPr lang="as-IN" sz="3200"/>
              <a:t>Search train</a:t>
            </a:r>
          </a:p>
          <a:p>
            <a:endParaRPr lang="as-IN" sz="3200"/>
          </a:p>
          <a:p>
            <a:pPr marL="0" indent="0">
              <a:buNone/>
            </a:pPr>
            <a:endParaRPr lang="as-IN" sz="3200"/>
          </a:p>
          <a:p>
            <a:endParaRPr lang="as-IN" sz="3200"/>
          </a:p>
          <a:p>
            <a:pPr marL="0" indent="0">
              <a:buNone/>
            </a:pPr>
            <a:endParaRPr lang="as-IN" sz="3200"/>
          </a:p>
        </p:txBody>
      </p:sp>
    </p:spTree>
    <p:extLst>
      <p:ext uri="{BB962C8B-B14F-4D97-AF65-F5344CB8AC3E}">
        <p14:creationId xmlns:p14="http://schemas.microsoft.com/office/powerpoint/2010/main" val="165968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F5F9-31D0-7546-B45D-88413D2D90BC}"/>
              </a:ext>
            </a:extLst>
          </p:cNvPr>
          <p:cNvSpPr>
            <a:spLocks noGrp="1"/>
          </p:cNvSpPr>
          <p:nvPr>
            <p:ph type="title"/>
          </p:nvPr>
        </p:nvSpPr>
        <p:spPr/>
        <p:txBody>
          <a:bodyPr>
            <a:normAutofit/>
          </a:bodyPr>
          <a:lstStyle/>
          <a:p>
            <a:r>
              <a:rPr lang="as-IN" sz="5400" b="1" u="sng">
                <a:solidFill>
                  <a:schemeClr val="accent1"/>
                </a:solidFill>
              </a:rPr>
              <a:t>FEATURES</a:t>
            </a:r>
            <a:endParaRPr lang="en-US" sz="5400" b="1" u="sng">
              <a:solidFill>
                <a:schemeClr val="accent1"/>
              </a:solidFill>
            </a:endParaRPr>
          </a:p>
        </p:txBody>
      </p:sp>
      <p:sp>
        <p:nvSpPr>
          <p:cNvPr id="3" name="Content Placeholder 2">
            <a:extLst>
              <a:ext uri="{FF2B5EF4-FFF2-40B4-BE49-F238E27FC236}">
                <a16:creationId xmlns:a16="http://schemas.microsoft.com/office/drawing/2014/main" id="{690C1DB6-B611-9043-B627-6DD4FD374C32}"/>
              </a:ext>
            </a:extLst>
          </p:cNvPr>
          <p:cNvSpPr>
            <a:spLocks noGrp="1"/>
          </p:cNvSpPr>
          <p:nvPr>
            <p:ph idx="1"/>
          </p:nvPr>
        </p:nvSpPr>
        <p:spPr/>
        <p:txBody>
          <a:bodyPr/>
          <a:lstStyle/>
          <a:p>
            <a:r>
              <a:rPr lang="en-US" b="1"/>
              <a:t>Booking</a:t>
            </a:r>
            <a:endParaRPr lang="as-IN"/>
          </a:p>
          <a:p>
            <a:pPr marL="0" indent="0">
              <a:buNone/>
            </a:pPr>
            <a:endParaRPr lang="as-IN"/>
          </a:p>
          <a:p>
            <a:r>
              <a:rPr lang="en-US" b="1"/>
              <a:t>Cancellation</a:t>
            </a:r>
            <a:endParaRPr lang="as-IN"/>
          </a:p>
          <a:p>
            <a:pPr marL="0" indent="0">
              <a:buNone/>
            </a:pPr>
            <a:endParaRPr lang="as-IN"/>
          </a:p>
          <a:p>
            <a:r>
              <a:rPr lang="as-IN" b="1"/>
              <a:t>Check pnr status</a:t>
            </a:r>
          </a:p>
          <a:p>
            <a:endParaRPr lang="as-IN" b="1"/>
          </a:p>
          <a:p>
            <a:r>
              <a:rPr lang="as-IN" b="1"/>
              <a:t>Change Password</a:t>
            </a:r>
            <a:endParaRPr lang="en-US"/>
          </a:p>
        </p:txBody>
      </p:sp>
    </p:spTree>
    <p:extLst>
      <p:ext uri="{BB962C8B-B14F-4D97-AF65-F5344CB8AC3E}">
        <p14:creationId xmlns:p14="http://schemas.microsoft.com/office/powerpoint/2010/main" val="427614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5CC7-7795-2E46-A9AA-5293AB06F375}"/>
              </a:ext>
            </a:extLst>
          </p:cNvPr>
          <p:cNvSpPr>
            <a:spLocks noGrp="1"/>
          </p:cNvSpPr>
          <p:nvPr>
            <p:ph type="title"/>
          </p:nvPr>
        </p:nvSpPr>
        <p:spPr>
          <a:xfrm>
            <a:off x="838200" y="15303"/>
            <a:ext cx="10515600" cy="1325563"/>
          </a:xfrm>
        </p:spPr>
        <p:txBody>
          <a:bodyPr>
            <a:noAutofit/>
          </a:bodyPr>
          <a:lstStyle/>
          <a:p>
            <a:r>
              <a:rPr lang="as-IN" sz="4800" b="1" u="sng">
                <a:solidFill>
                  <a:schemeClr val="accent1"/>
                </a:solidFill>
              </a:rPr>
              <a:t>THE TECHNOLOGIES USED IN THIS PROJECT ARE : </a:t>
            </a:r>
            <a:endParaRPr lang="en-US" sz="4800" b="1" u="sng">
              <a:solidFill>
                <a:schemeClr val="accent1"/>
              </a:solidFill>
            </a:endParaRPr>
          </a:p>
        </p:txBody>
      </p:sp>
      <p:sp>
        <p:nvSpPr>
          <p:cNvPr id="3" name="Content Placeholder 2">
            <a:extLst>
              <a:ext uri="{FF2B5EF4-FFF2-40B4-BE49-F238E27FC236}">
                <a16:creationId xmlns:a16="http://schemas.microsoft.com/office/drawing/2014/main" id="{FC4EF058-5575-5A42-8D40-4AD54C2BAEF4}"/>
              </a:ext>
            </a:extLst>
          </p:cNvPr>
          <p:cNvSpPr>
            <a:spLocks noGrp="1"/>
          </p:cNvSpPr>
          <p:nvPr>
            <p:ph idx="1"/>
          </p:nvPr>
        </p:nvSpPr>
        <p:spPr>
          <a:xfrm>
            <a:off x="1348468" y="1540627"/>
            <a:ext cx="10515600" cy="4351338"/>
          </a:xfrm>
        </p:spPr>
        <p:txBody>
          <a:bodyPr>
            <a:normAutofit/>
          </a:bodyPr>
          <a:lstStyle/>
          <a:p>
            <a:r>
              <a:rPr lang="en-US" sz="3200" b="1"/>
              <a:t>HTML</a:t>
            </a:r>
            <a:r>
              <a:rPr lang="en-US" sz="3200"/>
              <a:t> (HYPERTEXT MARKUP LANGUAGE)</a:t>
            </a:r>
            <a:endParaRPr lang="as-IN" sz="3200"/>
          </a:p>
          <a:p>
            <a:r>
              <a:rPr lang="en-US" sz="3200" b="1"/>
              <a:t>CSS</a:t>
            </a:r>
            <a:r>
              <a:rPr lang="en-US" sz="3200"/>
              <a:t> (CASCADING STYLE SHEET)</a:t>
            </a:r>
            <a:endParaRPr lang="as-IN" sz="3200"/>
          </a:p>
          <a:p>
            <a:r>
              <a:rPr lang="en-US" sz="3200" b="1"/>
              <a:t>BOOTSTRAP</a:t>
            </a:r>
            <a:r>
              <a:rPr lang="en-US" sz="3200"/>
              <a:t> (FRAMEWORK OF CSS AND JS)</a:t>
            </a:r>
          </a:p>
        </p:txBody>
      </p:sp>
      <p:pic>
        <p:nvPicPr>
          <p:cNvPr id="4" name="Picture 4">
            <a:extLst>
              <a:ext uri="{FF2B5EF4-FFF2-40B4-BE49-F238E27FC236}">
                <a16:creationId xmlns:a16="http://schemas.microsoft.com/office/drawing/2014/main" id="{B51437C6-E2D0-1F45-8ED3-41B9654E6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155" y="3265713"/>
            <a:ext cx="6355690" cy="3592287"/>
          </a:xfrm>
          <a:prstGeom prst="rect">
            <a:avLst/>
          </a:prstGeom>
        </p:spPr>
      </p:pic>
    </p:spTree>
    <p:extLst>
      <p:ext uri="{BB962C8B-B14F-4D97-AF65-F5344CB8AC3E}">
        <p14:creationId xmlns:p14="http://schemas.microsoft.com/office/powerpoint/2010/main" val="353312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BB48-F5DD-3041-846B-9DD4F5E19C56}"/>
              </a:ext>
            </a:extLst>
          </p:cNvPr>
          <p:cNvSpPr>
            <a:spLocks noGrp="1"/>
          </p:cNvSpPr>
          <p:nvPr>
            <p:ph type="title"/>
          </p:nvPr>
        </p:nvSpPr>
        <p:spPr/>
        <p:txBody>
          <a:bodyPr>
            <a:noAutofit/>
          </a:bodyPr>
          <a:lstStyle/>
          <a:p>
            <a:r>
              <a:rPr lang="as-IN" sz="5400" b="1" u="sng">
                <a:solidFill>
                  <a:schemeClr val="accent1"/>
                </a:solidFill>
              </a:rPr>
              <a:t>THE TECHNOLOGIES USED IN THIS PROJECT ARE : </a:t>
            </a:r>
            <a:br>
              <a:rPr lang="en-GB" sz="5400" b="1" i="0" u="sng">
                <a:solidFill>
                  <a:schemeClr val="accent1"/>
                </a:solidFill>
                <a:effectLst/>
                <a:latin typeface="Open Sans"/>
              </a:rPr>
            </a:br>
            <a:endParaRPr lang="en-US" sz="5400" b="1" u="sng">
              <a:solidFill>
                <a:schemeClr val="accent1"/>
              </a:solidFill>
            </a:endParaRPr>
          </a:p>
        </p:txBody>
      </p:sp>
      <p:sp>
        <p:nvSpPr>
          <p:cNvPr id="3" name="Content Placeholder 2">
            <a:extLst>
              <a:ext uri="{FF2B5EF4-FFF2-40B4-BE49-F238E27FC236}">
                <a16:creationId xmlns:a16="http://schemas.microsoft.com/office/drawing/2014/main" id="{730D54BF-E252-154F-A801-B59EFC92187F}"/>
              </a:ext>
            </a:extLst>
          </p:cNvPr>
          <p:cNvSpPr>
            <a:spLocks noGrp="1"/>
          </p:cNvSpPr>
          <p:nvPr>
            <p:ph idx="1"/>
          </p:nvPr>
        </p:nvSpPr>
        <p:spPr/>
        <p:txBody>
          <a:bodyPr>
            <a:normAutofit/>
          </a:bodyPr>
          <a:lstStyle/>
          <a:p>
            <a:pPr fontAlgn="base"/>
            <a:r>
              <a:rPr lang="en-GB" sz="3200" b="1" i="0">
                <a:effectLst/>
                <a:latin typeface="inherit"/>
              </a:rPr>
              <a:t>JS: F</a:t>
            </a:r>
            <a:r>
              <a:rPr lang="as-IN" sz="3200" b="1" i="0">
                <a:effectLst/>
                <a:latin typeface="inherit"/>
              </a:rPr>
              <a:t>r</a:t>
            </a:r>
            <a:r>
              <a:rPr lang="en-GB" sz="3200" b="1" i="0">
                <a:effectLst/>
                <a:latin typeface="inherit"/>
              </a:rPr>
              <a:t>ontend</a:t>
            </a:r>
          </a:p>
          <a:p>
            <a:pPr fontAlgn="base"/>
            <a:r>
              <a:rPr lang="en-GB" sz="3200" b="1" i="0">
                <a:effectLst/>
                <a:latin typeface="inherit"/>
              </a:rPr>
              <a:t>PHP: Backend</a:t>
            </a:r>
          </a:p>
          <a:p>
            <a:endParaRPr lang="en-US" sz="3200"/>
          </a:p>
        </p:txBody>
      </p:sp>
      <p:pic>
        <p:nvPicPr>
          <p:cNvPr id="4" name="Picture 4">
            <a:extLst>
              <a:ext uri="{FF2B5EF4-FFF2-40B4-BE49-F238E27FC236}">
                <a16:creationId xmlns:a16="http://schemas.microsoft.com/office/drawing/2014/main" id="{664A43CC-77F7-564D-9F21-C98CFE008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64203"/>
            <a:ext cx="4866904" cy="3565553"/>
          </a:xfrm>
          <a:prstGeom prst="rect">
            <a:avLst/>
          </a:prstGeom>
        </p:spPr>
      </p:pic>
      <p:pic>
        <p:nvPicPr>
          <p:cNvPr id="5" name="Picture 5">
            <a:extLst>
              <a:ext uri="{FF2B5EF4-FFF2-40B4-BE49-F238E27FC236}">
                <a16:creationId xmlns:a16="http://schemas.microsoft.com/office/drawing/2014/main" id="{CC0FDB1A-BAEF-C84A-83F8-B1A8854B2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898" y="1573577"/>
            <a:ext cx="4866904" cy="5284423"/>
          </a:xfrm>
          <a:prstGeom prst="rect">
            <a:avLst/>
          </a:prstGeom>
        </p:spPr>
      </p:pic>
    </p:spTree>
    <p:extLst>
      <p:ext uri="{BB962C8B-B14F-4D97-AF65-F5344CB8AC3E}">
        <p14:creationId xmlns:p14="http://schemas.microsoft.com/office/powerpoint/2010/main" val="47195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9B41-74B2-CD4F-9E99-D2A6B63F7180}"/>
              </a:ext>
            </a:extLst>
          </p:cNvPr>
          <p:cNvSpPr>
            <a:spLocks noGrp="1"/>
          </p:cNvSpPr>
          <p:nvPr>
            <p:ph type="title"/>
          </p:nvPr>
        </p:nvSpPr>
        <p:spPr/>
        <p:txBody>
          <a:bodyPr>
            <a:normAutofit/>
          </a:bodyPr>
          <a:lstStyle/>
          <a:p>
            <a:r>
              <a:rPr lang="as-IN" sz="5400" b="1" u="sng">
                <a:solidFill>
                  <a:schemeClr val="accent1"/>
                </a:solidFill>
              </a:rPr>
              <a:t>HOME PAGE</a:t>
            </a:r>
            <a:r>
              <a:rPr lang="as-IN" sz="5400" b="1">
                <a:solidFill>
                  <a:schemeClr val="accent1"/>
                </a:solidFill>
              </a:rPr>
              <a:t> </a:t>
            </a:r>
            <a:endParaRPr lang="en-US" sz="5400" b="1">
              <a:solidFill>
                <a:schemeClr val="accent1"/>
              </a:solidFill>
            </a:endParaRPr>
          </a:p>
        </p:txBody>
      </p:sp>
      <p:pic>
        <p:nvPicPr>
          <p:cNvPr id="4" name="Picture 4">
            <a:extLst>
              <a:ext uri="{FF2B5EF4-FFF2-40B4-BE49-F238E27FC236}">
                <a16:creationId xmlns:a16="http://schemas.microsoft.com/office/drawing/2014/main" id="{2D31B500-DDBD-8148-83AB-6C47FA1EFE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313472" cy="5167312"/>
          </a:xfrm>
        </p:spPr>
      </p:pic>
    </p:spTree>
    <p:extLst>
      <p:ext uri="{BB962C8B-B14F-4D97-AF65-F5344CB8AC3E}">
        <p14:creationId xmlns:p14="http://schemas.microsoft.com/office/powerpoint/2010/main" val="363340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C5B5-16DC-994D-B3AE-83C8601D6EBC}"/>
              </a:ext>
            </a:extLst>
          </p:cNvPr>
          <p:cNvSpPr>
            <a:spLocks noGrp="1"/>
          </p:cNvSpPr>
          <p:nvPr>
            <p:ph type="title"/>
          </p:nvPr>
        </p:nvSpPr>
        <p:spPr/>
        <p:txBody>
          <a:bodyPr>
            <a:normAutofit/>
          </a:bodyPr>
          <a:lstStyle/>
          <a:p>
            <a:r>
              <a:rPr lang="as-IN" sz="5400" b="1" u="sng">
                <a:solidFill>
                  <a:schemeClr val="accent1"/>
                </a:solidFill>
              </a:rPr>
              <a:t>USER REGISTRATION PAGE</a:t>
            </a:r>
            <a:endParaRPr lang="en-US" sz="5400" b="1" u="sng">
              <a:solidFill>
                <a:schemeClr val="accent1"/>
              </a:solidFill>
            </a:endParaRPr>
          </a:p>
        </p:txBody>
      </p:sp>
      <p:pic>
        <p:nvPicPr>
          <p:cNvPr id="4" name="Picture 4">
            <a:extLst>
              <a:ext uri="{FF2B5EF4-FFF2-40B4-BE49-F238E27FC236}">
                <a16:creationId xmlns:a16="http://schemas.microsoft.com/office/drawing/2014/main" id="{8812E459-B465-EC48-9127-52A41DDC1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9701151" cy="5167312"/>
          </a:xfrm>
        </p:spPr>
      </p:pic>
    </p:spTree>
    <p:extLst>
      <p:ext uri="{BB962C8B-B14F-4D97-AF65-F5344CB8AC3E}">
        <p14:creationId xmlns:p14="http://schemas.microsoft.com/office/powerpoint/2010/main" val="240302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F28B-832A-3E46-88AB-1FCBAD1FD737}"/>
              </a:ext>
            </a:extLst>
          </p:cNvPr>
          <p:cNvSpPr>
            <a:spLocks noGrp="1"/>
          </p:cNvSpPr>
          <p:nvPr>
            <p:ph type="title"/>
          </p:nvPr>
        </p:nvSpPr>
        <p:spPr/>
        <p:txBody>
          <a:bodyPr>
            <a:normAutofit/>
          </a:bodyPr>
          <a:lstStyle/>
          <a:p>
            <a:r>
              <a:rPr lang="as-IN" sz="5400" b="1" u="sng">
                <a:solidFill>
                  <a:schemeClr val="accent1"/>
                </a:solidFill>
              </a:rPr>
              <a:t>USER LOGIN PAGE</a:t>
            </a:r>
            <a:endParaRPr lang="en-US" sz="5400" b="1" u="sng">
              <a:solidFill>
                <a:schemeClr val="accent1"/>
              </a:solidFill>
            </a:endParaRPr>
          </a:p>
        </p:txBody>
      </p:sp>
      <p:pic>
        <p:nvPicPr>
          <p:cNvPr id="4" name="Picture 4">
            <a:extLst>
              <a:ext uri="{FF2B5EF4-FFF2-40B4-BE49-F238E27FC236}">
                <a16:creationId xmlns:a16="http://schemas.microsoft.com/office/drawing/2014/main" id="{3CCF6FF2-2856-B949-8EB5-2084515A28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90662"/>
            <a:ext cx="10109365" cy="5367338"/>
          </a:xfrm>
        </p:spPr>
      </p:pic>
    </p:spTree>
    <p:extLst>
      <p:ext uri="{BB962C8B-B14F-4D97-AF65-F5344CB8AC3E}">
        <p14:creationId xmlns:p14="http://schemas.microsoft.com/office/powerpoint/2010/main" val="97335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0673-4E67-624D-9587-B394F4F71925}"/>
              </a:ext>
            </a:extLst>
          </p:cNvPr>
          <p:cNvSpPr>
            <a:spLocks noGrp="1"/>
          </p:cNvSpPr>
          <p:nvPr>
            <p:ph type="title"/>
          </p:nvPr>
        </p:nvSpPr>
        <p:spPr/>
        <p:txBody>
          <a:bodyPr>
            <a:normAutofit/>
          </a:bodyPr>
          <a:lstStyle/>
          <a:p>
            <a:r>
              <a:rPr lang="as-IN" sz="5400" b="1" u="sng">
                <a:solidFill>
                  <a:schemeClr val="accent1"/>
                </a:solidFill>
              </a:rPr>
              <a:t>CONCLUSION AND FUTURE SCOPE</a:t>
            </a:r>
            <a:endParaRPr lang="en-US" sz="5400" b="1" u="sng">
              <a:solidFill>
                <a:schemeClr val="accent1"/>
              </a:solidFill>
            </a:endParaRPr>
          </a:p>
        </p:txBody>
      </p:sp>
      <p:sp>
        <p:nvSpPr>
          <p:cNvPr id="3" name="Content Placeholder 2">
            <a:extLst>
              <a:ext uri="{FF2B5EF4-FFF2-40B4-BE49-F238E27FC236}">
                <a16:creationId xmlns:a16="http://schemas.microsoft.com/office/drawing/2014/main" id="{C6E7C6DA-27C9-6047-BB89-C1010EE9BEB8}"/>
              </a:ext>
            </a:extLst>
          </p:cNvPr>
          <p:cNvSpPr>
            <a:spLocks noGrp="1"/>
          </p:cNvSpPr>
          <p:nvPr>
            <p:ph idx="1"/>
          </p:nvPr>
        </p:nvSpPr>
        <p:spPr/>
        <p:txBody>
          <a:bodyPr>
            <a:normAutofit/>
          </a:bodyPr>
          <a:lstStyle/>
          <a:p>
            <a:pPr marL="0" indent="0">
              <a:buNone/>
            </a:pPr>
            <a:r>
              <a:rPr lang="en-US" b="1"/>
              <a:t>FUTURE S</a:t>
            </a:r>
            <a:r>
              <a:rPr lang="as-IN" b="1"/>
              <a:t>C</a:t>
            </a:r>
            <a:r>
              <a:rPr lang="en-US" b="1"/>
              <a:t>OPE</a:t>
            </a:r>
            <a:r>
              <a:rPr lang="as-IN" b="1"/>
              <a:t>:</a:t>
            </a:r>
            <a:r>
              <a:rPr lang="as-IN"/>
              <a:t> </a:t>
            </a:r>
            <a:r>
              <a:rPr lang="en-US"/>
              <a:t>This web application involves almost all the features of the</a:t>
            </a:r>
            <a:r>
              <a:rPr lang="as-IN"/>
              <a:t> </a:t>
            </a:r>
            <a:r>
              <a:rPr lang="en-US"/>
              <a:t>online train ticket booking. The future</a:t>
            </a:r>
            <a:r>
              <a:rPr lang="as-IN"/>
              <a:t> </a:t>
            </a:r>
            <a:r>
              <a:rPr lang="en-US"/>
              <a:t>implementation will</a:t>
            </a:r>
            <a:r>
              <a:rPr lang="as-IN"/>
              <a:t> </a:t>
            </a:r>
            <a:r>
              <a:rPr lang="en-US"/>
              <a:t>be online help for the customers and chatting with website</a:t>
            </a:r>
            <a:r>
              <a:rPr lang="as-IN"/>
              <a:t> </a:t>
            </a:r>
            <a:r>
              <a:rPr lang="en-US"/>
              <a:t>administrator.</a:t>
            </a:r>
            <a:endParaRPr lang="as-IN"/>
          </a:p>
          <a:p>
            <a:pPr marL="0" indent="0">
              <a:buNone/>
            </a:pPr>
            <a:endParaRPr lang="as-IN"/>
          </a:p>
          <a:p>
            <a:pPr marL="0" indent="0">
              <a:buNone/>
            </a:pPr>
            <a:r>
              <a:rPr lang="as-IN" b="1"/>
              <a:t> CONCLUSION:  </a:t>
            </a:r>
            <a:r>
              <a:rPr lang="en-US"/>
              <a:t>The project entitled "Online Train Ticket Booking" is</a:t>
            </a:r>
            <a:r>
              <a:rPr lang="as-IN"/>
              <a:t> </a:t>
            </a:r>
            <a:r>
              <a:rPr lang="en-US"/>
              <a:t>developed using HTMI, CSS and Bootstrap</a:t>
            </a:r>
            <a:r>
              <a:rPr lang="as-IN"/>
              <a:t> and JS</a:t>
            </a:r>
            <a:r>
              <a:rPr lang="en-US"/>
              <a:t> </a:t>
            </a:r>
            <a:r>
              <a:rPr lang="as-IN"/>
              <a:t>as </a:t>
            </a:r>
            <a:r>
              <a:rPr lang="en-US"/>
              <a:t>front end</a:t>
            </a:r>
            <a:r>
              <a:rPr lang="as-IN"/>
              <a:t> </a:t>
            </a:r>
            <a:r>
              <a:rPr lang="en-US"/>
              <a:t>and</a:t>
            </a:r>
            <a:r>
              <a:rPr lang="as-IN"/>
              <a:t> PHP</a:t>
            </a:r>
            <a:r>
              <a:rPr lang="en-US"/>
              <a:t> and </a:t>
            </a:r>
            <a:r>
              <a:rPr lang="as-IN"/>
              <a:t>MySQL </a:t>
            </a:r>
            <a:r>
              <a:rPr lang="en-US"/>
              <a:t>database in back end to</a:t>
            </a:r>
            <a:r>
              <a:rPr lang="as-IN"/>
              <a:t> </a:t>
            </a:r>
            <a:r>
              <a:rPr lang="en-US"/>
              <a:t>computerize the process of online </a:t>
            </a:r>
            <a:r>
              <a:rPr lang="as-IN"/>
              <a:t>railway</a:t>
            </a:r>
            <a:r>
              <a:rPr lang="en-US"/>
              <a:t> ticket booking. This</a:t>
            </a:r>
            <a:r>
              <a:rPr lang="as-IN"/>
              <a:t> </a:t>
            </a:r>
            <a:r>
              <a:rPr lang="en-US"/>
              <a:t>project covers only the basic features required.</a:t>
            </a:r>
          </a:p>
        </p:txBody>
      </p:sp>
    </p:spTree>
    <p:extLst>
      <p:ext uri="{BB962C8B-B14F-4D97-AF65-F5344CB8AC3E}">
        <p14:creationId xmlns:p14="http://schemas.microsoft.com/office/powerpoint/2010/main" val="372134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DE4B-F4AC-9A4A-B0E6-5D2035DA4EDB}"/>
              </a:ext>
            </a:extLst>
          </p:cNvPr>
          <p:cNvSpPr>
            <a:spLocks noGrp="1"/>
          </p:cNvSpPr>
          <p:nvPr>
            <p:ph type="title"/>
          </p:nvPr>
        </p:nvSpPr>
        <p:spPr/>
        <p:txBody>
          <a:bodyPr>
            <a:normAutofit/>
          </a:bodyPr>
          <a:lstStyle/>
          <a:p>
            <a:pPr algn="ctr"/>
            <a:r>
              <a:rPr lang="as-IN" sz="5400" b="1" u="sng">
                <a:solidFill>
                  <a:schemeClr val="accent1"/>
                </a:solidFill>
              </a:rPr>
              <a:t>ASSAM ENGINEERING COLLEGE</a:t>
            </a:r>
            <a:r>
              <a:rPr lang="as-IN" sz="5400" b="1">
                <a:solidFill>
                  <a:schemeClr val="accent1"/>
                </a:solidFill>
              </a:rPr>
              <a:t> </a:t>
            </a:r>
            <a:endParaRPr lang="en-US" sz="5400" b="1">
              <a:solidFill>
                <a:schemeClr val="accent1"/>
              </a:solidFill>
            </a:endParaRPr>
          </a:p>
        </p:txBody>
      </p:sp>
      <p:sp>
        <p:nvSpPr>
          <p:cNvPr id="3" name="Content Placeholder 2">
            <a:extLst>
              <a:ext uri="{FF2B5EF4-FFF2-40B4-BE49-F238E27FC236}">
                <a16:creationId xmlns:a16="http://schemas.microsoft.com/office/drawing/2014/main" id="{0FC7D70A-2A38-8A4A-AA5A-0D520D5853E9}"/>
              </a:ext>
            </a:extLst>
          </p:cNvPr>
          <p:cNvSpPr>
            <a:spLocks noGrp="1"/>
          </p:cNvSpPr>
          <p:nvPr>
            <p:ph idx="1"/>
          </p:nvPr>
        </p:nvSpPr>
        <p:spPr/>
        <p:txBody>
          <a:bodyPr>
            <a:normAutofit/>
          </a:bodyPr>
          <a:lstStyle/>
          <a:p>
            <a:pPr marL="0" indent="0">
              <a:buNone/>
            </a:pPr>
            <a:r>
              <a:rPr lang="as-IN" sz="3600" b="1"/>
              <a:t>Guided By :</a:t>
            </a:r>
          </a:p>
          <a:p>
            <a:pPr marL="0" indent="0">
              <a:buNone/>
            </a:pPr>
            <a:r>
              <a:rPr lang="as-IN" sz="3600" b="1"/>
              <a:t>Riju Kalita </a:t>
            </a:r>
          </a:p>
          <a:p>
            <a:pPr marL="0" indent="0">
              <a:buNone/>
            </a:pPr>
            <a:endParaRPr lang="as-IN" sz="3600" b="1"/>
          </a:p>
          <a:p>
            <a:pPr marL="0" indent="0">
              <a:buNone/>
            </a:pPr>
            <a:endParaRPr lang="as-IN" sz="3600" b="1"/>
          </a:p>
          <a:p>
            <a:pPr marL="0" indent="0">
              <a:buNone/>
            </a:pPr>
            <a:r>
              <a:rPr lang="as-IN" sz="3600" b="1"/>
              <a:t>Presented By : </a:t>
            </a:r>
          </a:p>
          <a:p>
            <a:r>
              <a:rPr lang="as-IN" sz="3600" b="1"/>
              <a:t>Sirujjal Borah (18/375)</a:t>
            </a:r>
          </a:p>
          <a:p>
            <a:r>
              <a:rPr lang="as-IN" sz="3600" b="1"/>
              <a:t>Abishek Gupta (18/366)</a:t>
            </a:r>
            <a:endParaRPr lang="en-US" sz="3600" b="1"/>
          </a:p>
        </p:txBody>
      </p:sp>
    </p:spTree>
    <p:extLst>
      <p:ext uri="{BB962C8B-B14F-4D97-AF65-F5344CB8AC3E}">
        <p14:creationId xmlns:p14="http://schemas.microsoft.com/office/powerpoint/2010/main" val="167829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A91F-A54A-2443-840E-158CB0CD1442}"/>
              </a:ext>
            </a:extLst>
          </p:cNvPr>
          <p:cNvSpPr>
            <a:spLocks noGrp="1"/>
          </p:cNvSpPr>
          <p:nvPr>
            <p:ph type="title"/>
          </p:nvPr>
        </p:nvSpPr>
        <p:spPr/>
        <p:txBody>
          <a:bodyPr>
            <a:normAutofit/>
          </a:bodyPr>
          <a:lstStyle/>
          <a:p>
            <a:r>
              <a:rPr lang="as-IN" sz="5400" b="1" u="sng">
                <a:solidFill>
                  <a:schemeClr val="accent1"/>
                </a:solidFill>
              </a:rPr>
              <a:t>BIBLIOGRAPHY</a:t>
            </a:r>
            <a:endParaRPr lang="en-US" sz="5400" b="1" u="sng">
              <a:solidFill>
                <a:schemeClr val="accent1"/>
              </a:solidFill>
            </a:endParaRPr>
          </a:p>
        </p:txBody>
      </p:sp>
      <p:sp>
        <p:nvSpPr>
          <p:cNvPr id="3" name="Content Placeholder 2">
            <a:extLst>
              <a:ext uri="{FF2B5EF4-FFF2-40B4-BE49-F238E27FC236}">
                <a16:creationId xmlns:a16="http://schemas.microsoft.com/office/drawing/2014/main" id="{26397EFF-7E47-FB44-87F2-8A6C209BA7AE}"/>
              </a:ext>
            </a:extLst>
          </p:cNvPr>
          <p:cNvSpPr>
            <a:spLocks noGrp="1"/>
          </p:cNvSpPr>
          <p:nvPr>
            <p:ph idx="1"/>
          </p:nvPr>
        </p:nvSpPr>
        <p:spPr/>
        <p:txBody>
          <a:bodyPr>
            <a:normAutofit/>
          </a:bodyPr>
          <a:lstStyle/>
          <a:p>
            <a:r>
              <a:rPr lang="as-IN" sz="3200">
                <a:hlinkClick r:id="rId2"/>
              </a:rPr>
              <a:t>www.w3schools.com</a:t>
            </a:r>
            <a:endParaRPr lang="as-IN" sz="3200"/>
          </a:p>
          <a:p>
            <a:r>
              <a:rPr lang="en-US" sz="3200">
                <a:hlinkClick r:id="rId3"/>
              </a:rPr>
              <a:t>https://youtu.be/F65zrW7Jbus</a:t>
            </a:r>
            <a:endParaRPr lang="as-IN" sz="3200"/>
          </a:p>
          <a:p>
            <a:r>
              <a:rPr lang="en-US" sz="3200">
                <a:hlinkClick r:id="rId4"/>
              </a:rPr>
              <a:t>https://youtu.be/7QC9pQXdlMc</a:t>
            </a:r>
            <a:endParaRPr lang="as-IN" sz="3200"/>
          </a:p>
          <a:p>
            <a:r>
              <a:rPr lang="en-US" sz="3200">
                <a:hlinkClick r:id="rId5"/>
              </a:rPr>
              <a:t>https://medium.com/@sapphdek/learn-how-to-build-a-website-using-html-css-php-mysql-af385524a5d6</a:t>
            </a:r>
            <a:endParaRPr lang="as-IN" sz="3200"/>
          </a:p>
          <a:p>
            <a:r>
              <a:rPr lang="en-US" sz="3200">
                <a:hlinkClick r:id="rId6"/>
              </a:rPr>
              <a:t>https://www.udemy.com/course/learn-web-development-php-mysql-html-css-bootstrap-oop/</a:t>
            </a:r>
            <a:endParaRPr lang="as-IN" sz="3200"/>
          </a:p>
          <a:p>
            <a:pPr marL="0" indent="0">
              <a:buNone/>
            </a:pPr>
            <a:endParaRPr lang="en-US" sz="3200"/>
          </a:p>
        </p:txBody>
      </p:sp>
    </p:spTree>
    <p:extLst>
      <p:ext uri="{BB962C8B-B14F-4D97-AF65-F5344CB8AC3E}">
        <p14:creationId xmlns:p14="http://schemas.microsoft.com/office/powerpoint/2010/main" val="423930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48F7-758C-E144-93A9-F0DACC7E917C}"/>
              </a:ext>
            </a:extLst>
          </p:cNvPr>
          <p:cNvSpPr>
            <a:spLocks noGrp="1"/>
          </p:cNvSpPr>
          <p:nvPr>
            <p:ph type="title"/>
          </p:nvPr>
        </p:nvSpPr>
        <p:spPr>
          <a:xfrm>
            <a:off x="838200" y="365125"/>
            <a:ext cx="10515600" cy="1460500"/>
          </a:xfrm>
        </p:spPr>
        <p:txBody>
          <a:bodyPr>
            <a:normAutofit/>
          </a:bodyPr>
          <a:lstStyle/>
          <a:p>
            <a:r>
              <a:rPr lang="as-IN" sz="5400" b="1" u="sng">
                <a:solidFill>
                  <a:schemeClr val="accent1"/>
                </a:solidFill>
              </a:rPr>
              <a:t>INTRODUCTION</a:t>
            </a:r>
            <a:endParaRPr lang="en-US" sz="5400" b="1" u="sng">
              <a:solidFill>
                <a:schemeClr val="accent1"/>
              </a:solidFill>
            </a:endParaRPr>
          </a:p>
        </p:txBody>
      </p:sp>
      <p:sp>
        <p:nvSpPr>
          <p:cNvPr id="5" name="Google Shape;443;p50">
            <a:extLst>
              <a:ext uri="{FF2B5EF4-FFF2-40B4-BE49-F238E27FC236}">
                <a16:creationId xmlns:a16="http://schemas.microsoft.com/office/drawing/2014/main" id="{301DC1FD-4344-C846-8871-E9B5F76830FE}"/>
              </a:ext>
            </a:extLst>
          </p:cNvPr>
          <p:cNvSpPr txBox="1">
            <a:spLocks noGrp="1"/>
          </p:cNvSpPr>
          <p:nvPr>
            <p:ph idx="1"/>
          </p:nvPr>
        </p:nvSpPr>
        <p:spPr>
          <a:prstGeom prst="rect">
            <a:avLst/>
          </a:prstGeom>
          <a:noFill/>
          <a:ln>
            <a:noFill/>
          </a:ln>
        </p:spPr>
        <p:txBody>
          <a:bodyPr spcFirstLastPara="1" vert="horz" wrap="square" lIns="68575" tIns="34275" rIns="68575" bIns="3427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0">
              <a:lnSpc>
                <a:spcPct val="120000"/>
              </a:lnSpc>
              <a:spcBef>
                <a:spcPts val="800"/>
              </a:spcBef>
              <a:buClrTx/>
              <a:buFont typeface="Arial" panose="020B0604020202020204" pitchFamily="34" charset="0"/>
              <a:buNone/>
            </a:pPr>
            <a:r>
              <a:rPr lang="en-GB" sz="2000">
                <a:latin typeface="Times New Roman"/>
                <a:ea typeface="Times New Roman"/>
                <a:cs typeface="Times New Roman"/>
                <a:sym typeface="Times New Roman"/>
              </a:rPr>
              <a:t>The Indian Railways (IR) carries about 5.5 lakhs passengers in reserved accommodation every day. </a:t>
            </a:r>
          </a:p>
          <a:p>
            <a:pPr marL="177800" indent="0">
              <a:lnSpc>
                <a:spcPct val="120000"/>
              </a:lnSpc>
              <a:spcBef>
                <a:spcPts val="800"/>
              </a:spcBef>
              <a:buClrTx/>
              <a:buFont typeface="Arial" panose="020B0604020202020204" pitchFamily="34" charset="0"/>
              <a:buNone/>
            </a:pPr>
            <a:r>
              <a:rPr lang="en-GB" sz="2000">
                <a:latin typeface="Times New Roman"/>
                <a:ea typeface="Times New Roman"/>
                <a:cs typeface="Times New Roman"/>
                <a:sym typeface="Times New Roman"/>
              </a:rPr>
              <a:t>The Computerised Passenger Reservation System (PRS) facilitates the booking and cancellation of tickets from any of the 4000 terminals (i.e. PRS booking window all over the countries). These tickets can be booked or cancelled for journeys commencing in any part of India and ending in any other part, with travel time as long as 72 hours and distance up to several thousand kilometers. </a:t>
            </a:r>
          </a:p>
          <a:p>
            <a:pPr marL="177800" indent="0">
              <a:lnSpc>
                <a:spcPct val="120000"/>
              </a:lnSpc>
              <a:spcBef>
                <a:spcPts val="800"/>
              </a:spcBef>
              <a:buClrTx/>
              <a:buFont typeface="Arial" panose="020B0604020202020204" pitchFamily="34" charset="0"/>
              <a:buNone/>
            </a:pPr>
            <a:r>
              <a:rPr lang="en-GB" sz="2000">
                <a:latin typeface="Times New Roman"/>
                <a:ea typeface="Times New Roman"/>
                <a:cs typeface="Times New Roman"/>
                <a:sym typeface="Times New Roman"/>
              </a:rPr>
              <a:t>In our project, we will be developing a website which will help users to find train details, book and cancel tickets and the exact rates of their tickets to the desired destination. </a:t>
            </a:r>
          </a:p>
          <a:p>
            <a:pPr marL="177800" indent="0">
              <a:lnSpc>
                <a:spcPct val="120000"/>
              </a:lnSpc>
              <a:spcBef>
                <a:spcPts val="800"/>
              </a:spcBef>
              <a:buClrTx/>
              <a:buFont typeface="Arial" panose="020B0604020202020204" pitchFamily="34" charset="0"/>
              <a:buNone/>
            </a:pPr>
            <a:r>
              <a:rPr lang="en-GB" sz="2000">
                <a:latin typeface="Times New Roman"/>
                <a:ea typeface="Times New Roman"/>
                <a:cs typeface="Times New Roman"/>
                <a:sym typeface="Times New Roman"/>
              </a:rPr>
              <a:t>With the help of online booking people can book their tickets online through internet, sitting in their home by a single click of mouse. Using their credit cards people can easily get their tickets done within minutes</a:t>
            </a:r>
            <a:endParaRPr lang="en-GB" sz="2000"/>
          </a:p>
        </p:txBody>
      </p:sp>
    </p:spTree>
    <p:extLst>
      <p:ext uri="{BB962C8B-B14F-4D97-AF65-F5344CB8AC3E}">
        <p14:creationId xmlns:p14="http://schemas.microsoft.com/office/powerpoint/2010/main" val="340589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AA06-0EC8-7346-AB84-78E32E15A02C}"/>
              </a:ext>
            </a:extLst>
          </p:cNvPr>
          <p:cNvSpPr>
            <a:spLocks noGrp="1"/>
          </p:cNvSpPr>
          <p:nvPr>
            <p:ph type="title"/>
          </p:nvPr>
        </p:nvSpPr>
        <p:spPr/>
        <p:txBody>
          <a:bodyPr>
            <a:normAutofit/>
          </a:bodyPr>
          <a:lstStyle/>
          <a:p>
            <a:r>
              <a:rPr lang="as-IN" sz="5400" b="1" u="sng">
                <a:solidFill>
                  <a:schemeClr val="accent1"/>
                </a:solidFill>
              </a:rPr>
              <a:t>PROPOSED SYSTEM</a:t>
            </a:r>
            <a:endParaRPr lang="en-US" sz="5400" b="1" u="sng">
              <a:solidFill>
                <a:schemeClr val="accent1"/>
              </a:solidFill>
            </a:endParaRPr>
          </a:p>
        </p:txBody>
      </p:sp>
      <p:sp>
        <p:nvSpPr>
          <p:cNvPr id="5" name="Google Shape;449;p51">
            <a:extLst>
              <a:ext uri="{FF2B5EF4-FFF2-40B4-BE49-F238E27FC236}">
                <a16:creationId xmlns:a16="http://schemas.microsoft.com/office/drawing/2014/main" id="{745077D7-0683-924F-8853-BE08A8075456}"/>
              </a:ext>
            </a:extLst>
          </p:cNvPr>
          <p:cNvSpPr txBox="1">
            <a:spLocks noGrp="1"/>
          </p:cNvSpPr>
          <p:nvPr>
            <p:ph idx="1"/>
          </p:nvPr>
        </p:nvSpPr>
        <p:spPr>
          <a:prstGeom prst="rect">
            <a:avLst/>
          </a:prstGeom>
          <a:noFill/>
          <a:ln>
            <a:noFill/>
          </a:ln>
        </p:spPr>
        <p:txBody>
          <a:bodyPr spcFirstLastPara="1" vert="horz" wrap="square" lIns="68575" tIns="34275" rIns="68575" bIns="3427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ClrTx/>
              <a:buFont typeface="Arial" panose="020B0604020202020204" pitchFamily="34" charset="0"/>
              <a:buNone/>
            </a:pPr>
            <a:r>
              <a:rPr lang="en-GB" sz="2400"/>
              <a:t>To keep pace with time, to bring about the best result without malfunctioning</a:t>
            </a:r>
          </a:p>
          <a:p>
            <a:pPr marL="0" indent="0">
              <a:lnSpc>
                <a:spcPct val="120000"/>
              </a:lnSpc>
              <a:spcBef>
                <a:spcPts val="800"/>
              </a:spcBef>
              <a:buClr>
                <a:schemeClr val="lt1"/>
              </a:buClr>
              <a:buSzPts val="2300"/>
              <a:buFont typeface="Arial" panose="020B0604020202020204" pitchFamily="34" charset="0"/>
              <a:buNone/>
            </a:pPr>
            <a:r>
              <a:rPr lang="en-GB" sz="2400"/>
              <a:t>and greater efficiency so to replace the unending heaps of flies with a much</a:t>
            </a:r>
          </a:p>
          <a:p>
            <a:pPr marL="0" indent="0">
              <a:lnSpc>
                <a:spcPct val="120000"/>
              </a:lnSpc>
              <a:spcBef>
                <a:spcPts val="800"/>
              </a:spcBef>
              <a:buClr>
                <a:schemeClr val="lt1"/>
              </a:buClr>
              <a:buSzPts val="2300"/>
              <a:buFont typeface="Arial" panose="020B0604020202020204" pitchFamily="34" charset="0"/>
              <a:buNone/>
            </a:pPr>
            <a:r>
              <a:rPr lang="en-GB" sz="2400"/>
              <a:t>sophisticated hard disk of the computer; we have to use the data management software.</a:t>
            </a:r>
          </a:p>
          <a:p>
            <a:pPr marL="0" indent="0">
              <a:lnSpc>
                <a:spcPct val="120000"/>
              </a:lnSpc>
              <a:spcBef>
                <a:spcPts val="800"/>
              </a:spcBef>
              <a:buClr>
                <a:schemeClr val="lt1"/>
              </a:buClr>
              <a:buSzPts val="2300"/>
              <a:buFont typeface="Arial" panose="020B0604020202020204" pitchFamily="34" charset="0"/>
              <a:buNone/>
            </a:pPr>
            <a:endParaRPr lang="en-GB" sz="2400"/>
          </a:p>
          <a:p>
            <a:pPr marL="0" indent="0">
              <a:lnSpc>
                <a:spcPct val="120000"/>
              </a:lnSpc>
              <a:spcBef>
                <a:spcPts val="800"/>
              </a:spcBef>
              <a:buClr>
                <a:schemeClr val="lt1"/>
              </a:buClr>
              <a:buSzPts val="2300"/>
              <a:buFont typeface="Arial" panose="020B0604020202020204" pitchFamily="34" charset="0"/>
              <a:buNone/>
            </a:pPr>
            <a:r>
              <a:rPr lang="en-GB" sz="2400"/>
              <a:t>Our website has various kinds of information that helps regarding booking of tickets via railways . Users will be able to search the train availability , the exact fare ,the arrival and departure time of the train and they can also book the ticket by using the debit ,credit or master car</a:t>
            </a:r>
          </a:p>
        </p:txBody>
      </p:sp>
    </p:spTree>
    <p:extLst>
      <p:ext uri="{BB962C8B-B14F-4D97-AF65-F5344CB8AC3E}">
        <p14:creationId xmlns:p14="http://schemas.microsoft.com/office/powerpoint/2010/main" val="262760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EEE0-F492-6F4A-9EFC-25B4ED34E47E}"/>
              </a:ext>
            </a:extLst>
          </p:cNvPr>
          <p:cNvSpPr>
            <a:spLocks noGrp="1"/>
          </p:cNvSpPr>
          <p:nvPr>
            <p:ph type="title"/>
          </p:nvPr>
        </p:nvSpPr>
        <p:spPr/>
        <p:txBody>
          <a:bodyPr>
            <a:normAutofit/>
          </a:bodyPr>
          <a:lstStyle/>
          <a:p>
            <a:r>
              <a:rPr lang="as-IN" sz="5400" b="1" u="sng">
                <a:solidFill>
                  <a:schemeClr val="accent1"/>
                </a:solidFill>
              </a:rPr>
              <a:t>OBJECTIVE</a:t>
            </a:r>
            <a:endParaRPr lang="en-US" sz="5400" b="1" u="sng">
              <a:solidFill>
                <a:schemeClr val="accent1"/>
              </a:solidFill>
            </a:endParaRPr>
          </a:p>
        </p:txBody>
      </p:sp>
      <p:sp>
        <p:nvSpPr>
          <p:cNvPr id="5" name="Google Shape;467;p54">
            <a:extLst>
              <a:ext uri="{FF2B5EF4-FFF2-40B4-BE49-F238E27FC236}">
                <a16:creationId xmlns:a16="http://schemas.microsoft.com/office/drawing/2014/main" id="{7080F91A-1E2E-DF4C-982F-150A5E326D8B}"/>
              </a:ext>
            </a:extLst>
          </p:cNvPr>
          <p:cNvSpPr txBox="1">
            <a:spLocks noGrp="1"/>
          </p:cNvSpPr>
          <p:nvPr>
            <p:ph idx="1"/>
          </p:nvPr>
        </p:nvSpPr>
        <p:spPr>
          <a:prstGeom prst="rect">
            <a:avLst/>
          </a:prstGeom>
          <a:noFill/>
          <a:ln>
            <a:noFill/>
          </a:ln>
        </p:spPr>
        <p:txBody>
          <a:bodyPr spcFirstLastPara="1" vert="horz" wrap="square" lIns="68575" tIns="34275" rIns="68575" bIns="34275"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67322">
              <a:lnSpc>
                <a:spcPct val="120000"/>
              </a:lnSpc>
              <a:spcBef>
                <a:spcPts val="0"/>
              </a:spcBef>
              <a:buClr>
                <a:schemeClr val="lt1"/>
              </a:buClr>
              <a:buSzPct val="125925"/>
            </a:pPr>
            <a:r>
              <a:rPr lang="en-GB" sz="2700"/>
              <a:t> The objective of the online railway ticket reservation system Project is to design software to fully automate the process of issuing a railway ticket.</a:t>
            </a:r>
          </a:p>
          <a:p>
            <a:pPr marL="177800" indent="-167322">
              <a:lnSpc>
                <a:spcPct val="120000"/>
              </a:lnSpc>
              <a:spcBef>
                <a:spcPts val="0"/>
              </a:spcBef>
              <a:buClr>
                <a:schemeClr val="lt1"/>
              </a:buClr>
              <a:buSzPct val="125925"/>
            </a:pPr>
            <a:r>
              <a:rPr lang="en-GB" sz="2700"/>
              <a:t> That is:- 1. To create a database of the trains</a:t>
            </a:r>
            <a:endParaRPr lang="as-IN" sz="2700"/>
          </a:p>
          <a:p>
            <a:pPr marL="177800" indent="-167322">
              <a:lnSpc>
                <a:spcPct val="120000"/>
              </a:lnSpc>
              <a:spcBef>
                <a:spcPts val="0"/>
              </a:spcBef>
              <a:buClr>
                <a:schemeClr val="lt1"/>
              </a:buClr>
              <a:buSzPct val="125925"/>
            </a:pPr>
            <a:r>
              <a:rPr lang="en-GB" sz="2700"/>
              <a:t> 2. To search the trains it’s arrival and departure time,distance between source and destination. </a:t>
            </a:r>
            <a:endParaRPr lang="as-IN" sz="2700"/>
          </a:p>
          <a:p>
            <a:pPr marL="177800" indent="-167322">
              <a:lnSpc>
                <a:spcPct val="120000"/>
              </a:lnSpc>
              <a:spcBef>
                <a:spcPts val="0"/>
              </a:spcBef>
              <a:buClr>
                <a:schemeClr val="lt1"/>
              </a:buClr>
              <a:buSzPct val="125925"/>
            </a:pPr>
            <a:r>
              <a:rPr lang="en-GB" sz="2700"/>
              <a:t>3.To check the availability of the ticket. </a:t>
            </a:r>
            <a:endParaRPr lang="as-IN" sz="2700"/>
          </a:p>
          <a:p>
            <a:pPr marL="177800" indent="-167322">
              <a:lnSpc>
                <a:spcPct val="120000"/>
              </a:lnSpc>
              <a:spcBef>
                <a:spcPts val="0"/>
              </a:spcBef>
              <a:buClr>
                <a:schemeClr val="lt1"/>
              </a:buClr>
              <a:buSzPct val="125925"/>
            </a:pPr>
            <a:r>
              <a:rPr lang="en-GB" sz="2700"/>
              <a:t>4. To calculate fare. </a:t>
            </a:r>
            <a:endParaRPr lang="as-IN" sz="2700"/>
          </a:p>
          <a:p>
            <a:pPr marL="177800" indent="-167322">
              <a:lnSpc>
                <a:spcPct val="120000"/>
              </a:lnSpc>
              <a:spcBef>
                <a:spcPts val="0"/>
              </a:spcBef>
              <a:buClr>
                <a:schemeClr val="lt1"/>
              </a:buClr>
              <a:buSzPct val="125925"/>
            </a:pPr>
            <a:r>
              <a:rPr lang="en-GB" sz="2700"/>
              <a:t>5.To book the ticket. </a:t>
            </a:r>
            <a:endParaRPr lang="as-IN" sz="2700"/>
          </a:p>
          <a:p>
            <a:pPr marL="177800" indent="-167322">
              <a:lnSpc>
                <a:spcPct val="120000"/>
              </a:lnSpc>
              <a:spcBef>
                <a:spcPts val="0"/>
              </a:spcBef>
              <a:buClr>
                <a:schemeClr val="lt1"/>
              </a:buClr>
              <a:buSzPct val="125925"/>
            </a:pPr>
            <a:r>
              <a:rPr lang="en-GB" sz="2700"/>
              <a:t>6.To cancel the ticket if necessary. </a:t>
            </a:r>
          </a:p>
        </p:txBody>
      </p:sp>
    </p:spTree>
    <p:extLst>
      <p:ext uri="{BB962C8B-B14F-4D97-AF65-F5344CB8AC3E}">
        <p14:creationId xmlns:p14="http://schemas.microsoft.com/office/powerpoint/2010/main" val="318359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7C36-C76B-004B-8835-5F508B28D36C}"/>
              </a:ext>
            </a:extLst>
          </p:cNvPr>
          <p:cNvSpPr>
            <a:spLocks noGrp="1"/>
          </p:cNvSpPr>
          <p:nvPr>
            <p:ph type="title"/>
          </p:nvPr>
        </p:nvSpPr>
        <p:spPr/>
        <p:txBody>
          <a:bodyPr>
            <a:normAutofit/>
          </a:bodyPr>
          <a:lstStyle/>
          <a:p>
            <a:r>
              <a:rPr lang="as-IN" sz="5400" b="1" u="sng">
                <a:solidFill>
                  <a:schemeClr val="accent1"/>
                </a:solidFill>
              </a:rPr>
              <a:t>ABSTRACT</a:t>
            </a:r>
            <a:endParaRPr lang="en-US" sz="5400" b="1" u="sng">
              <a:solidFill>
                <a:schemeClr val="accent1"/>
              </a:solidFill>
            </a:endParaRPr>
          </a:p>
        </p:txBody>
      </p:sp>
      <p:sp>
        <p:nvSpPr>
          <p:cNvPr id="3" name="Content Placeholder 2">
            <a:extLst>
              <a:ext uri="{FF2B5EF4-FFF2-40B4-BE49-F238E27FC236}">
                <a16:creationId xmlns:a16="http://schemas.microsoft.com/office/drawing/2014/main" id="{79BE53A9-2187-584A-8C9A-09C221C36D69}"/>
              </a:ext>
            </a:extLst>
          </p:cNvPr>
          <p:cNvSpPr>
            <a:spLocks noGrp="1"/>
          </p:cNvSpPr>
          <p:nvPr>
            <p:ph idx="1"/>
          </p:nvPr>
        </p:nvSpPr>
        <p:spPr/>
        <p:txBody>
          <a:bodyPr>
            <a:normAutofit/>
          </a:bodyPr>
          <a:lstStyle/>
          <a:p>
            <a:pPr marL="0" indent="0">
              <a:buNone/>
            </a:pPr>
            <a:r>
              <a:rPr lang="en-GB" sz="3600" b="0" i="0">
                <a:solidFill>
                  <a:srgbClr val="4C4C4C"/>
                </a:solidFill>
                <a:effectLst/>
                <a:latin typeface="Open Sans"/>
              </a:rPr>
              <a:t>“</a:t>
            </a:r>
            <a:r>
              <a:rPr lang="en-GB" sz="3600" b="1" i="0">
                <a:solidFill>
                  <a:srgbClr val="4C4C4C"/>
                </a:solidFill>
                <a:effectLst/>
                <a:latin typeface="Open Sans"/>
              </a:rPr>
              <a:t>Railway Reservation</a:t>
            </a:r>
            <a:r>
              <a:rPr lang="en-GB" sz="3600" b="0" i="0">
                <a:solidFill>
                  <a:srgbClr val="4C4C4C"/>
                </a:solidFill>
                <a:effectLst/>
                <a:latin typeface="Open Sans"/>
              </a:rPr>
              <a:t>” is the system where the users can reserve the railway seats. Designed a Railway ticket booking, reservation, and cancellation system for users that wish to travel via the Railways.</a:t>
            </a:r>
            <a:endParaRPr lang="en-US" sz="3600"/>
          </a:p>
        </p:txBody>
      </p:sp>
    </p:spTree>
    <p:extLst>
      <p:ext uri="{BB962C8B-B14F-4D97-AF65-F5344CB8AC3E}">
        <p14:creationId xmlns:p14="http://schemas.microsoft.com/office/powerpoint/2010/main" val="173821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9951-550B-C34D-A132-5037EDB31D5C}"/>
              </a:ext>
            </a:extLst>
          </p:cNvPr>
          <p:cNvSpPr>
            <a:spLocks noGrp="1"/>
          </p:cNvSpPr>
          <p:nvPr>
            <p:ph type="title"/>
          </p:nvPr>
        </p:nvSpPr>
        <p:spPr/>
        <p:txBody>
          <a:bodyPr>
            <a:normAutofit/>
          </a:bodyPr>
          <a:lstStyle/>
          <a:p>
            <a:pPr algn="ctr"/>
            <a:r>
              <a:rPr lang="en-US" sz="5400" b="1" u="sng">
                <a:solidFill>
                  <a:schemeClr val="accent1"/>
                </a:solidFill>
              </a:rPr>
              <a:t>Detailed design specification:</a:t>
            </a:r>
          </a:p>
        </p:txBody>
      </p:sp>
      <p:pic>
        <p:nvPicPr>
          <p:cNvPr id="4" name="Picture 4">
            <a:extLst>
              <a:ext uri="{FF2B5EF4-FFF2-40B4-BE49-F238E27FC236}">
                <a16:creationId xmlns:a16="http://schemas.microsoft.com/office/drawing/2014/main" id="{BB02D697-CE5A-BB4C-9DD0-B96DF2038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692" y="1690688"/>
            <a:ext cx="9644616" cy="4802187"/>
          </a:xfrm>
        </p:spPr>
      </p:pic>
    </p:spTree>
    <p:extLst>
      <p:ext uri="{BB962C8B-B14F-4D97-AF65-F5344CB8AC3E}">
        <p14:creationId xmlns:p14="http://schemas.microsoft.com/office/powerpoint/2010/main" val="370660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28AA-1EE0-F146-A79C-E38305FD1D9F}"/>
              </a:ext>
            </a:extLst>
          </p:cNvPr>
          <p:cNvSpPr>
            <a:spLocks noGrp="1"/>
          </p:cNvSpPr>
          <p:nvPr>
            <p:ph type="title"/>
          </p:nvPr>
        </p:nvSpPr>
        <p:spPr>
          <a:xfrm>
            <a:off x="838200" y="288935"/>
            <a:ext cx="10515600" cy="1325563"/>
          </a:xfrm>
        </p:spPr>
        <p:txBody>
          <a:bodyPr>
            <a:normAutofit/>
          </a:bodyPr>
          <a:lstStyle/>
          <a:p>
            <a:r>
              <a:rPr lang="en-US" sz="5400" b="1" u="sng">
                <a:solidFill>
                  <a:schemeClr val="accent1"/>
                </a:solidFill>
              </a:rPr>
              <a:t> Data Flow Diagram</a:t>
            </a:r>
          </a:p>
        </p:txBody>
      </p:sp>
      <p:sp>
        <p:nvSpPr>
          <p:cNvPr id="3" name="Content Placeholder 2">
            <a:extLst>
              <a:ext uri="{FF2B5EF4-FFF2-40B4-BE49-F238E27FC236}">
                <a16:creationId xmlns:a16="http://schemas.microsoft.com/office/drawing/2014/main" id="{957E6BF2-A24D-D847-BCB2-36FD72C502A0}"/>
              </a:ext>
            </a:extLst>
          </p:cNvPr>
          <p:cNvSpPr>
            <a:spLocks noGrp="1"/>
          </p:cNvSpPr>
          <p:nvPr>
            <p:ph idx="1"/>
          </p:nvPr>
        </p:nvSpPr>
        <p:spPr>
          <a:xfrm>
            <a:off x="986641" y="1881291"/>
            <a:ext cx="10515600" cy="4351338"/>
          </a:xfrm>
        </p:spPr>
        <p:txBody>
          <a:bodyPr>
            <a:normAutofit/>
          </a:bodyPr>
          <a:lstStyle/>
          <a:p>
            <a:pPr marL="0" indent="0">
              <a:buNone/>
            </a:pPr>
            <a:r>
              <a:rPr lang="as-IN" sz="3200" b="1"/>
              <a:t>Level 0 DFD</a:t>
            </a:r>
          </a:p>
          <a:p>
            <a:pPr marL="0" indent="0">
              <a:buNone/>
            </a:pPr>
            <a:endParaRPr lang="as-IN" sz="3200" b="1"/>
          </a:p>
          <a:p>
            <a:pPr marL="0" indent="0">
              <a:buNone/>
            </a:pPr>
            <a:endParaRPr lang="en-US" sz="3200" b="1"/>
          </a:p>
        </p:txBody>
      </p:sp>
      <p:pic>
        <p:nvPicPr>
          <p:cNvPr id="4" name="Picture 4">
            <a:extLst>
              <a:ext uri="{FF2B5EF4-FFF2-40B4-BE49-F238E27FC236}">
                <a16:creationId xmlns:a16="http://schemas.microsoft.com/office/drawing/2014/main" id="{7CF5711A-A342-F44A-8DE6-D3D28B024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672" y="2673267"/>
            <a:ext cx="10667569" cy="3559361"/>
          </a:xfrm>
          <a:prstGeom prst="rect">
            <a:avLst/>
          </a:prstGeom>
        </p:spPr>
      </p:pic>
    </p:spTree>
    <p:extLst>
      <p:ext uri="{BB962C8B-B14F-4D97-AF65-F5344CB8AC3E}">
        <p14:creationId xmlns:p14="http://schemas.microsoft.com/office/powerpoint/2010/main" val="127508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4975-A80D-C54B-8B56-868D8524BE27}"/>
              </a:ext>
            </a:extLst>
          </p:cNvPr>
          <p:cNvSpPr>
            <a:spLocks noGrp="1"/>
          </p:cNvSpPr>
          <p:nvPr>
            <p:ph type="title"/>
          </p:nvPr>
        </p:nvSpPr>
        <p:spPr/>
        <p:txBody>
          <a:bodyPr>
            <a:normAutofit/>
          </a:bodyPr>
          <a:lstStyle/>
          <a:p>
            <a:r>
              <a:rPr lang="en-US" sz="5400" b="1" u="sng">
                <a:solidFill>
                  <a:schemeClr val="accent1"/>
                </a:solidFill>
              </a:rPr>
              <a:t>Data Flow Diagram</a:t>
            </a:r>
          </a:p>
        </p:txBody>
      </p:sp>
      <p:sp>
        <p:nvSpPr>
          <p:cNvPr id="3" name="Content Placeholder 2">
            <a:extLst>
              <a:ext uri="{FF2B5EF4-FFF2-40B4-BE49-F238E27FC236}">
                <a16:creationId xmlns:a16="http://schemas.microsoft.com/office/drawing/2014/main" id="{CEC84CCD-51C2-8E46-83F8-FA38AFD25185}"/>
              </a:ext>
            </a:extLst>
          </p:cNvPr>
          <p:cNvSpPr>
            <a:spLocks noGrp="1"/>
          </p:cNvSpPr>
          <p:nvPr>
            <p:ph idx="1"/>
          </p:nvPr>
        </p:nvSpPr>
        <p:spPr/>
        <p:txBody>
          <a:bodyPr>
            <a:normAutofit/>
          </a:bodyPr>
          <a:lstStyle/>
          <a:p>
            <a:pPr marL="0" indent="0">
              <a:buNone/>
            </a:pPr>
            <a:r>
              <a:rPr lang="as-IN" sz="3200" b="1"/>
              <a:t>Level 1 DFD</a:t>
            </a:r>
          </a:p>
          <a:p>
            <a:pPr marL="0" indent="0">
              <a:buNone/>
            </a:pPr>
            <a:endParaRPr lang="en-US" sz="3200" b="1"/>
          </a:p>
        </p:txBody>
      </p:sp>
      <p:pic>
        <p:nvPicPr>
          <p:cNvPr id="4" name="Picture 4">
            <a:extLst>
              <a:ext uri="{FF2B5EF4-FFF2-40B4-BE49-F238E27FC236}">
                <a16:creationId xmlns:a16="http://schemas.microsoft.com/office/drawing/2014/main" id="{6F41353D-6726-9B44-A40D-17665AC56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576" y="2788721"/>
            <a:ext cx="10342129" cy="3704154"/>
          </a:xfrm>
          <a:prstGeom prst="rect">
            <a:avLst/>
          </a:prstGeom>
        </p:spPr>
      </p:pic>
    </p:spTree>
    <p:extLst>
      <p:ext uri="{BB962C8B-B14F-4D97-AF65-F5344CB8AC3E}">
        <p14:creationId xmlns:p14="http://schemas.microsoft.com/office/powerpoint/2010/main" val="247978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ASSAM ENGINEERING COLLEGE </vt:lpstr>
      <vt:lpstr>INTRODUCTION</vt:lpstr>
      <vt:lpstr>PROPOSED SYSTEM</vt:lpstr>
      <vt:lpstr>OBJECTIVE</vt:lpstr>
      <vt:lpstr>ABSTRACT</vt:lpstr>
      <vt:lpstr>Detailed design specification:</vt:lpstr>
      <vt:lpstr> Data Flow Diagram</vt:lpstr>
      <vt:lpstr>Data Flow Diagram</vt:lpstr>
      <vt:lpstr>Data Flow Diagram</vt:lpstr>
      <vt:lpstr>Data Flow Diagram</vt:lpstr>
      <vt:lpstr>FEATURES</vt:lpstr>
      <vt:lpstr>FEATURES</vt:lpstr>
      <vt:lpstr>THE TECHNOLOGIES USED IN THIS PROJECT ARE : </vt:lpstr>
      <vt:lpstr>THE TECHNOLOGIES USED IN THIS PROJECT ARE :  </vt:lpstr>
      <vt:lpstr>HOME PAGE </vt:lpstr>
      <vt:lpstr>USER REGISTRATION PAGE</vt:lpstr>
      <vt:lpstr>USER LOGIN PAGE</vt:lpstr>
      <vt:lpstr>CONCLUSION AND FUTURE SCOPE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8</cp:revision>
  <dcterms:created xsi:type="dcterms:W3CDTF">2021-06-26T06:30:58Z</dcterms:created>
  <dcterms:modified xsi:type="dcterms:W3CDTF">2021-06-26T10:08:38Z</dcterms:modified>
</cp:coreProperties>
</file>