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BF0EB9-47D9-1857-14F7-EE3431B7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AF0E7CF-9A7D-30C1-F8F1-2C3CFD7D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9EA746-941D-0159-19BB-FDA55C23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D4E8CD-D33D-48D4-C2EA-779887B5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D44029-4547-38DD-2C5E-4100A28E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042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AA2F6-9961-8AEE-2D6D-96870706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C3C4244-881F-0D02-AC41-1A9DB18A2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CE9B59-4A5D-74EA-426E-27D73270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994F8E-6F27-4390-5254-4132FCE7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BBE8F8-0463-01B6-2BC7-AA3CCF9D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9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0DED66-41AB-ED04-D720-AED0F4359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672D4AE-EDB2-00C1-997E-B3FB36DC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50A3D8-6959-13E2-004F-92605327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2F07A-C584-AC02-222A-AB15BF64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A20215-5FBD-11EA-B487-8F42C4FB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4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73F2C2-B65F-EAFF-86A5-6707A50C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CB49CF-0418-874D-A3B3-5F8D03C9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0F5EF1-FC46-93FC-D115-785BEB35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2E25F4-4F10-A185-0509-D9E0099F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F771B9-BCC6-A6C6-8633-E4254551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94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18A57F-4C3E-F301-6ACC-AF8EDD31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B154126-75EE-3F61-DA81-921E8BE9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6C9565-D947-F9CE-EF2C-6E23B6F6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9C0CAF-1ADB-DE80-F2BF-E434F58F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B76C5D-0521-3CB5-C96B-A0061B59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366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1EC93B-764E-6A0E-8520-36E413E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D47F9E-4765-B149-833F-E59182302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D89961-AD4C-6472-4B20-68099B0F5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A5D0E72-14D5-F4C1-5714-E9E17621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73766BD-9FA8-615C-22EF-3BCE50CF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098F98-F11C-45A2-41F9-CC6D395C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913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539F6-3883-DF4C-6EF5-F151FA90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CEA4EB-58FB-DF1B-657A-F5106DBF3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FD19D3A-FC51-8A34-72DD-6F6B6C29D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F43DDE-BAF5-3064-917B-6CFF51550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3E80F2-AA15-8F18-3BE1-4EC4E77BB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A44B0D0-7EB0-1937-2A06-BEB441F9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F2E7815-E181-EDC1-6AB1-A2C733D9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5506A2A-866E-2349-812B-759166A0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4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0E7B96-D216-728A-D33F-BB21D5A2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F9F5C69-48A4-96A5-21AC-FB795C1A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C700713-71C2-6058-3103-AF39369B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308744F-88B5-A52F-D746-38342F4A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507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82CA6A9-2386-B053-517C-86E74423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7A67D0A-FFCF-B151-181A-647D2E31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6CC99C-2537-52EE-2FE4-473033F5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91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B105EE-24BC-5F98-48F6-BA62554A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AA0439-68D1-A84E-0A51-25368BA4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E8629C-B7B8-0A2C-BD39-9CD0785BC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76A121-F21A-C520-393F-1771147D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8D5B23F-B56F-FDE5-E4A8-28AF05E5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FC0B73-6870-DE9D-C298-A337399E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567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1EE5C7-B9FC-D640-BA2E-9F74BCED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4A2ED53-DAA1-65BF-29C1-1DC8E4E2A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46B28B0-8290-FE93-E212-5B4B0279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3B395E-09DE-710F-CC9E-B2EF1FB1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EEB33B-5331-E603-B956-FADAC04D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BC361BF-6D10-9AC3-6C27-2048E84A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934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8C59B5F-AB77-C0D8-6397-D712E24D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A647D7-8659-7AF3-EAB1-AF1900ED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B9B904-A3E2-161F-52FD-F5AAD2114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64FC-D9BB-4275-A929-8135136718A8}" type="datetimeFigureOut">
              <a:rPr lang="pl-PL" smtClean="0"/>
              <a:t>06.02.2024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9FA594-C9AC-8B15-D4DA-C0294A59D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DB5983A-15B7-1B91-BE6A-BC6000278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A058-F0A1-41FB-A380-41DD63106E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44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pixabay.com/en/coding-computer-computer-user-pc-129436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computer-desktop-pc-monitor-screen-303726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mputer-desktop-pc-monitor-screen-303726/" TargetMode="External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hyperlink" Target="https://pixabay.com/en/coding-computer-computer-user-pc-1294361/" TargetMode="External"/><Relationship Id="rId4" Type="http://schemas.openxmlformats.org/officeDocument/2006/relationships/hyperlink" Target="https://openclipart.org/detail/125875/nuage--cloud-by-lmproulx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BB6FC123-1E35-57C1-9199-61F613E5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24" y="1858919"/>
            <a:ext cx="11815482" cy="4665450"/>
          </a:xfrm>
        </p:spPr>
        <p:txBody>
          <a:bodyPr>
            <a:normAutofit/>
          </a:bodyPr>
          <a:lstStyle/>
          <a:p>
            <a:br>
              <a:rPr lang="pl-PL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4000" b="1" dirty="0">
                <a:solidFill>
                  <a:schemeClr val="bg1"/>
                </a:solidFill>
                <a:latin typeface="Candara Light" panose="020E0502030303020204" pitchFamily="34" charset="0"/>
              </a:rPr>
              <a:t>Tytuł:  </a:t>
            </a:r>
            <a:r>
              <a:rPr lang="pl-PL" sz="4000" dirty="0">
                <a:solidFill>
                  <a:schemeClr val="bg1"/>
                </a:solidFill>
                <a:latin typeface="Candara Light" panose="020E0502030303020204" pitchFamily="34" charset="0"/>
              </a:rPr>
              <a:t>Bazodanowa aplikacja desktopowa z graficznym interfejsem użytkownika napisana w języku </a:t>
            </a:r>
            <a:r>
              <a:rPr lang="pl-PL" sz="4000" dirty="0" err="1">
                <a:solidFill>
                  <a:schemeClr val="bg1"/>
                </a:solidFill>
                <a:latin typeface="Candara Light" panose="020E0502030303020204" pitchFamily="34" charset="0"/>
              </a:rPr>
              <a:t>Python</a:t>
            </a:r>
            <a:r>
              <a:rPr lang="pl-PL" sz="4000" dirty="0">
                <a:solidFill>
                  <a:schemeClr val="bg1"/>
                </a:solidFill>
                <a:latin typeface="Candara Light" panose="020E0502030303020204" pitchFamily="34" charset="0"/>
              </a:rPr>
              <a:t>.</a:t>
            </a:r>
            <a:endParaRPr lang="pl-PL" sz="40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pl-PL" sz="4000" b="1" dirty="0">
                <a:solidFill>
                  <a:schemeClr val="bg1"/>
                </a:solidFill>
                <a:latin typeface="Candara Light" panose="020E0502030303020204" pitchFamily="34" charset="0"/>
              </a:rPr>
              <a:t>Promotor:  </a:t>
            </a:r>
            <a:r>
              <a:rPr lang="pl-PL" sz="4000" dirty="0">
                <a:solidFill>
                  <a:schemeClr val="bg1"/>
                </a:solidFill>
                <a:latin typeface="Candara Light" panose="020E0502030303020204" pitchFamily="34" charset="0"/>
              </a:rPr>
              <a:t>dr hab. Andrzej </a:t>
            </a:r>
            <a:r>
              <a:rPr lang="pl-PL" sz="4000" dirty="0" err="1">
                <a:solidFill>
                  <a:schemeClr val="bg1"/>
                </a:solidFill>
                <a:latin typeface="Candara Light" panose="020E0502030303020204" pitchFamily="34" charset="0"/>
              </a:rPr>
              <a:t>Zbrzezny</a:t>
            </a:r>
            <a:endParaRPr lang="pl-PL" sz="40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pl-PL" sz="4000" b="1" dirty="0">
                <a:solidFill>
                  <a:schemeClr val="bg1"/>
                </a:solidFill>
                <a:latin typeface="Candara Light" panose="020E0502030303020204" pitchFamily="34" charset="0"/>
              </a:rPr>
              <a:t>Recenzent:  </a:t>
            </a:r>
            <a:r>
              <a:rPr lang="pl-PL" sz="4000" dirty="0">
                <a:solidFill>
                  <a:schemeClr val="bg1"/>
                </a:solidFill>
                <a:latin typeface="Candara Light" panose="020E0502030303020204" pitchFamily="34" charset="0"/>
              </a:rPr>
              <a:t>dr Lidia Stępień</a:t>
            </a:r>
            <a:br>
              <a:rPr lang="pl-PL" sz="4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endParaRPr lang="pl-PL" sz="4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17D73FB-AAEB-80BA-8664-AAE50102F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6" y="0"/>
            <a:ext cx="7172325" cy="2143125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36167399-51A4-1E9D-A698-5F1A59A7C586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C5CE5344-E483-8D2A-BBAF-15A8A7544885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654DFB4A-0DCD-8AE6-43E4-1FDA32BC1230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10ED68C5-E8F6-AF5A-4146-5BD5045D664E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311802CA-1C21-9FBD-1077-0C88FCAC0224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F1D64052-D027-A033-ED46-90B4EB933C72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8FCAEF4D-88B3-6935-8EEA-2078F1AFA69B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8379E7A7-FCCD-070B-A124-BDDE8CC0BB23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FD48C378-99FF-7F1C-50DA-6B7CA7602FCE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9C6B1364-564E-CA9D-40F5-9C35440AAD47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817F3A8B-125D-26CB-EA85-0049F4DDB8E9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4CFF3879-DC47-701B-6677-EE46E27F3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43" y="4802019"/>
            <a:ext cx="1320109" cy="1320109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  <p:pic>
        <p:nvPicPr>
          <p:cNvPr id="21" name="Grafika 20" descr="Bank z wypełnieniem pełnym">
            <a:extLst>
              <a:ext uri="{FF2B5EF4-FFF2-40B4-BE49-F238E27FC236}">
                <a16:creationId xmlns:a16="http://schemas.microsoft.com/office/drawing/2014/main" id="{79D28FF3-8658-1481-D9F4-71491E18F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515" y="4802018"/>
            <a:ext cx="1320109" cy="1320109"/>
          </a:xfrm>
          <a:prstGeom prst="rect">
            <a:avLst/>
          </a:prstGeom>
        </p:spPr>
      </p:pic>
      <p:pic>
        <p:nvPicPr>
          <p:cNvPr id="22" name="Grafika 21" descr="Bank z wypełnieniem pełnym">
            <a:extLst>
              <a:ext uri="{FF2B5EF4-FFF2-40B4-BE49-F238E27FC236}">
                <a16:creationId xmlns:a16="http://schemas.microsoft.com/office/drawing/2014/main" id="{D78EF3FB-4743-1461-3B0A-4F9C2823B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6757" y="4789664"/>
            <a:ext cx="1320109" cy="13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06199-6F94-2E20-6181-20FCB1A4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37EC21A1-BAC0-4743-7885-34DDD1A7C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8919"/>
            <a:ext cx="9144000" cy="4665450"/>
          </a:xfrm>
        </p:spPr>
        <p:txBody>
          <a:bodyPr>
            <a:normAutofit/>
          </a:bodyPr>
          <a:lstStyle/>
          <a:p>
            <a:pPr algn="l"/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Program </a:t>
            </a:r>
            <a:r>
              <a:rPr lang="pl-PL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Herbal</a:t>
            </a: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  <a:r>
              <a:rPr lang="pl-PL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Store</a:t>
            </a: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 to program magazynowy oparty na bazie danych postawionych w technologii MS-SQL (Microsoft Server). Program posiada świetny interfejs graficzny, co ułatwia obsługę jego funkcjonalności.</a:t>
            </a:r>
            <a:endParaRPr lang="pl-PL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BF87AE9-7164-8E1F-81ED-49C174E8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" y="160895"/>
            <a:ext cx="3142902" cy="939114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EEBA2753-28EC-BBED-B099-4F265A8DFD41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9F1111A4-14A7-3BB6-34BE-904E0FFC915D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2D594FC5-A2DF-DE07-5D3E-05749349E1E3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D5A9D282-B578-C487-86D3-BBD77CA5E6FB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93D94FDD-9628-A473-64FA-DFEB4124A83D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C2FD9AE0-CF8B-9EF5-0686-5B59E686923B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1AF86ED1-0A51-0F54-8AAB-97425E264FDA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30395484-7B4F-2086-5CA4-CA70B27FF625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6D007433-61E6-4670-981C-5B66D00413CE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CBBAB11A-8FA8-C87C-C2E5-E6A0AA66631F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3B770460-3940-8106-7A36-F9647E808CB9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82818E2-72C3-835C-9C26-650190E71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64" y="222164"/>
            <a:ext cx="816576" cy="816576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802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DE654B-4B83-0427-70F1-9EBD5160F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F2BA483F-CABC-FF01-AB7E-D14F3B65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8919"/>
            <a:ext cx="9144000" cy="4665450"/>
          </a:xfrm>
        </p:spPr>
        <p:txBody>
          <a:bodyPr>
            <a:normAutofit/>
          </a:bodyPr>
          <a:lstStyle/>
          <a:p>
            <a:pPr algn="l"/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Program </a:t>
            </a:r>
            <a:r>
              <a:rPr lang="pl-PL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Herbal</a:t>
            </a: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  <a:r>
              <a:rPr lang="pl-PL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Store</a:t>
            </a: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 to program magazynowy oparty na bazie danych postawionych w technologii MS-SQL (Microsoft Server). Program posiada świetny interfejs graficzny, co ułatwia obsługę jego funkcjonalności.</a:t>
            </a:r>
            <a:endParaRPr lang="pl-PL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0E0725E-BAE0-ABB1-2703-1EBF2CC4F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" y="160895"/>
            <a:ext cx="3142902" cy="939114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6562D4F0-F750-83B5-1CD8-570E670833AF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6CFFEF91-FD5D-FF88-8731-3EE8C05F7546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30268E0F-01B5-F719-9EAD-9612507BE08B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4FDEF6BA-66A7-AB02-0F74-6918CFF2C08C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B6E9764B-038B-DDC8-9B4A-4B4E5FE255CE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9BBFE043-8F50-BD9B-1C83-85868818AB4F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E405DFBE-39F3-D8CF-C447-8B57AA97297C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0D46C63F-16CE-851B-CC31-D70F30F485A5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6360C477-B736-2435-F2B0-C7907A6B3035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CA80C5FC-9013-8D29-8994-6EE47634BACB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4E2B5591-064B-FE0A-B35F-1952885784C3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A61B9B7-18D4-1749-5060-BDF58A85B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64" y="222164"/>
            <a:ext cx="816576" cy="816576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027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022D9D-4B1E-2021-A3CA-57C91ECC0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FA5596F-A8A0-7A25-55FC-38F900D06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4" y="160894"/>
            <a:ext cx="12033139" cy="3595559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8D039AD5-5416-F9B1-6707-A131DF2623D5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9D148AA6-3FBC-7538-5056-8C176CBBE6CF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889FF4D7-BF5E-4FDF-DAC1-49D953D9CD74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0D8E705B-7D40-5F73-AD72-E167CEC3C125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DE504850-2492-4830-6887-9EECCD98B743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B9AB7D88-0647-2453-035D-027C7ACC0804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7090F655-49DC-A241-D865-8E417A2AA4B6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4BFE1543-A7E8-FEAC-F35A-F112A04DCFA7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C4F77A48-FD6D-8EF5-92D8-84A0F4205A45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4DF05B7D-88EF-1EFF-2FD7-CB35BD0103B0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61A614CF-AEB3-82AD-E570-F2EE4E8B9CD4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C307DDE-8C88-A925-2EC2-04F6BD0A5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68" y="4683210"/>
            <a:ext cx="1222289" cy="1222289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1A621A7-068C-A58D-FE4D-C8CF6657A6F4}"/>
              </a:ext>
            </a:extLst>
          </p:cNvPr>
          <p:cNvSpPr txBox="1"/>
          <p:nvPr/>
        </p:nvSpPr>
        <p:spPr>
          <a:xfrm>
            <a:off x="469557" y="3583459"/>
            <a:ext cx="11121081" cy="9233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73000">
                <a:srgbClr val="00B050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Autor: Maciej Jabłoński</a:t>
            </a:r>
          </a:p>
        </p:txBody>
      </p:sp>
    </p:spTree>
    <p:extLst>
      <p:ext uri="{BB962C8B-B14F-4D97-AF65-F5344CB8AC3E}">
        <p14:creationId xmlns:p14="http://schemas.microsoft.com/office/powerpoint/2010/main" val="261182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5">
                <a:lumMod val="60000"/>
                <a:lumOff val="40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747729-375F-8B7B-E4E9-26F41EE0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F306D88B-4124-E2B5-6849-B5E582A5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8919"/>
            <a:ext cx="9144000" cy="4665450"/>
          </a:xfrm>
        </p:spPr>
        <p:txBody>
          <a:bodyPr>
            <a:normAutofit/>
          </a:bodyPr>
          <a:lstStyle/>
          <a:p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Podstawowym celem stworzenia tego typu aplikacji była chęć sprawdzenia swoich umiejętności nabytych podczas studiów informatycznych, jak i również przygotowanie solidnej pracy inżynierskiej w celu uzyskania tytułu inżyniera.</a:t>
            </a:r>
            <a:b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b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Kolejnym celem była chęć posiadania takiej aplikacji do prowadzenia magazynu zielarskiego, aby ułatwić ewidencję elementów magazynu oraz móc łatwo nim zarządzać.</a:t>
            </a:r>
            <a:b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b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Nie mniej ważną dla mnie motywacją było przygotowanie programu z wgranymi funkcjonalnościami, który posłuży za szkic do przyszłych rozwiązań dla firm z różnych branży. W skrócie mówiąc, chęć rozwoju i dystrybucji przygotowanego rozwiązania.</a:t>
            </a:r>
            <a:b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b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Jednym z celów było również sprawdzenie metod i rozwiązań łączenia różnych technologii w jedną działającą aplikację.</a:t>
            </a:r>
            <a:endParaRPr lang="pl-PL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B73AB8E-42C4-D0AB-9FCD-3BB8066E6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" y="160895"/>
            <a:ext cx="3142902" cy="939114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F98420FD-215E-855F-1263-FE53030CC410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F9C700C1-4657-B370-13ED-81359FDC35C4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9700243F-B91F-361A-503B-EF5C7E4C5F25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F5E485F1-B544-D6BD-F636-6E6702FC48E0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DF8D1B5E-E9FD-320D-6543-555023F4265E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A7C1CBFA-A2AD-6060-A968-A10E55E54DD7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512801BC-D6F9-1D26-0CCC-7E1FC5FF5438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C73C36B0-5A29-87EC-7F47-60CD399CC95E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EB8A2C1E-A940-80A1-BF63-A122054ED962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21900C21-AA17-DE03-1BCB-4AE703D05AA5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EE7FC2B9-1518-0BFF-13A4-ED4DB7E57D02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CE9EB17-E235-B5AA-7405-E357394D0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64" y="222164"/>
            <a:ext cx="816576" cy="816576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1D3C4AA-97BA-04E2-0039-CDDBFA6789FE}"/>
              </a:ext>
            </a:extLst>
          </p:cNvPr>
          <p:cNvSpPr txBox="1"/>
          <p:nvPr/>
        </p:nvSpPr>
        <p:spPr>
          <a:xfrm>
            <a:off x="4054959" y="777876"/>
            <a:ext cx="4082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  <a:latin typeface="+mj-lt"/>
              </a:rPr>
              <a:t>Motywacja i cel</a:t>
            </a:r>
          </a:p>
        </p:txBody>
      </p:sp>
      <p:sp>
        <p:nvSpPr>
          <p:cNvPr id="18" name="Gwiazda: 4 punkty 17">
            <a:extLst>
              <a:ext uri="{FF2B5EF4-FFF2-40B4-BE49-F238E27FC236}">
                <a16:creationId xmlns:a16="http://schemas.microsoft.com/office/drawing/2014/main" id="{87038037-86D9-EB46-A430-111C7CA1AA2D}"/>
              </a:ext>
            </a:extLst>
          </p:cNvPr>
          <p:cNvSpPr/>
          <p:nvPr/>
        </p:nvSpPr>
        <p:spPr>
          <a:xfrm>
            <a:off x="5993756" y="4941609"/>
            <a:ext cx="204486" cy="27802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Gwiazda: 4 punkty 18">
            <a:extLst>
              <a:ext uri="{FF2B5EF4-FFF2-40B4-BE49-F238E27FC236}">
                <a16:creationId xmlns:a16="http://schemas.microsoft.com/office/drawing/2014/main" id="{66386039-4674-4282-8AB3-CA73B1A89578}"/>
              </a:ext>
            </a:extLst>
          </p:cNvPr>
          <p:cNvSpPr/>
          <p:nvPr/>
        </p:nvSpPr>
        <p:spPr>
          <a:xfrm>
            <a:off x="5999542" y="3859554"/>
            <a:ext cx="204486" cy="265672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Gwiazda: 4 punkty 19">
            <a:extLst>
              <a:ext uri="{FF2B5EF4-FFF2-40B4-BE49-F238E27FC236}">
                <a16:creationId xmlns:a16="http://schemas.microsoft.com/office/drawing/2014/main" id="{02DB3B42-6928-D9F7-E991-B489760B9562}"/>
              </a:ext>
            </a:extLst>
          </p:cNvPr>
          <p:cNvSpPr/>
          <p:nvPr/>
        </p:nvSpPr>
        <p:spPr>
          <a:xfrm>
            <a:off x="5993756" y="2687657"/>
            <a:ext cx="204486" cy="265672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Gwiazda: 4 punkty 20">
            <a:extLst>
              <a:ext uri="{FF2B5EF4-FFF2-40B4-BE49-F238E27FC236}">
                <a16:creationId xmlns:a16="http://schemas.microsoft.com/office/drawing/2014/main" id="{E9219982-B379-46B5-0E14-5BB5A7D49319}"/>
              </a:ext>
            </a:extLst>
          </p:cNvPr>
          <p:cNvSpPr/>
          <p:nvPr/>
        </p:nvSpPr>
        <p:spPr>
          <a:xfrm>
            <a:off x="5993756" y="1605602"/>
            <a:ext cx="204486" cy="265672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6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6FBD1A-5A32-E576-F945-1492CFC6D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9AEF5A05-8529-9A58-4C60-A6150B8DA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8" y="2353583"/>
            <a:ext cx="9144000" cy="4665450"/>
          </a:xfrm>
        </p:spPr>
        <p:txBody>
          <a:bodyPr>
            <a:normAutofit/>
          </a:bodyPr>
          <a:lstStyle/>
          <a:p>
            <a:pPr algn="l"/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Rozwiązanie lokalne – jednostanowiskowe – środowisko testowe</a:t>
            </a:r>
          </a:p>
          <a:p>
            <a:pPr algn="l"/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Takie rozwiązanie jednostanowiskowe służyło podczas tworzenia aplikacji </a:t>
            </a:r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do testowania wytwarzanego oprogramowania. Stwarza również wiele ograniczeń związanych z obsługą aplikacji, dlatego cała baza danych wraz z systemem i aplikacją gotową do używania zaimplementowano w sposób pokazany na kolejnym slajdzie.</a:t>
            </a:r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W tym rozwiązaniu ważną rolę pełni komputer firmowy, w którym to jest zaimplementowana baza danych MS-SQL oraz cała aplikacja.</a:t>
            </a:r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Aplikacja działa na systemach Windows 10.</a:t>
            </a:r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Jest możliwość dostosować aplikację do działania na systemach z rodziny Linux </a:t>
            </a:r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lub Mac.</a:t>
            </a:r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endParaRPr lang="pl-PL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7D163EF-A726-F242-EDEE-4D14D7D71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" y="160895"/>
            <a:ext cx="3142902" cy="939114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BAB161AD-9101-73BC-AA88-93728094718E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D6AA3772-9AC1-62DF-3E51-45AFE46DF43B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0E53D84F-A6F7-F275-7EA4-0131619BA0B8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0F6163CE-6C92-76A4-2AD2-8862E24DDBF3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0E45277D-EE99-B8DA-0309-FD1821AD25DB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45F6DB02-C31C-7AB1-AF0E-49B050ACCD2F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9344BEAB-B7E1-D675-1540-0870FCFFF2F1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2870F622-86DD-52EF-F009-9C7DBBAB592D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4B7FBCF3-084C-763D-283F-5108BD7BDDB7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9DA3A0AC-DECD-3A15-2479-099249811E60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7F205858-8C23-24F3-8D27-D559C0189A16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0FC4D18-3458-37C5-D11C-F516CE91E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64" y="222164"/>
            <a:ext cx="816576" cy="816576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C4690CD-A2C1-5A53-4C78-71068CE3851A}"/>
              </a:ext>
            </a:extLst>
          </p:cNvPr>
          <p:cNvSpPr txBox="1"/>
          <p:nvPr/>
        </p:nvSpPr>
        <p:spPr>
          <a:xfrm>
            <a:off x="2596099" y="781962"/>
            <a:ext cx="6999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Implementacja środowiska </a:t>
            </a:r>
          </a:p>
          <a:p>
            <a:pPr algn="ctr"/>
            <a:r>
              <a:rPr lang="pl-PL" sz="4800" dirty="0">
                <a:solidFill>
                  <a:schemeClr val="bg1"/>
                </a:solidFill>
              </a:rPr>
              <a:t>testowego</a:t>
            </a:r>
          </a:p>
        </p:txBody>
      </p:sp>
      <p:sp>
        <p:nvSpPr>
          <p:cNvPr id="17" name="Gwiazda: 4 punkty 16">
            <a:extLst>
              <a:ext uri="{FF2B5EF4-FFF2-40B4-BE49-F238E27FC236}">
                <a16:creationId xmlns:a16="http://schemas.microsoft.com/office/drawing/2014/main" id="{FCEA7C23-63B8-AFBE-2083-932A1E881511}"/>
              </a:ext>
            </a:extLst>
          </p:cNvPr>
          <p:cNvSpPr/>
          <p:nvPr/>
        </p:nvSpPr>
        <p:spPr>
          <a:xfrm>
            <a:off x="9880385" y="5133685"/>
            <a:ext cx="204486" cy="265672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Gwiazda: 4 punkty 17">
            <a:extLst>
              <a:ext uri="{FF2B5EF4-FFF2-40B4-BE49-F238E27FC236}">
                <a16:creationId xmlns:a16="http://schemas.microsoft.com/office/drawing/2014/main" id="{D6FCCA28-B730-7FB3-5D45-88164B4610A2}"/>
              </a:ext>
            </a:extLst>
          </p:cNvPr>
          <p:cNvSpPr/>
          <p:nvPr/>
        </p:nvSpPr>
        <p:spPr>
          <a:xfrm>
            <a:off x="10208568" y="5494197"/>
            <a:ext cx="204486" cy="265672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1E0C37E1-D78D-6C07-2159-542D09B8E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51940" y="2354744"/>
            <a:ext cx="2007868" cy="1472437"/>
          </a:xfrm>
          <a:prstGeom prst="rect">
            <a:avLst/>
          </a:prstGeom>
          <a:effectLst>
            <a:outerShdw blurRad="533400" dist="50800" dir="5400000" sx="108000" sy="108000" algn="ctr" rotWithShape="0">
              <a:srgbClr val="000000">
                <a:alpha val="43137"/>
              </a:srgbClr>
            </a:outerShdw>
            <a:reflection blurRad="406400" stA="45000" endPos="49000" dist="50800" dir="5400000" sy="-100000" algn="bl" rotWithShape="0"/>
          </a:effectLst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FE3ECB13-2DD2-E619-5B72-E64F66805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208568" y="4466053"/>
            <a:ext cx="1502479" cy="1429042"/>
          </a:xfrm>
          <a:prstGeom prst="rect">
            <a:avLst/>
          </a:prstGeom>
          <a:effectLst>
            <a:outerShdw blurRad="139700" dist="50800" dir="5400000" sx="108000" sy="108000" algn="ctr" rotWithShape="0">
              <a:srgbClr val="000000">
                <a:alpha val="43137"/>
              </a:srgbClr>
            </a:outerShdw>
            <a:reflection blurRad="152400" stA="45000" endPos="27000" dist="50800" dir="5400000" sy="-100000" algn="bl" rotWithShape="0"/>
          </a:effectLst>
        </p:spPr>
      </p:pic>
      <p:sp>
        <p:nvSpPr>
          <p:cNvPr id="26" name="Strzałka: wygięta 25">
            <a:extLst>
              <a:ext uri="{FF2B5EF4-FFF2-40B4-BE49-F238E27FC236}">
                <a16:creationId xmlns:a16="http://schemas.microsoft.com/office/drawing/2014/main" id="{C23F80D2-903F-8F1F-561D-1960E798B221}"/>
              </a:ext>
            </a:extLst>
          </p:cNvPr>
          <p:cNvSpPr/>
          <p:nvPr/>
        </p:nvSpPr>
        <p:spPr>
          <a:xfrm rot="17699376">
            <a:off x="9421134" y="3893814"/>
            <a:ext cx="646390" cy="1007928"/>
          </a:xfrm>
          <a:prstGeom prst="bentArrow">
            <a:avLst/>
          </a:prstGeom>
          <a:solidFill>
            <a:schemeClr val="accent4"/>
          </a:solidFill>
          <a:effectLst>
            <a:outerShdw blurRad="292100" dist="50800" dir="5400000" sx="112000" sy="112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77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9F748-4E96-420C-CE2C-45BD2AA95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raz 27">
            <a:extLst>
              <a:ext uri="{FF2B5EF4-FFF2-40B4-BE49-F238E27FC236}">
                <a16:creationId xmlns:a16="http://schemas.microsoft.com/office/drawing/2014/main" id="{BC439B10-657A-A54B-462D-C9F237F93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4950" y="1712096"/>
            <a:ext cx="2784102" cy="186186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/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F931CD4-A3BC-FB52-FE58-7AB853490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" y="160895"/>
            <a:ext cx="3142902" cy="939114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283D124C-9217-D902-B7E8-E84E196DE2CD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B67DDAEC-7B71-FBD8-A307-18D53C631192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89566434-C509-7413-8ED0-ED1DEB279B09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A8BCA6BF-98D4-9F5B-EA23-9B2D232578B6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AA78F910-6017-AB22-9F76-0BD34F9F1C2E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72A1F607-D65D-C7C9-EABD-604830182342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20C45F62-2E8F-F5B7-CACD-3C3F774D5C00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E120017F-95A7-DADD-E2CC-A1A76E994EFE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D0C8584C-9196-7E48-42FB-76B385E0614F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5F1A3904-04E9-181E-F219-5EE66B3721A7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9EA6286B-C078-3227-D6F2-724699A3EB16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8872341-4E9E-54D8-523A-6D166A439D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64" y="222164"/>
            <a:ext cx="816576" cy="816576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  <p:sp>
        <p:nvSpPr>
          <p:cNvPr id="4" name="Podtytuł 2">
            <a:extLst>
              <a:ext uri="{FF2B5EF4-FFF2-40B4-BE49-F238E27FC236}">
                <a16:creationId xmlns:a16="http://schemas.microsoft.com/office/drawing/2014/main" id="{E377E78C-3F42-35DD-DAC6-4D474E5DBD34}"/>
              </a:ext>
            </a:extLst>
          </p:cNvPr>
          <p:cNvSpPr txBox="1">
            <a:spLocks/>
          </p:cNvSpPr>
          <p:nvPr/>
        </p:nvSpPr>
        <p:spPr>
          <a:xfrm>
            <a:off x="35008" y="2351622"/>
            <a:ext cx="9144000" cy="466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Rozwiązanie chmurowe – wielostanowiskowe – środowisko produkcyjne</a:t>
            </a:r>
            <a:b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Przedstawione środowisko produkcyjne zostało zaimplementowane na maszynie wirtualnej w środowisku chmurowym – </a:t>
            </a:r>
            <a:r>
              <a:rPr lang="pl-PL" sz="2000" dirty="0" err="1">
                <a:solidFill>
                  <a:schemeClr val="bg1"/>
                </a:solidFill>
                <a:latin typeface="Candara Light" panose="020E0502030303020204" pitchFamily="34" charset="0"/>
              </a:rPr>
              <a:t>Azure</a:t>
            </a: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 VM. Rozwiązanie mogłem </a:t>
            </a:r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przedstawić za pozwoleniem i pomocą spółki </a:t>
            </a:r>
            <a:r>
              <a:rPr lang="pl-PL" sz="2000" dirty="0" err="1">
                <a:solidFill>
                  <a:schemeClr val="bg1"/>
                </a:solidFill>
                <a:latin typeface="Candara Light" panose="020E0502030303020204" pitchFamily="34" charset="0"/>
              </a:rPr>
              <a:t>dotlaw.co</a:t>
            </a: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 w której pracuję jako programista rozwiązań AI. Postawiony system na VM pozwala na połączenie </a:t>
            </a:r>
            <a:r>
              <a:rPr lang="pl-PL" sz="2000" dirty="0" err="1">
                <a:solidFill>
                  <a:schemeClr val="bg1"/>
                </a:solidFill>
                <a:latin typeface="Candara Light" panose="020E0502030303020204" pitchFamily="34" charset="0"/>
              </a:rPr>
              <a:t>bezpośredniez</a:t>
            </a:r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 każdego miejsca bezpośrednio do aplikacji. Jedna wspólna baza danych dla wszystkich użytkowników. </a:t>
            </a:r>
          </a:p>
          <a:p>
            <a:pPr algn="l"/>
            <a: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  <a:t>Wystarczy zalogować się na maszynie wirtualnej, w której zostało zaimplementowane środowisko produkcyjne aplikacji i można bez przeszkód korzystać z jej funkcjonalności.</a:t>
            </a:r>
            <a:br>
              <a:rPr lang="pl-PL" sz="2000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endParaRPr lang="pl-PL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6C245C6-D10A-42A4-FDD9-C0CA8B9588CB}"/>
              </a:ext>
            </a:extLst>
          </p:cNvPr>
          <p:cNvSpPr txBox="1"/>
          <p:nvPr/>
        </p:nvSpPr>
        <p:spPr>
          <a:xfrm>
            <a:off x="2596099" y="781962"/>
            <a:ext cx="6999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Implementacja środowiska </a:t>
            </a:r>
          </a:p>
          <a:p>
            <a:pPr algn="ctr"/>
            <a:r>
              <a:rPr lang="pl-PL" sz="4800" dirty="0">
                <a:solidFill>
                  <a:schemeClr val="bg1"/>
                </a:solidFill>
              </a:rPr>
              <a:t>produkcyjnego</a:t>
            </a:r>
          </a:p>
        </p:txBody>
      </p:sp>
      <p:sp>
        <p:nvSpPr>
          <p:cNvPr id="18" name="Gwiazda: 4 punkty 17">
            <a:extLst>
              <a:ext uri="{FF2B5EF4-FFF2-40B4-BE49-F238E27FC236}">
                <a16:creationId xmlns:a16="http://schemas.microsoft.com/office/drawing/2014/main" id="{629CF85F-7150-496F-1ED2-949319FC849A}"/>
              </a:ext>
            </a:extLst>
          </p:cNvPr>
          <p:cNvSpPr/>
          <p:nvPr/>
        </p:nvSpPr>
        <p:spPr>
          <a:xfrm>
            <a:off x="11057427" y="1836038"/>
            <a:ext cx="204486" cy="265672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Gwiazda: 4 punkty 18">
            <a:extLst>
              <a:ext uri="{FF2B5EF4-FFF2-40B4-BE49-F238E27FC236}">
                <a16:creationId xmlns:a16="http://schemas.microsoft.com/office/drawing/2014/main" id="{44B49CE1-51CE-AFB6-6AF9-5351B1B17E93}"/>
              </a:ext>
            </a:extLst>
          </p:cNvPr>
          <p:cNvSpPr/>
          <p:nvPr/>
        </p:nvSpPr>
        <p:spPr>
          <a:xfrm>
            <a:off x="8974522" y="2048581"/>
            <a:ext cx="204486" cy="265672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5C3AB8FF-FF8E-2997-51ED-07699CA92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3483" y="2197487"/>
            <a:ext cx="1215116" cy="891085"/>
          </a:xfrm>
          <a:prstGeom prst="rect">
            <a:avLst/>
          </a:prstGeom>
          <a:effectLst>
            <a:outerShdw blurRad="533400" dist="50800" dir="5400000" sx="108000" sy="108000" algn="ctr" rotWithShape="0">
              <a:srgbClr val="000000">
                <a:alpha val="43137"/>
              </a:srgbClr>
            </a:outerShdw>
            <a:reflection blurRad="406400" stA="45000" endPos="49000" dist="50800" dir="5400000" sy="-100000" algn="bl" rotWithShape="0"/>
          </a:effectLst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82B36C6B-7FAA-8CE1-E8F0-770990042E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694132" y="4398121"/>
            <a:ext cx="858539" cy="816576"/>
          </a:xfrm>
          <a:prstGeom prst="rect">
            <a:avLst/>
          </a:prstGeom>
          <a:effectLst>
            <a:outerShdw blurRad="139700" dist="50800" dir="5400000" sx="108000" sy="108000" algn="ctr" rotWithShape="0">
              <a:srgbClr val="000000">
                <a:alpha val="43137"/>
              </a:srgbClr>
            </a:outerShdw>
            <a:reflection blurRad="152400" stA="45000" endPos="27000" dist="50800" dir="5400000" sy="-100000" algn="bl" rotWithShape="0"/>
          </a:effectLst>
        </p:spPr>
      </p:pic>
      <p:sp>
        <p:nvSpPr>
          <p:cNvPr id="24" name="Strzałka: wygięta 23">
            <a:extLst>
              <a:ext uri="{FF2B5EF4-FFF2-40B4-BE49-F238E27FC236}">
                <a16:creationId xmlns:a16="http://schemas.microsoft.com/office/drawing/2014/main" id="{58E5A5D7-7366-B4B2-11FA-E1EF2F94FB22}"/>
              </a:ext>
            </a:extLst>
          </p:cNvPr>
          <p:cNvSpPr/>
          <p:nvPr/>
        </p:nvSpPr>
        <p:spPr>
          <a:xfrm rot="18737550">
            <a:off x="9032278" y="3514210"/>
            <a:ext cx="646390" cy="1007928"/>
          </a:xfrm>
          <a:prstGeom prst="bentArrow">
            <a:avLst/>
          </a:prstGeom>
          <a:solidFill>
            <a:schemeClr val="accent4"/>
          </a:solidFill>
          <a:effectLst>
            <a:outerShdw blurRad="292100" dist="50800" dir="5400000" sx="112000" sy="112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4CD2EABF-3FA3-6C7D-7866-B9A681E43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940259">
            <a:off x="10996196" y="4459569"/>
            <a:ext cx="858539" cy="816576"/>
          </a:xfrm>
          <a:prstGeom prst="rect">
            <a:avLst/>
          </a:prstGeom>
          <a:effectLst>
            <a:outerShdw blurRad="139700" dist="50800" dir="5400000" sx="108000" sy="108000" algn="ctr" rotWithShape="0">
              <a:srgbClr val="000000">
                <a:alpha val="43137"/>
              </a:srgbClr>
            </a:outerShdw>
            <a:reflection blurRad="152400" stA="45000" endPos="27000" dist="50800" dir="5400000" sy="-100000" algn="bl" rotWithShape="0"/>
          </a:effectLst>
          <a:scene3d>
            <a:camera prst="orthographicFront">
              <a:rot lat="21395688" lon="11064465" rev="1183210"/>
            </a:camera>
            <a:lightRig rig="threePt" dir="t"/>
          </a:scene3d>
        </p:spPr>
      </p:pic>
      <p:sp>
        <p:nvSpPr>
          <p:cNvPr id="26" name="Strzałka: wygięta 25">
            <a:extLst>
              <a:ext uri="{FF2B5EF4-FFF2-40B4-BE49-F238E27FC236}">
                <a16:creationId xmlns:a16="http://schemas.microsoft.com/office/drawing/2014/main" id="{194E4642-A2C8-59D2-539E-F57A2EFC1B06}"/>
              </a:ext>
            </a:extLst>
          </p:cNvPr>
          <p:cNvSpPr/>
          <p:nvPr/>
        </p:nvSpPr>
        <p:spPr>
          <a:xfrm rot="1443971">
            <a:off x="11234846" y="3326204"/>
            <a:ext cx="646390" cy="1007928"/>
          </a:xfrm>
          <a:prstGeom prst="bentArrow">
            <a:avLst/>
          </a:prstGeom>
          <a:solidFill>
            <a:schemeClr val="accent4"/>
          </a:solidFill>
          <a:effectLst>
            <a:outerShdw blurRad="292100" dist="50800" dir="5400000" sx="112000" sy="112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</a:effectLst>
          <a:scene3d>
            <a:camera prst="orthographicFront">
              <a:rot lat="0" lon="10199978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7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42969-F16A-9DBF-A66D-741393C3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9FB2588F-CFAF-3060-4E71-94AA0D7D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100" y="1406867"/>
            <a:ext cx="9144000" cy="4665450"/>
          </a:xfrm>
        </p:spPr>
        <p:txBody>
          <a:bodyPr>
            <a:normAutofit/>
          </a:bodyPr>
          <a:lstStyle/>
          <a:p>
            <a:pPr algn="l"/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Program pozwala na ewidencję , </a:t>
            </a:r>
            <a:b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dodawanie lub edycję produktów </a:t>
            </a:r>
            <a:b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wraz z ich recepturą oraz lokalizacją.</a:t>
            </a:r>
            <a:endParaRPr lang="pl-PL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9FD224E-B8FA-8CC7-70B4-B995B90D4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" y="160895"/>
            <a:ext cx="3142902" cy="939114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A7EE3D4D-BE0D-32E5-E246-22BDD4236E63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B0C801E6-4226-BBED-3E4C-59783C38B3D6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296C6DF3-8304-B147-DFE6-78C26A6972E4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702E3087-5BC8-0409-ACEF-85CA28FCD45D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ADA994A4-E44F-B492-FF20-8E8A4CA7E9FE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0DD43BA8-68BE-E03C-E97D-B62281AE364F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6B4A7155-D371-1D2C-8269-2A79D1BF3AF6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ABD24848-7E5B-D975-23B0-42E6CBDD0DA3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E98CBA96-4787-C5F4-F7B3-15EDD81B3D76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E6B8BEEA-35AC-39C0-B31F-725DBD047C87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F97E8046-CB16-1E10-A0FB-1415E4ACA377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5F8529C-6821-FDEF-161F-206EDF412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64" y="222164"/>
            <a:ext cx="816576" cy="816576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869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0340C-C9B3-007C-67EF-0BD0BE89A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50A853C-5E1A-77E8-97DF-57A0F1A6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" y="160895"/>
            <a:ext cx="3142902" cy="939114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C9EE392A-096B-645B-99EF-4B38C9449E5B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10577E72-DAFF-6813-9F9A-2E75CC02959C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2FDF187B-E407-59F7-9E04-AA8E0DE1DD52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1A287B66-0500-9A8E-977B-24014A0FD3D7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B99D22DA-E9B8-21A5-295F-1CD746C5B076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82C79604-288B-1B26-00FC-314FBCB5BFA4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529D81E7-4B28-D562-9276-3A985181641E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F164ADD3-E2C9-0D71-DADD-4C2A5A1C8D41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D87D9999-C1B1-EACE-B871-9AB0ED4F7EE1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5EF6CF63-3C64-8A5A-783D-9D2604991C31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ACE53D13-6991-28EE-A566-562AA7E22A25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9ED02FA-AC95-6126-9B27-89EC9DDCF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64" y="222164"/>
            <a:ext cx="816576" cy="816576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  <p:sp>
        <p:nvSpPr>
          <p:cNvPr id="4" name="Podtytuł 2">
            <a:extLst>
              <a:ext uri="{FF2B5EF4-FFF2-40B4-BE49-F238E27FC236}">
                <a16:creationId xmlns:a16="http://schemas.microsoft.com/office/drawing/2014/main" id="{A9FB793D-7E03-C9C3-4087-966AB0F77371}"/>
              </a:ext>
            </a:extLst>
          </p:cNvPr>
          <p:cNvSpPr txBox="1">
            <a:spLocks/>
          </p:cNvSpPr>
          <p:nvPr/>
        </p:nvSpPr>
        <p:spPr>
          <a:xfrm>
            <a:off x="523100" y="1406867"/>
            <a:ext cx="9144000" cy="466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b="1">
                <a:solidFill>
                  <a:schemeClr val="bg1"/>
                </a:solidFill>
                <a:latin typeface="Candara Light" panose="020E0502030303020204" pitchFamily="34" charset="0"/>
              </a:rPr>
              <a:t>Program pozwala na ewidencję , </a:t>
            </a:r>
            <a:br>
              <a:rPr lang="pl-PL" sz="2000" b="1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b="1">
                <a:solidFill>
                  <a:schemeClr val="bg1"/>
                </a:solidFill>
                <a:latin typeface="Candara Light" panose="020E0502030303020204" pitchFamily="34" charset="0"/>
              </a:rPr>
              <a:t>dodawanie lub edycję produktów </a:t>
            </a:r>
            <a:br>
              <a:rPr lang="pl-PL" sz="2000" b="1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pl-PL" sz="2000" b="1">
                <a:solidFill>
                  <a:schemeClr val="bg1"/>
                </a:solidFill>
                <a:latin typeface="Candara Light" panose="020E0502030303020204" pitchFamily="34" charset="0"/>
              </a:rPr>
              <a:t>wraz z ich recepturą oraz lokalizacją.</a:t>
            </a:r>
            <a:endParaRPr lang="pl-PL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B8377EDF-05DD-B5DD-2759-54C27A4A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78" y="1157330"/>
            <a:ext cx="3873817" cy="4293803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26DA9ED9-F6C4-336D-9061-9AB108AF1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9" y="2649035"/>
            <a:ext cx="3529225" cy="2802098"/>
          </a:xfrm>
          <a:prstGeom prst="rect">
            <a:avLst/>
          </a:prstGeom>
        </p:spPr>
      </p:pic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9C13E89E-CCBE-77F8-5671-5DB90141CE92}"/>
              </a:ext>
            </a:extLst>
          </p:cNvPr>
          <p:cNvCxnSpPr>
            <a:cxnSpLocks/>
          </p:cNvCxnSpPr>
          <p:nvPr/>
        </p:nvCxnSpPr>
        <p:spPr>
          <a:xfrm flipV="1">
            <a:off x="4032074" y="2957209"/>
            <a:ext cx="2368726" cy="8137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Obraz 20">
            <a:extLst>
              <a:ext uri="{FF2B5EF4-FFF2-40B4-BE49-F238E27FC236}">
                <a16:creationId xmlns:a16="http://schemas.microsoft.com/office/drawing/2014/main" id="{934CF252-9D53-8025-B599-84850A33A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865" y="3114779"/>
            <a:ext cx="2979678" cy="1143099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C19D67FB-2413-AFF8-C2A1-F411EC3E0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866" y="4392733"/>
            <a:ext cx="2979678" cy="1143099"/>
          </a:xfrm>
          <a:prstGeom prst="rect">
            <a:avLst/>
          </a:prstGeom>
        </p:spPr>
      </p:pic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175235CF-5BB0-0E01-BFC0-CA9CC83CE718}"/>
              </a:ext>
            </a:extLst>
          </p:cNvPr>
          <p:cNvCxnSpPr>
            <a:cxnSpLocks/>
          </p:cNvCxnSpPr>
          <p:nvPr/>
        </p:nvCxnSpPr>
        <p:spPr>
          <a:xfrm flipH="1">
            <a:off x="8279589" y="3988566"/>
            <a:ext cx="854683" cy="12494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20478EFA-E3FA-60B2-DF6D-F55CD0F102ED}"/>
              </a:ext>
            </a:extLst>
          </p:cNvPr>
          <p:cNvCxnSpPr>
            <a:cxnSpLocks/>
          </p:cNvCxnSpPr>
          <p:nvPr/>
        </p:nvCxnSpPr>
        <p:spPr>
          <a:xfrm flipH="1">
            <a:off x="8472716" y="5158113"/>
            <a:ext cx="585149" cy="1339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9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36514-2905-4EA1-2CDE-B74D0A73C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BDA55534-C9D6-0F73-81AA-D7767445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8919"/>
            <a:ext cx="9144000" cy="4665450"/>
          </a:xfrm>
        </p:spPr>
        <p:txBody>
          <a:bodyPr>
            <a:normAutofit/>
          </a:bodyPr>
          <a:lstStyle/>
          <a:p>
            <a:pPr algn="l"/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Program </a:t>
            </a:r>
            <a:r>
              <a:rPr lang="pl-PL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Herbal</a:t>
            </a: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  <a:r>
              <a:rPr lang="pl-PL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Store</a:t>
            </a: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 to program magazynowy oparty na bazie danych postawionych w technologii MS-SQL (Microsoft Server). Program posiada świetny interfejs graficzny, co ułatwia obsługę jego funkcjonalności.</a:t>
            </a:r>
            <a:endParaRPr lang="pl-PL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018826B-90FC-4BE9-DE20-9EBF9DC32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" y="160895"/>
            <a:ext cx="3142902" cy="939114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A514D0EA-A980-E3E9-5294-E42B3A94C37E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AC72EF12-EA94-4EDA-D898-F5CEA56B2375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E7E9C249-EF19-EE1C-0726-5BED4A9F7ED1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F9D44FB3-7F53-BA72-E437-D4C5BABE486E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646C3D1A-FF25-C099-22F1-6FC6F1A207B1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3149FABC-6200-B347-8116-9AE35C2FFB0D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22E38268-04A2-D35A-F904-40D259D29648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AE76D528-5757-9F91-41A2-92ADE8980A66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C5AFEAD1-6032-5E81-78D5-AF5A68E8EB2F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3D186441-291C-5270-1705-F6A11D5EB996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2A137655-3AA0-1B63-D006-141080A5B80D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7FB841E-4D83-E0F9-8434-A466FECB9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64" y="222164"/>
            <a:ext cx="816576" cy="816576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063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3AA93-8B04-1366-D7D9-267C1CDA6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B9B6C82A-C640-3086-D26A-D7A519D36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8919"/>
            <a:ext cx="9144000" cy="4665450"/>
          </a:xfrm>
        </p:spPr>
        <p:txBody>
          <a:bodyPr>
            <a:normAutofit/>
          </a:bodyPr>
          <a:lstStyle/>
          <a:p>
            <a:pPr algn="l"/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Program </a:t>
            </a:r>
            <a:r>
              <a:rPr lang="pl-PL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Herbal</a:t>
            </a: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  <a:r>
              <a:rPr lang="pl-PL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Store</a:t>
            </a: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 to program magazynowy oparty na bazie danych postawionych w technologii MS-SQL (Microsoft Server). Program posiada świetny interfejs graficzny, co ułatwia obsługę jego funkcjonalności.</a:t>
            </a:r>
            <a:endParaRPr lang="pl-PL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338A9-9F0A-B35A-42EB-EBC7AF558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" y="160895"/>
            <a:ext cx="3142902" cy="939114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74375D48-C8C8-8990-8177-C7D30B7DE064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3840329A-B388-45A1-4F03-B45EB40B5FAA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5124F345-9AF4-269D-2CBC-94F7ACC5C10A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D345D972-FBE7-DFF8-E384-70D563D83F06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8C878448-6F34-5B89-81F0-00AD53C211D4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E71774AD-0755-B726-0C66-156E3E04FFFA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16BC551F-458F-3B17-3593-103199FD52C9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2D389A11-150B-60D3-ADC7-3C4FA0EE35ED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86A3A376-3E0F-4DDE-5405-F85C62AFAAE2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B1B11C51-62E8-8AF6-B4F1-E9CD99FFFDAE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45574684-23DF-0DC8-BB19-3C3F65FDF3B9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3CA5459-E30B-A484-E346-5FBDBD67A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64" y="222164"/>
            <a:ext cx="816576" cy="816576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443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4000">
              <a:schemeClr val="accent1">
                <a:lumMod val="45000"/>
                <a:lumOff val="55000"/>
              </a:schemeClr>
            </a:gs>
            <a:gs pos="77000">
              <a:srgbClr val="00B05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AC5E2A-F5DC-FEC8-092F-E01BC172D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2FC7B277-28E8-BBB5-7AE7-C23C74CAB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8919"/>
            <a:ext cx="9144000" cy="4665450"/>
          </a:xfrm>
        </p:spPr>
        <p:txBody>
          <a:bodyPr>
            <a:normAutofit/>
          </a:bodyPr>
          <a:lstStyle/>
          <a:p>
            <a:pPr algn="l"/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Program </a:t>
            </a:r>
            <a:r>
              <a:rPr lang="pl-PL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Herbal</a:t>
            </a: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  <a:r>
              <a:rPr lang="pl-PL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Store</a:t>
            </a:r>
            <a:r>
              <a:rPr lang="pl-PL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 to program magazynowy oparty na bazie danych postawionych w technologii MS-SQL (Microsoft Server). Program posiada świetny interfejs graficzny, co ułatwia obsługę jego funkcjonalności.</a:t>
            </a:r>
            <a:endParaRPr lang="pl-PL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81009A5-A47F-DCD0-D588-683A96DE4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" y="160895"/>
            <a:ext cx="3142902" cy="939114"/>
          </a:xfrm>
          <a:prstGeom prst="rect">
            <a:avLst/>
          </a:prstGeom>
        </p:spPr>
      </p:pic>
      <p:sp>
        <p:nvSpPr>
          <p:cNvPr id="6" name="Strzałka: pięciokąt 5">
            <a:extLst>
              <a:ext uri="{FF2B5EF4-FFF2-40B4-BE49-F238E27FC236}">
                <a16:creationId xmlns:a16="http://schemas.microsoft.com/office/drawing/2014/main" id="{1CE0EB48-E4D6-A747-E25A-E2C5214AAE4D}"/>
              </a:ext>
            </a:extLst>
          </p:cNvPr>
          <p:cNvSpPr/>
          <p:nvPr/>
        </p:nvSpPr>
        <p:spPr>
          <a:xfrm>
            <a:off x="35008" y="6397712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pięciokąt 6">
            <a:extLst>
              <a:ext uri="{FF2B5EF4-FFF2-40B4-BE49-F238E27FC236}">
                <a16:creationId xmlns:a16="http://schemas.microsoft.com/office/drawing/2014/main" id="{183BA60B-288D-801C-6E83-83E0B5D38A6B}"/>
              </a:ext>
            </a:extLst>
          </p:cNvPr>
          <p:cNvSpPr/>
          <p:nvPr/>
        </p:nvSpPr>
        <p:spPr>
          <a:xfrm>
            <a:off x="1151235" y="640389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pięciokąt 7">
            <a:extLst>
              <a:ext uri="{FF2B5EF4-FFF2-40B4-BE49-F238E27FC236}">
                <a16:creationId xmlns:a16="http://schemas.microsoft.com/office/drawing/2014/main" id="{7C546308-C579-7AEB-23E2-F64328DFA0A0}"/>
              </a:ext>
            </a:extLst>
          </p:cNvPr>
          <p:cNvSpPr/>
          <p:nvPr/>
        </p:nvSpPr>
        <p:spPr>
          <a:xfrm>
            <a:off x="2267462" y="6397711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pięciokąt 8">
            <a:extLst>
              <a:ext uri="{FF2B5EF4-FFF2-40B4-BE49-F238E27FC236}">
                <a16:creationId xmlns:a16="http://schemas.microsoft.com/office/drawing/2014/main" id="{A3BAD9CD-6E59-11BB-E030-7A0A69005E96}"/>
              </a:ext>
            </a:extLst>
          </p:cNvPr>
          <p:cNvSpPr/>
          <p:nvPr/>
        </p:nvSpPr>
        <p:spPr>
          <a:xfrm>
            <a:off x="3383689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pięciokąt 9">
            <a:extLst>
              <a:ext uri="{FF2B5EF4-FFF2-40B4-BE49-F238E27FC236}">
                <a16:creationId xmlns:a16="http://schemas.microsoft.com/office/drawing/2014/main" id="{5ECC8886-DA39-D396-2B1F-030C93D8BF5A}"/>
              </a:ext>
            </a:extLst>
          </p:cNvPr>
          <p:cNvSpPr/>
          <p:nvPr/>
        </p:nvSpPr>
        <p:spPr>
          <a:xfrm>
            <a:off x="4499916" y="6391534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pięciokąt 10">
            <a:extLst>
              <a:ext uri="{FF2B5EF4-FFF2-40B4-BE49-F238E27FC236}">
                <a16:creationId xmlns:a16="http://schemas.microsoft.com/office/drawing/2014/main" id="{1FF09E74-E3D3-C2B4-5316-EDB4419FDAED}"/>
              </a:ext>
            </a:extLst>
          </p:cNvPr>
          <p:cNvSpPr/>
          <p:nvPr/>
        </p:nvSpPr>
        <p:spPr>
          <a:xfrm>
            <a:off x="5607907" y="6391533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pięciokąt 11">
            <a:extLst>
              <a:ext uri="{FF2B5EF4-FFF2-40B4-BE49-F238E27FC236}">
                <a16:creationId xmlns:a16="http://schemas.microsoft.com/office/drawing/2014/main" id="{ECB8CE81-C115-8E83-FE98-01D87C1B54C5}"/>
              </a:ext>
            </a:extLst>
          </p:cNvPr>
          <p:cNvSpPr/>
          <p:nvPr/>
        </p:nvSpPr>
        <p:spPr>
          <a:xfrm>
            <a:off x="6715898" y="6379178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ięciokąt 12">
            <a:extLst>
              <a:ext uri="{FF2B5EF4-FFF2-40B4-BE49-F238E27FC236}">
                <a16:creationId xmlns:a16="http://schemas.microsoft.com/office/drawing/2014/main" id="{53AF8418-21F2-F13B-93D6-ACB28E5F188C}"/>
              </a:ext>
            </a:extLst>
          </p:cNvPr>
          <p:cNvSpPr/>
          <p:nvPr/>
        </p:nvSpPr>
        <p:spPr>
          <a:xfrm>
            <a:off x="7832125" y="6379178"/>
            <a:ext cx="976185" cy="26567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ięciokąt 13">
            <a:extLst>
              <a:ext uri="{FF2B5EF4-FFF2-40B4-BE49-F238E27FC236}">
                <a16:creationId xmlns:a16="http://schemas.microsoft.com/office/drawing/2014/main" id="{DE8CAD4D-A7D7-2F91-0AF9-747D4BDB9EBD}"/>
              </a:ext>
            </a:extLst>
          </p:cNvPr>
          <p:cNvSpPr/>
          <p:nvPr/>
        </p:nvSpPr>
        <p:spPr>
          <a:xfrm>
            <a:off x="8948352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pięciokąt 14">
            <a:extLst>
              <a:ext uri="{FF2B5EF4-FFF2-40B4-BE49-F238E27FC236}">
                <a16:creationId xmlns:a16="http://schemas.microsoft.com/office/drawing/2014/main" id="{EA58859E-7208-2604-9259-67285EC7F41B}"/>
              </a:ext>
            </a:extLst>
          </p:cNvPr>
          <p:cNvSpPr/>
          <p:nvPr/>
        </p:nvSpPr>
        <p:spPr>
          <a:xfrm>
            <a:off x="10064579" y="6379177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pięciokąt 15">
            <a:extLst>
              <a:ext uri="{FF2B5EF4-FFF2-40B4-BE49-F238E27FC236}">
                <a16:creationId xmlns:a16="http://schemas.microsoft.com/office/drawing/2014/main" id="{E75E78DE-5109-5419-E7FC-A90EF816B069}"/>
              </a:ext>
            </a:extLst>
          </p:cNvPr>
          <p:cNvSpPr/>
          <p:nvPr/>
        </p:nvSpPr>
        <p:spPr>
          <a:xfrm>
            <a:off x="11195221" y="6379176"/>
            <a:ext cx="976185" cy="2656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39502AF-A085-AA64-E894-1B05EBBD6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64" y="222164"/>
            <a:ext cx="816576" cy="816576"/>
          </a:xfrm>
          <a:prstGeom prst="rect">
            <a:avLst/>
          </a:prstGeom>
          <a:effectLst>
            <a:outerShdw blurRad="406400" dist="88900" dir="18540000" sx="119000" sy="119000" algn="ctr" rotWithShape="0">
              <a:srgbClr val="000000">
                <a:alpha val="45000"/>
              </a:srgbClr>
            </a:outerShdw>
            <a:reflection blurRad="101600" stA="44000" endPos="17000" dist="889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43068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527</Words>
  <Application>Microsoft Office PowerPoint</Application>
  <PresentationFormat>Panoramiczny</PresentationFormat>
  <Paragraphs>21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Bahnschrift Condensed</vt:lpstr>
      <vt:lpstr>Calibri</vt:lpstr>
      <vt:lpstr>Calibri Light</vt:lpstr>
      <vt:lpstr>Candara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Jablonski</dc:creator>
  <cp:lastModifiedBy>Maciej Jablonski</cp:lastModifiedBy>
  <cp:revision>12</cp:revision>
  <dcterms:created xsi:type="dcterms:W3CDTF">2024-02-03T20:55:40Z</dcterms:created>
  <dcterms:modified xsi:type="dcterms:W3CDTF">2024-02-06T09:13:55Z</dcterms:modified>
</cp:coreProperties>
</file>