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70" r:id="rId3"/>
    <p:sldId id="258" r:id="rId4"/>
    <p:sldId id="300" r:id="rId5"/>
    <p:sldId id="264" r:id="rId6"/>
    <p:sldId id="301" r:id="rId7"/>
    <p:sldId id="260" r:id="rId8"/>
    <p:sldId id="268" r:id="rId9"/>
    <p:sldId id="269" r:id="rId10"/>
    <p:sldId id="303" r:id="rId11"/>
    <p:sldId id="265" r:id="rId12"/>
    <p:sldId id="302" r:id="rId13"/>
    <p:sldId id="271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45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6FC6FA-6370-4976-BF6E-FF22061FC375}">
  <a:tblStyle styleId="{836FC6FA-6370-4976-BF6E-FF22061FC3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1" autoAdjust="0"/>
    <p:restoredTop sz="94660"/>
  </p:normalViewPr>
  <p:slideViewPr>
    <p:cSldViewPr snapToGrid="0">
      <p:cViewPr varScale="1">
        <p:scale>
          <a:sx n="90" d="100"/>
          <a:sy n="90" d="100"/>
        </p:scale>
        <p:origin x="738" y="72"/>
      </p:cViewPr>
      <p:guideLst>
        <p:guide orient="horz" pos="154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TDP (em Watts)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30811631989709898"/>
          <c:y val="0.13087043206137694"/>
          <c:w val="0.51528323860179726"/>
          <c:h val="0.770315524401931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Intel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</c:numCache>
            </c:num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E5-4EF7-8409-0DB333357389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AMD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</c:numCache>
            </c:num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E5-4EF7-8409-0DB33335738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7284992"/>
        <c:axId val="76690560"/>
      </c:barChart>
      <c:catAx>
        <c:axId val="67284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6690560"/>
        <c:crosses val="autoZero"/>
        <c:auto val="1"/>
        <c:lblAlgn val="ctr"/>
        <c:lblOffset val="100"/>
        <c:tickMarkSkip val="1"/>
        <c:noMultiLvlLbl val="0"/>
      </c:catAx>
      <c:valAx>
        <c:axId val="76690560"/>
        <c:scaling>
          <c:orientation val="minMax"/>
          <c:max val="95.33"/>
          <c:min val="72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.##0;\-#.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7284992"/>
        <c:crosses val="autoZero"/>
        <c:crossBetween val="between"/>
        <c:minorUnit val="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816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1abfbaf28_3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1abfbaf28_3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530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8d3b44f0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8d3b44f0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40422e0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40422e0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660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533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19515fe0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19515fe0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"/>
              <a:buNone/>
              <a:defRPr sz="6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"/>
              <a:buNone/>
              <a:defRPr sz="6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"/>
              <a:buNone/>
              <a:defRPr sz="6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"/>
              <a:buNone/>
              <a:defRPr sz="6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"/>
              <a:buNone/>
              <a:defRPr sz="6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"/>
              <a:buNone/>
              <a:defRPr sz="6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"/>
              <a:buNone/>
              <a:defRPr sz="6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"/>
              <a:buNone/>
              <a:defRPr sz="6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sz="1100">
                <a:solidFill>
                  <a:schemeClr val="accent6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2" hasCustomPrompt="1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"/>
              <a:buNone/>
              <a:defRPr sz="6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"/>
              <a:buNone/>
              <a:defRPr sz="6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"/>
              <a:buNone/>
              <a:defRPr sz="6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"/>
              <a:buNone/>
              <a:defRPr sz="6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"/>
              <a:buNone/>
              <a:defRPr sz="6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"/>
              <a:buNone/>
              <a:defRPr sz="6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"/>
              <a:buNone/>
              <a:defRPr sz="6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"/>
              <a:buNone/>
              <a:defRPr sz="6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3" hasCustomPrompt="1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"/>
              <a:buNone/>
              <a:defRPr sz="6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"/>
              <a:buNone/>
              <a:defRPr sz="6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"/>
              <a:buNone/>
              <a:defRPr sz="6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"/>
              <a:buNone/>
              <a:defRPr sz="6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"/>
              <a:buNone/>
              <a:defRPr sz="6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"/>
              <a:buNone/>
              <a:defRPr sz="6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"/>
              <a:buNone/>
              <a:defRPr sz="6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"/>
              <a:buNone/>
              <a:defRPr sz="6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 idx="5" hasCustomPrompt="1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"/>
              <a:buNone/>
              <a:defRPr sz="6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"/>
              <a:buNone/>
              <a:defRPr sz="6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"/>
              <a:buNone/>
              <a:defRPr sz="6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"/>
              <a:buNone/>
              <a:defRPr sz="6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"/>
              <a:buNone/>
              <a:defRPr sz="6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"/>
              <a:buNone/>
              <a:defRPr sz="6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"/>
              <a:buNone/>
              <a:defRPr sz="6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"/>
              <a:buNone/>
              <a:defRPr sz="6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6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3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5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●"/>
              <a:defRPr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○"/>
              <a:defRPr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■"/>
              <a:defRPr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●"/>
              <a:defRPr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○"/>
              <a:defRPr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■"/>
              <a:defRPr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●"/>
              <a:defRPr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○"/>
              <a:defRPr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"/>
              <a:buChar char="■"/>
              <a:defRPr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Mayara Mota  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Pedro Tresmondi</a:t>
            </a:r>
            <a:endParaRPr dirty="0"/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1765005" y="914401"/>
            <a:ext cx="7208874" cy="22615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/>
              <a:t>ATIVIDADE ARQUITETURA</a:t>
            </a:r>
            <a:br>
              <a:rPr lang="en" sz="4200" dirty="0"/>
            </a:br>
            <a:r>
              <a:rPr lang="en" sz="4200" dirty="0"/>
              <a:t>COMPUT</a:t>
            </a:r>
            <a:r>
              <a:rPr lang="pt-BR" sz="4200" dirty="0"/>
              <a:t>ACIONAL</a:t>
            </a:r>
            <a:endParaRPr sz="4200" dirty="0"/>
          </a:p>
        </p:txBody>
      </p:sp>
      <p:cxnSp>
        <p:nvCxnSpPr>
          <p:cNvPr id="142" name="Google Shape;142;p30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7" name="Google Shape;377;p43"/>
          <p:cNvCxnSpPr/>
          <p:nvPr/>
        </p:nvCxnSpPr>
        <p:spPr>
          <a:xfrm rot="10800000">
            <a:off x="8148325" y="2949500"/>
            <a:ext cx="157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43"/>
          <p:cNvCxnSpPr/>
          <p:nvPr/>
        </p:nvCxnSpPr>
        <p:spPr>
          <a:xfrm rot="10800000">
            <a:off x="-826274" y="2271120"/>
            <a:ext cx="148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Google Shape;379;p43"/>
          <p:cNvSpPr/>
          <p:nvPr/>
        </p:nvSpPr>
        <p:spPr>
          <a:xfrm rot="-5400000" flipH="1">
            <a:off x="5142065" y="1502226"/>
            <a:ext cx="2812346" cy="3188873"/>
          </a:xfrm>
          <a:prstGeom prst="snip1Rect">
            <a:avLst>
              <a:gd name="adj" fmla="val 16667"/>
            </a:avLst>
          </a:prstGeom>
          <a:solidFill>
            <a:srgbClr val="FFFFFF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0" name="Google Shape;380;p43"/>
          <p:cNvSpPr txBox="1">
            <a:spLocks noGrp="1"/>
          </p:cNvSpPr>
          <p:nvPr>
            <p:ph type="ctrTitle"/>
          </p:nvPr>
        </p:nvSpPr>
        <p:spPr>
          <a:xfrm>
            <a:off x="723308" y="196759"/>
            <a:ext cx="3735301" cy="830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 </a:t>
            </a:r>
            <a:r>
              <a:rPr lang="pt-BR" dirty="0"/>
              <a:t>Servidor </a:t>
            </a:r>
            <a:r>
              <a:rPr lang="pt-BR" dirty="0" err="1"/>
              <a:t>PowerEdge</a:t>
            </a:r>
            <a:r>
              <a:rPr lang="pt-BR" dirty="0"/>
              <a:t> T140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dirty="0"/>
          </a:p>
        </p:txBody>
      </p:sp>
      <p:sp>
        <p:nvSpPr>
          <p:cNvPr id="381" name="Google Shape;381;p43"/>
          <p:cNvSpPr/>
          <p:nvPr/>
        </p:nvSpPr>
        <p:spPr>
          <a:xfrm rot="5400000">
            <a:off x="748349" y="668700"/>
            <a:ext cx="3685222" cy="3793033"/>
          </a:xfrm>
          <a:prstGeom prst="snip1Rect">
            <a:avLst>
              <a:gd name="adj" fmla="val 16667"/>
            </a:avLst>
          </a:prstGeom>
          <a:solidFill>
            <a:srgbClr val="FFFFFF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054DBCCE-F75B-4D6F-A71C-0F699BC252A6}"/>
              </a:ext>
            </a:extLst>
          </p:cNvPr>
          <p:cNvGraphicFramePr>
            <a:graphicFrameLocks noGrp="1"/>
          </p:cNvGraphicFramePr>
          <p:nvPr/>
        </p:nvGraphicFramePr>
        <p:xfrm>
          <a:off x="4987419" y="1774354"/>
          <a:ext cx="3121638" cy="2633472"/>
        </p:xfrm>
        <a:graphic>
          <a:graphicData uri="http://schemas.openxmlformats.org/drawingml/2006/table">
            <a:tbl>
              <a:tblPr firstRow="1" firstCol="1" bandRow="1">
                <a:tableStyleId>{836FC6FA-6370-4976-BF6E-FF22061FC375}</a:tableStyleId>
              </a:tblPr>
              <a:tblGrid>
                <a:gridCol w="1560666">
                  <a:extLst>
                    <a:ext uri="{9D8B030D-6E8A-4147-A177-3AD203B41FA5}">
                      <a16:colId xmlns:a16="http://schemas.microsoft.com/office/drawing/2014/main" val="686511374"/>
                    </a:ext>
                  </a:extLst>
                </a:gridCol>
                <a:gridCol w="1560972">
                  <a:extLst>
                    <a:ext uri="{9D8B030D-6E8A-4147-A177-3AD203B41FA5}">
                      <a16:colId xmlns:a16="http://schemas.microsoft.com/office/drawing/2014/main" val="2009632731"/>
                    </a:ext>
                  </a:extLst>
                </a:gridCol>
              </a:tblGrid>
              <a:tr h="2398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Marca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 dirty="0">
                          <a:effectLst/>
                        </a:rPr>
                        <a:t>‎Lenovo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extLst>
                  <a:ext uri="{0D108BD9-81ED-4DB2-BD59-A6C34878D82A}">
                    <a16:rowId xmlns:a16="http://schemas.microsoft.com/office/drawing/2014/main" val="2042729054"/>
                  </a:ext>
                </a:extLst>
              </a:tr>
              <a:tr h="383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Processador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650"/>
                        </a:spcAft>
                        <a:tabLst>
                          <a:tab pos="485775" algn="l"/>
                        </a:tabLst>
                      </a:pPr>
                      <a:r>
                        <a:rPr lang="en-US" sz="1050">
                          <a:effectLst/>
                        </a:rPr>
                        <a:t>‎Intel I5 1035G1 quadcore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extLst>
                  <a:ext uri="{0D108BD9-81ED-4DB2-BD59-A6C34878D82A}">
                    <a16:rowId xmlns:a16="http://schemas.microsoft.com/office/drawing/2014/main" val="2042884967"/>
                  </a:ext>
                </a:extLst>
              </a:tr>
              <a:tr h="2398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Série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‎Ideapad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extLst>
                  <a:ext uri="{0D108BD9-81ED-4DB2-BD59-A6C34878D82A}">
                    <a16:rowId xmlns:a16="http://schemas.microsoft.com/office/drawing/2014/main" val="4186855070"/>
                  </a:ext>
                </a:extLst>
              </a:tr>
              <a:tr h="2398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pt-BR" sz="1050">
                          <a:effectLst/>
                        </a:rPr>
                        <a:t> </a:t>
                      </a:r>
                      <a:r>
                        <a:rPr lang="en-US" sz="1050">
                          <a:effectLst/>
                        </a:rPr>
                        <a:t>Modelo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‎S145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extLst>
                  <a:ext uri="{0D108BD9-81ED-4DB2-BD59-A6C34878D82A}">
                    <a16:rowId xmlns:a16="http://schemas.microsoft.com/office/drawing/2014/main" val="1978569280"/>
                  </a:ext>
                </a:extLst>
              </a:tr>
              <a:tr h="2398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Placa de video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‎  Intel UHD Graphics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extLst>
                  <a:ext uri="{0D108BD9-81ED-4DB2-BD59-A6C34878D82A}">
                    <a16:rowId xmlns:a16="http://schemas.microsoft.com/office/drawing/2014/main" val="2949190090"/>
                  </a:ext>
                </a:extLst>
              </a:tr>
              <a:tr h="2398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Memória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‎1TB HD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extLst>
                  <a:ext uri="{0D108BD9-81ED-4DB2-BD59-A6C34878D82A}">
                    <a16:rowId xmlns:a16="http://schemas.microsoft.com/office/drawing/2014/main" val="2667225234"/>
                  </a:ext>
                </a:extLst>
              </a:tr>
              <a:tr h="2398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Memória RAM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8gb Ram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extLst>
                  <a:ext uri="{0D108BD9-81ED-4DB2-BD59-A6C34878D82A}">
                    <a16:rowId xmlns:a16="http://schemas.microsoft.com/office/drawing/2014/main" val="2883741773"/>
                  </a:ext>
                </a:extLst>
              </a:tr>
              <a:tr h="383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Sistema Operacional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 dirty="0">
                          <a:effectLst/>
                        </a:rPr>
                        <a:t>‎Windows 10 (</a:t>
                      </a:r>
                      <a:r>
                        <a:rPr lang="en-US" sz="1050" dirty="0" err="1">
                          <a:effectLst/>
                        </a:rPr>
                        <a:t>Licença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Já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inclusa</a:t>
                      </a:r>
                      <a:r>
                        <a:rPr lang="en-US" sz="1050" dirty="0">
                          <a:effectLst/>
                        </a:rPr>
                        <a:t>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extLst>
                  <a:ext uri="{0D108BD9-81ED-4DB2-BD59-A6C34878D82A}">
                    <a16:rowId xmlns:a16="http://schemas.microsoft.com/office/drawing/2014/main" val="3652985171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A1EE1F23-DDF3-4D6C-A3D2-801023BC5F66}"/>
              </a:ext>
            </a:extLst>
          </p:cNvPr>
          <p:cNvGraphicFramePr>
            <a:graphicFrameLocks noGrp="1"/>
          </p:cNvGraphicFramePr>
          <p:nvPr/>
        </p:nvGraphicFramePr>
        <p:xfrm>
          <a:off x="752174" y="729138"/>
          <a:ext cx="3677571" cy="3685224"/>
        </p:xfrm>
        <a:graphic>
          <a:graphicData uri="http://schemas.openxmlformats.org/drawingml/2006/table">
            <a:tbl>
              <a:tblPr firstRow="1" firstCol="1" bandRow="1">
                <a:tableStyleId>{836FC6FA-6370-4976-BF6E-FF22061FC375}</a:tableStyleId>
              </a:tblPr>
              <a:tblGrid>
                <a:gridCol w="1140503">
                  <a:extLst>
                    <a:ext uri="{9D8B030D-6E8A-4147-A177-3AD203B41FA5}">
                      <a16:colId xmlns:a16="http://schemas.microsoft.com/office/drawing/2014/main" val="4111665270"/>
                    </a:ext>
                  </a:extLst>
                </a:gridCol>
                <a:gridCol w="2537068">
                  <a:extLst>
                    <a:ext uri="{9D8B030D-6E8A-4147-A177-3AD203B41FA5}">
                      <a16:colId xmlns:a16="http://schemas.microsoft.com/office/drawing/2014/main" val="327065201"/>
                    </a:ext>
                  </a:extLst>
                </a:gridCol>
              </a:tblGrid>
              <a:tr h="24503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Marca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 dirty="0">
                          <a:effectLst/>
                        </a:rPr>
                        <a:t>‎Dell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extLst>
                  <a:ext uri="{0D108BD9-81ED-4DB2-BD59-A6C34878D82A}">
                    <a16:rowId xmlns:a16="http://schemas.microsoft.com/office/drawing/2014/main" val="1075312655"/>
                  </a:ext>
                </a:extLst>
              </a:tr>
              <a:tr h="24503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Modelo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‎PowerEdge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extLst>
                  <a:ext uri="{0D108BD9-81ED-4DB2-BD59-A6C34878D82A}">
                    <a16:rowId xmlns:a16="http://schemas.microsoft.com/office/drawing/2014/main" val="946042239"/>
                  </a:ext>
                </a:extLst>
              </a:tr>
              <a:tr h="24503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Série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 dirty="0">
                          <a:effectLst/>
                        </a:rPr>
                        <a:t>‎T140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extLst>
                  <a:ext uri="{0D108BD9-81ED-4DB2-BD59-A6C34878D82A}">
                    <a16:rowId xmlns:a16="http://schemas.microsoft.com/office/drawing/2014/main" val="144436178"/>
                  </a:ext>
                </a:extLst>
              </a:tr>
              <a:tr h="5450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Chassi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pt-BR" sz="1050" dirty="0">
                          <a:effectLst/>
                        </a:rPr>
                        <a:t>‎</a:t>
                      </a:r>
                      <a:r>
                        <a:rPr lang="pt-BR" sz="1100" dirty="0">
                          <a:effectLst/>
                        </a:rPr>
                        <a:t> </a:t>
                      </a:r>
                      <a:r>
                        <a:rPr lang="pt-BR" sz="1050" dirty="0">
                          <a:effectLst/>
                        </a:rPr>
                        <a:t>Chassi de 3.5" para até 4 discos rígidos de conexão cabeada e RAID por software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extLst>
                  <a:ext uri="{0D108BD9-81ED-4DB2-BD59-A6C34878D82A}">
                    <a16:rowId xmlns:a16="http://schemas.microsoft.com/office/drawing/2014/main" val="2184396802"/>
                  </a:ext>
                </a:extLst>
              </a:tr>
              <a:tr h="3985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pt-BR" sz="1050">
                          <a:effectLst/>
                        </a:rPr>
                        <a:t>Processador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 dirty="0">
                          <a:effectLst/>
                        </a:rPr>
                        <a:t>‎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050" dirty="0">
                          <a:effectLst/>
                        </a:rPr>
                        <a:t>Intel® Celeron G4930 3.2GHz, 2M cache, 2C/2T, no turbo (54W)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extLst>
                  <a:ext uri="{0D108BD9-81ED-4DB2-BD59-A6C34878D82A}">
                    <a16:rowId xmlns:a16="http://schemas.microsoft.com/office/drawing/2014/main" val="4170785671"/>
                  </a:ext>
                </a:extLst>
              </a:tr>
              <a:tr h="68447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  <a:tabLst>
                          <a:tab pos="933450" algn="l"/>
                          <a:tab pos="1487170" algn="ctr"/>
                        </a:tabLst>
                      </a:pPr>
                      <a:r>
                        <a:rPr lang="en-US" sz="1050">
                          <a:effectLst/>
                        </a:rPr>
                        <a:t>Capacidade de 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r>
                        <a:rPr lang="en-US" sz="1050">
                          <a:effectLst/>
                        </a:rPr>
                        <a:t>memória	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pt-BR" sz="1050">
                          <a:effectLst/>
                        </a:rPr>
                        <a:t>‎8GB (1x8GB) 3200 MT/s DDR4 ECC UDIMM (velocidade máxima de 2666MT/s devido ao barramento do processador)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extLst>
                  <a:ext uri="{0D108BD9-81ED-4DB2-BD59-A6C34878D82A}">
                    <a16:rowId xmlns:a16="http://schemas.microsoft.com/office/drawing/2014/main" val="2863115769"/>
                  </a:ext>
                </a:extLst>
              </a:tr>
              <a:tr h="39151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Configuração do RAID: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pt-BR" sz="1050">
                          <a:effectLst/>
                        </a:rPr>
                        <a:t>Sem RAID para S140 SATA incorporada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extLst>
                  <a:ext uri="{0D108BD9-81ED-4DB2-BD59-A6C34878D82A}">
                    <a16:rowId xmlns:a16="http://schemas.microsoft.com/office/drawing/2014/main" val="4115943881"/>
                  </a:ext>
                </a:extLst>
              </a:tr>
              <a:tr h="3754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Discos rígidos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pt-BR" sz="1050" dirty="0">
                          <a:effectLst/>
                        </a:rPr>
                        <a:t>1TB SATA cabeado, 6 </a:t>
                      </a:r>
                      <a:r>
                        <a:rPr lang="pt-BR" sz="1050" dirty="0" err="1">
                          <a:effectLst/>
                        </a:rPr>
                        <a:t>Gbps</a:t>
                      </a:r>
                      <a:r>
                        <a:rPr lang="pt-BR" sz="1050" dirty="0">
                          <a:effectLst/>
                        </a:rPr>
                        <a:t>, 7200 RPM e 3,5"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extLst>
                  <a:ext uri="{0D108BD9-81ED-4DB2-BD59-A6C34878D82A}">
                    <a16:rowId xmlns:a16="http://schemas.microsoft.com/office/drawing/2014/main" val="3211775985"/>
                  </a:ext>
                </a:extLst>
              </a:tr>
            </a:tbl>
          </a:graphicData>
        </a:graphic>
      </p:graphicFrame>
      <p:sp>
        <p:nvSpPr>
          <p:cNvPr id="20" name="CaixaDeTexto 19">
            <a:extLst>
              <a:ext uri="{FF2B5EF4-FFF2-40B4-BE49-F238E27FC236}">
                <a16:creationId xmlns:a16="http://schemas.microsoft.com/office/drawing/2014/main" id="{5541DD31-1F4D-4503-8F8F-7FF16FA80EC3}"/>
              </a:ext>
            </a:extLst>
          </p:cNvPr>
          <p:cNvSpPr txBox="1"/>
          <p:nvPr/>
        </p:nvSpPr>
        <p:spPr>
          <a:xfrm>
            <a:off x="4786954" y="1148564"/>
            <a:ext cx="3604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 dirty="0">
                <a:solidFill>
                  <a:schemeClr val="tx1"/>
                </a:solidFill>
                <a:latin typeface="Exo 2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Exo 2"/>
              </a:rPr>
              <a:t>Notebooks </a:t>
            </a:r>
            <a:r>
              <a:rPr lang="pt-BR" sz="2400" b="1" dirty="0" err="1">
                <a:solidFill>
                  <a:schemeClr val="tx1"/>
                </a:solidFill>
                <a:latin typeface="Exo 2"/>
              </a:rPr>
              <a:t>Ideapad</a:t>
            </a:r>
            <a:r>
              <a:rPr lang="pt-BR" sz="2400" b="1" dirty="0">
                <a:solidFill>
                  <a:schemeClr val="tx1"/>
                </a:solidFill>
                <a:latin typeface="Exo 2"/>
              </a:rPr>
              <a:t> S145</a:t>
            </a:r>
          </a:p>
          <a:p>
            <a:endParaRPr lang="pt-BR" sz="2400" b="1" dirty="0">
              <a:solidFill>
                <a:schemeClr val="tx1"/>
              </a:solidFill>
              <a:latin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86081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DESPES</a:t>
            </a:r>
            <a:r>
              <a:rPr lang="pt-BR" sz="2800" dirty="0"/>
              <a:t>AS DETALHADAS</a:t>
            </a:r>
            <a:endParaRPr sz="2800" dirty="0"/>
          </a:p>
        </p:txBody>
      </p:sp>
      <p:cxnSp>
        <p:nvCxnSpPr>
          <p:cNvPr id="257" name="Google Shape;257;p39"/>
          <p:cNvCxnSpPr/>
          <p:nvPr/>
        </p:nvCxnSpPr>
        <p:spPr>
          <a:xfrm rot="10800000">
            <a:off x="5333398" y="1839575"/>
            <a:ext cx="381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39"/>
          <p:cNvCxnSpPr/>
          <p:nvPr/>
        </p:nvCxnSpPr>
        <p:spPr>
          <a:xfrm rot="10800000">
            <a:off x="6514198" y="2865400"/>
            <a:ext cx="262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39"/>
          <p:cNvCxnSpPr>
            <a:endCxn id="260" idx="0"/>
          </p:cNvCxnSpPr>
          <p:nvPr/>
        </p:nvCxnSpPr>
        <p:spPr>
          <a:xfrm rot="10800000">
            <a:off x="7610742" y="3890867"/>
            <a:ext cx="153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851451" y="1475125"/>
            <a:ext cx="20304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Consultoria:</a:t>
            </a:r>
            <a:endParaRPr sz="2800" dirty="0"/>
          </a:p>
        </p:txBody>
      </p:sp>
      <p:sp>
        <p:nvSpPr>
          <p:cNvPr id="262" name="Google Shape;262;p39"/>
          <p:cNvSpPr txBox="1">
            <a:spLocks noGrp="1"/>
          </p:cNvSpPr>
          <p:nvPr>
            <p:ph type="title" idx="3"/>
          </p:nvPr>
        </p:nvSpPr>
        <p:spPr>
          <a:xfrm>
            <a:off x="1964851" y="2475350"/>
            <a:ext cx="2097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Assistência: </a:t>
            </a:r>
            <a:endParaRPr sz="2800" dirty="0"/>
          </a:p>
        </p:txBody>
      </p:sp>
      <p:sp>
        <p:nvSpPr>
          <p:cNvPr id="263" name="Google Shape;263;p39"/>
          <p:cNvSpPr txBox="1">
            <a:spLocks noGrp="1"/>
          </p:cNvSpPr>
          <p:nvPr>
            <p:ph type="title" idx="5"/>
          </p:nvPr>
        </p:nvSpPr>
        <p:spPr>
          <a:xfrm>
            <a:off x="2881851" y="3513625"/>
            <a:ext cx="2266525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Preço total:</a:t>
            </a:r>
            <a:endParaRPr sz="2800" dirty="0"/>
          </a:p>
        </p:txBody>
      </p:sp>
      <p:sp>
        <p:nvSpPr>
          <p:cNvPr id="264" name="Google Shape;264;p39"/>
          <p:cNvSpPr/>
          <p:nvPr/>
        </p:nvSpPr>
        <p:spPr>
          <a:xfrm>
            <a:off x="3317622" y="1606925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9"/>
          <p:cNvSpPr txBox="1">
            <a:spLocks noGrp="1"/>
          </p:cNvSpPr>
          <p:nvPr>
            <p:ph type="subTitle" idx="1"/>
          </p:nvPr>
        </p:nvSpPr>
        <p:spPr>
          <a:xfrm flipH="1">
            <a:off x="3242930" y="1666454"/>
            <a:ext cx="3503647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R$</a:t>
            </a:r>
            <a:r>
              <a:rPr lang="en" dirty="0">
                <a:solidFill>
                  <a:schemeClr val="lt1"/>
                </a:solidFill>
              </a:rPr>
              <a:t>120,00hX30horas= </a:t>
            </a:r>
            <a:r>
              <a:rPr lang="pt-BR" dirty="0">
                <a:solidFill>
                  <a:schemeClr val="lt1"/>
                </a:solidFill>
              </a:rPr>
              <a:t>R$</a:t>
            </a:r>
            <a:r>
              <a:rPr lang="en" dirty="0">
                <a:solidFill>
                  <a:schemeClr val="lt1"/>
                </a:solidFill>
              </a:rPr>
              <a:t>3.600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66" name="Google Shape;266;p39"/>
          <p:cNvSpPr/>
          <p:nvPr/>
        </p:nvSpPr>
        <p:spPr>
          <a:xfrm>
            <a:off x="4491465" y="2633500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9"/>
          <p:cNvSpPr/>
          <p:nvPr/>
        </p:nvSpPr>
        <p:spPr>
          <a:xfrm>
            <a:off x="5580342" y="3658967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9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</a:rPr>
              <a:t>R$140,00</a:t>
            </a:r>
            <a:r>
              <a:rPr lang="pt-BR" sz="1200" dirty="0">
                <a:solidFill>
                  <a:schemeClr val="lt1"/>
                </a:solidFill>
              </a:rPr>
              <a:t>h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268" name="Google Shape;268;p39"/>
          <p:cNvSpPr txBox="1">
            <a:spLocks noGrp="1"/>
          </p:cNvSpPr>
          <p:nvPr>
            <p:ph type="subTitle" idx="6"/>
          </p:nvPr>
        </p:nvSpPr>
        <p:spPr>
          <a:xfrm flipH="1">
            <a:off x="5671621" y="3709950"/>
            <a:ext cx="18672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lt1"/>
                </a:solidFill>
              </a:rPr>
              <a:t>R$</a:t>
            </a:r>
            <a:r>
              <a:rPr lang="en" sz="1200" dirty="0">
                <a:solidFill>
                  <a:schemeClr val="lt1"/>
                </a:solidFill>
              </a:rPr>
              <a:t>30.704,65</a:t>
            </a:r>
            <a:endParaRPr sz="12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oogle Shape;227;p37"/>
          <p:cNvCxnSpPr/>
          <p:nvPr/>
        </p:nvCxnSpPr>
        <p:spPr>
          <a:xfrm>
            <a:off x="2862471" y="3008137"/>
            <a:ext cx="13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8" name="Google Shape;228;p37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 MAPEAMENTO</a:t>
            </a:r>
            <a:endParaRPr sz="2800" dirty="0"/>
          </a:p>
        </p:txBody>
      </p:sp>
      <p:sp>
        <p:nvSpPr>
          <p:cNvPr id="229" name="Google Shape;229;p37"/>
          <p:cNvSpPr txBox="1">
            <a:spLocks noGrp="1"/>
          </p:cNvSpPr>
          <p:nvPr>
            <p:ph type="ctrTitle"/>
          </p:nvPr>
        </p:nvSpPr>
        <p:spPr>
          <a:xfrm>
            <a:off x="757732" y="2295309"/>
            <a:ext cx="2673600" cy="7128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EQUIPAMENTOS:</a:t>
            </a:r>
            <a:endParaRPr dirty="0"/>
          </a:p>
        </p:txBody>
      </p:sp>
      <p:sp>
        <p:nvSpPr>
          <p:cNvPr id="230" name="Google Shape;230;p37"/>
          <p:cNvSpPr txBox="1">
            <a:spLocks noGrp="1"/>
          </p:cNvSpPr>
          <p:nvPr>
            <p:ph type="subTitle" idx="1"/>
          </p:nvPr>
        </p:nvSpPr>
        <p:spPr>
          <a:xfrm>
            <a:off x="757732" y="3229692"/>
            <a:ext cx="3095100" cy="973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</a:rPr>
              <a:t>Internet, Servidor,  Roteador, Notebooks e Impressora</a:t>
            </a:r>
            <a:endParaRPr sz="1400" dirty="0">
              <a:solidFill>
                <a:schemeClr val="dk1"/>
              </a:solidFill>
            </a:endParaRPr>
          </a:p>
        </p:txBody>
      </p:sp>
      <p:grpSp>
        <p:nvGrpSpPr>
          <p:cNvPr id="13" name="Google Shape;571;p52">
            <a:extLst>
              <a:ext uri="{FF2B5EF4-FFF2-40B4-BE49-F238E27FC236}">
                <a16:creationId xmlns:a16="http://schemas.microsoft.com/office/drawing/2014/main" id="{45BA4CF6-432D-4F6F-B91A-A003E18CB476}"/>
              </a:ext>
            </a:extLst>
          </p:cNvPr>
          <p:cNvGrpSpPr/>
          <p:nvPr/>
        </p:nvGrpSpPr>
        <p:grpSpPr>
          <a:xfrm>
            <a:off x="4018163" y="1183351"/>
            <a:ext cx="4810792" cy="3550011"/>
            <a:chOff x="238125" y="1676700"/>
            <a:chExt cx="2045650" cy="1779275"/>
          </a:xfrm>
        </p:grpSpPr>
        <p:sp>
          <p:nvSpPr>
            <p:cNvPr id="14" name="Google Shape;572;p52">
              <a:extLst>
                <a:ext uri="{FF2B5EF4-FFF2-40B4-BE49-F238E27FC236}">
                  <a16:creationId xmlns:a16="http://schemas.microsoft.com/office/drawing/2014/main" id="{1C13EC3A-CDDB-4D59-9FFF-F61181F72EF6}"/>
                </a:ext>
              </a:extLst>
            </p:cNvPr>
            <p:cNvSpPr/>
            <p:nvPr/>
          </p:nvSpPr>
          <p:spPr>
            <a:xfrm>
              <a:off x="1006875" y="3190025"/>
              <a:ext cx="508150" cy="247100"/>
            </a:xfrm>
            <a:custGeom>
              <a:avLst/>
              <a:gdLst/>
              <a:ahLst/>
              <a:cxnLst/>
              <a:rect l="l" t="t" r="r" b="b"/>
              <a:pathLst>
                <a:path w="20326" h="9884" extrusionOk="0">
                  <a:moveTo>
                    <a:pt x="2967" y="0"/>
                  </a:moveTo>
                  <a:lnTo>
                    <a:pt x="0" y="9884"/>
                  </a:lnTo>
                  <a:lnTo>
                    <a:pt x="20325" y="9884"/>
                  </a:lnTo>
                  <a:lnTo>
                    <a:pt x="17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73;p52">
              <a:extLst>
                <a:ext uri="{FF2B5EF4-FFF2-40B4-BE49-F238E27FC236}">
                  <a16:creationId xmlns:a16="http://schemas.microsoft.com/office/drawing/2014/main" id="{F9296948-3278-4FDF-A9F3-CDD22268DA01}"/>
                </a:ext>
              </a:extLst>
            </p:cNvPr>
            <p:cNvSpPr/>
            <p:nvPr/>
          </p:nvSpPr>
          <p:spPr>
            <a:xfrm>
              <a:off x="1021625" y="3190025"/>
              <a:ext cx="452425" cy="197525"/>
            </a:xfrm>
            <a:custGeom>
              <a:avLst/>
              <a:gdLst/>
              <a:ahLst/>
              <a:cxnLst/>
              <a:rect l="l" t="t" r="r" b="b"/>
              <a:pathLst>
                <a:path w="18097" h="7901" extrusionOk="0">
                  <a:moveTo>
                    <a:pt x="2377" y="0"/>
                  </a:moveTo>
                  <a:lnTo>
                    <a:pt x="0" y="7901"/>
                  </a:lnTo>
                  <a:cubicBezTo>
                    <a:pt x="6032" y="6753"/>
                    <a:pt x="12064" y="5557"/>
                    <a:pt x="18096" y="4442"/>
                  </a:cubicBezTo>
                  <a:lnTo>
                    <a:pt x="16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74;p52">
              <a:extLst>
                <a:ext uri="{FF2B5EF4-FFF2-40B4-BE49-F238E27FC236}">
                  <a16:creationId xmlns:a16="http://schemas.microsoft.com/office/drawing/2014/main" id="{76E68942-AA35-4255-82DE-225897BBD895}"/>
                </a:ext>
              </a:extLst>
            </p:cNvPr>
            <p:cNvSpPr/>
            <p:nvPr/>
          </p:nvSpPr>
          <p:spPr>
            <a:xfrm>
              <a:off x="968750" y="3417450"/>
              <a:ext cx="584375" cy="38525"/>
            </a:xfrm>
            <a:custGeom>
              <a:avLst/>
              <a:gdLst/>
              <a:ahLst/>
              <a:cxnLst/>
              <a:rect l="l" t="t" r="r" b="b"/>
              <a:pathLst>
                <a:path w="23375" h="1541" extrusionOk="0">
                  <a:moveTo>
                    <a:pt x="492" y="0"/>
                  </a:moveTo>
                  <a:cubicBezTo>
                    <a:pt x="214" y="0"/>
                    <a:pt x="1" y="230"/>
                    <a:pt x="1" y="492"/>
                  </a:cubicBezTo>
                  <a:lnTo>
                    <a:pt x="1" y="1541"/>
                  </a:lnTo>
                  <a:lnTo>
                    <a:pt x="23375" y="1541"/>
                  </a:lnTo>
                  <a:lnTo>
                    <a:pt x="23375" y="492"/>
                  </a:lnTo>
                  <a:cubicBezTo>
                    <a:pt x="23375" y="213"/>
                    <a:pt x="23145" y="0"/>
                    <a:pt x="228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75;p52">
              <a:extLst>
                <a:ext uri="{FF2B5EF4-FFF2-40B4-BE49-F238E27FC236}">
                  <a16:creationId xmlns:a16="http://schemas.microsoft.com/office/drawing/2014/main" id="{D5B88137-BB7F-432F-B192-11787024D132}"/>
                </a:ext>
              </a:extLst>
            </p:cNvPr>
            <p:cNvSpPr/>
            <p:nvPr/>
          </p:nvSpPr>
          <p:spPr>
            <a:xfrm>
              <a:off x="238125" y="1777900"/>
              <a:ext cx="2045650" cy="1461300"/>
            </a:xfrm>
            <a:custGeom>
              <a:avLst/>
              <a:gdLst/>
              <a:ahLst/>
              <a:cxnLst/>
              <a:rect l="l" t="t" r="r" b="b"/>
              <a:pathLst>
                <a:path w="81826" h="58452" extrusionOk="0">
                  <a:moveTo>
                    <a:pt x="1574" y="1"/>
                  </a:moveTo>
                  <a:cubicBezTo>
                    <a:pt x="705" y="1"/>
                    <a:pt x="0" y="689"/>
                    <a:pt x="0" y="1558"/>
                  </a:cubicBezTo>
                  <a:lnTo>
                    <a:pt x="0" y="56895"/>
                  </a:lnTo>
                  <a:cubicBezTo>
                    <a:pt x="0" y="57764"/>
                    <a:pt x="705" y="58452"/>
                    <a:pt x="1574" y="58452"/>
                  </a:cubicBezTo>
                  <a:lnTo>
                    <a:pt x="80252" y="58452"/>
                  </a:lnTo>
                  <a:cubicBezTo>
                    <a:pt x="81121" y="58452"/>
                    <a:pt x="81826" y="57764"/>
                    <a:pt x="81826" y="56895"/>
                  </a:cubicBezTo>
                  <a:lnTo>
                    <a:pt x="81826" y="1558"/>
                  </a:lnTo>
                  <a:cubicBezTo>
                    <a:pt x="81826" y="689"/>
                    <a:pt x="81121" y="1"/>
                    <a:pt x="80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76;p52">
              <a:extLst>
                <a:ext uri="{FF2B5EF4-FFF2-40B4-BE49-F238E27FC236}">
                  <a16:creationId xmlns:a16="http://schemas.microsoft.com/office/drawing/2014/main" id="{9CA98942-DEA3-458C-B0FD-A1CE93C05125}"/>
                </a:ext>
              </a:extLst>
            </p:cNvPr>
            <p:cNvSpPr/>
            <p:nvPr/>
          </p:nvSpPr>
          <p:spPr>
            <a:xfrm>
              <a:off x="238125" y="1676700"/>
              <a:ext cx="2045650" cy="1390400"/>
            </a:xfrm>
            <a:custGeom>
              <a:avLst/>
              <a:gdLst/>
              <a:ahLst/>
              <a:cxnLst/>
              <a:rect l="l" t="t" r="r" b="b"/>
              <a:pathLst>
                <a:path w="81826" h="55616" extrusionOk="0">
                  <a:moveTo>
                    <a:pt x="2836" y="0"/>
                  </a:moveTo>
                  <a:cubicBezTo>
                    <a:pt x="1279" y="0"/>
                    <a:pt x="0" y="1279"/>
                    <a:pt x="0" y="2836"/>
                  </a:cubicBezTo>
                  <a:lnTo>
                    <a:pt x="0" y="55616"/>
                  </a:lnTo>
                  <a:lnTo>
                    <a:pt x="81826" y="55616"/>
                  </a:lnTo>
                  <a:lnTo>
                    <a:pt x="81826" y="2836"/>
                  </a:lnTo>
                  <a:cubicBezTo>
                    <a:pt x="81826" y="1279"/>
                    <a:pt x="80547" y="0"/>
                    <a:pt x="789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77;p52">
              <a:extLst>
                <a:ext uri="{FF2B5EF4-FFF2-40B4-BE49-F238E27FC236}">
                  <a16:creationId xmlns:a16="http://schemas.microsoft.com/office/drawing/2014/main" id="{CBF91CAC-79B7-4BE0-87D5-62A3304605F2}"/>
                </a:ext>
              </a:extLst>
            </p:cNvPr>
            <p:cNvSpPr/>
            <p:nvPr/>
          </p:nvSpPr>
          <p:spPr>
            <a:xfrm>
              <a:off x="346300" y="1773800"/>
              <a:ext cx="1829300" cy="1140050"/>
            </a:xfrm>
            <a:custGeom>
              <a:avLst/>
              <a:gdLst/>
              <a:ahLst/>
              <a:cxnLst/>
              <a:rect l="l" t="t" r="r" b="b"/>
              <a:pathLst>
                <a:path w="73172" h="45602" extrusionOk="0">
                  <a:moveTo>
                    <a:pt x="426" y="1"/>
                  </a:moveTo>
                  <a:cubicBezTo>
                    <a:pt x="197" y="1"/>
                    <a:pt x="0" y="181"/>
                    <a:pt x="0" y="411"/>
                  </a:cubicBezTo>
                  <a:lnTo>
                    <a:pt x="0" y="45175"/>
                  </a:lnTo>
                  <a:cubicBezTo>
                    <a:pt x="0" y="45405"/>
                    <a:pt x="197" y="45601"/>
                    <a:pt x="426" y="45601"/>
                  </a:cubicBezTo>
                  <a:lnTo>
                    <a:pt x="72745" y="45601"/>
                  </a:lnTo>
                  <a:cubicBezTo>
                    <a:pt x="72975" y="45601"/>
                    <a:pt x="73171" y="45405"/>
                    <a:pt x="73171" y="45175"/>
                  </a:cubicBezTo>
                  <a:lnTo>
                    <a:pt x="73171" y="411"/>
                  </a:lnTo>
                  <a:cubicBezTo>
                    <a:pt x="73171" y="181"/>
                    <a:pt x="72975" y="1"/>
                    <a:pt x="72745" y="1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578;p52">
              <a:extLst>
                <a:ext uri="{FF2B5EF4-FFF2-40B4-BE49-F238E27FC236}">
                  <a16:creationId xmlns:a16="http://schemas.microsoft.com/office/drawing/2014/main" id="{AC1EBC7C-EE12-485A-AC8F-F4649EEA99AB}"/>
                </a:ext>
              </a:extLst>
            </p:cNvPr>
            <p:cNvSpPr/>
            <p:nvPr/>
          </p:nvSpPr>
          <p:spPr>
            <a:xfrm>
              <a:off x="1244550" y="1708650"/>
              <a:ext cx="28700" cy="24925"/>
            </a:xfrm>
            <a:custGeom>
              <a:avLst/>
              <a:gdLst/>
              <a:ahLst/>
              <a:cxnLst/>
              <a:rect l="l" t="t" r="r" b="b"/>
              <a:pathLst>
                <a:path w="1148" h="997" extrusionOk="0">
                  <a:moveTo>
                    <a:pt x="656" y="1"/>
                  </a:moveTo>
                  <a:cubicBezTo>
                    <a:pt x="213" y="1"/>
                    <a:pt x="0" y="541"/>
                    <a:pt x="312" y="853"/>
                  </a:cubicBezTo>
                  <a:cubicBezTo>
                    <a:pt x="411" y="952"/>
                    <a:pt x="532" y="996"/>
                    <a:pt x="650" y="996"/>
                  </a:cubicBezTo>
                  <a:cubicBezTo>
                    <a:pt x="904" y="996"/>
                    <a:pt x="1147" y="794"/>
                    <a:pt x="1147" y="492"/>
                  </a:cubicBezTo>
                  <a:cubicBezTo>
                    <a:pt x="1147" y="230"/>
                    <a:pt x="934" y="1"/>
                    <a:pt x="656" y="1"/>
                  </a:cubicBezTo>
                  <a:close/>
                </a:path>
              </a:pathLst>
            </a:custGeom>
            <a:solidFill>
              <a:srgbClr val="363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F556D73B-6070-46C2-8FBA-C86C6C5B6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665" y="1377085"/>
            <a:ext cx="4326145" cy="236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7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Obrigado(</a:t>
            </a:r>
            <a:r>
              <a:rPr lang="pt-BR" sz="4000" dirty="0"/>
              <a:t>a</a:t>
            </a:r>
            <a:r>
              <a:rPr lang="en" sz="4000" dirty="0"/>
              <a:t>)!</a:t>
            </a:r>
            <a:endParaRPr sz="4000" dirty="0"/>
          </a:p>
        </p:txBody>
      </p:sp>
      <p:cxnSp>
        <p:nvCxnSpPr>
          <p:cNvPr id="403" name="Google Shape;403;p45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45"/>
          <p:cNvSpPr txBox="1">
            <a:spLocks noGrp="1"/>
          </p:cNvSpPr>
          <p:nvPr>
            <p:ph type="subTitle" idx="1"/>
          </p:nvPr>
        </p:nvSpPr>
        <p:spPr>
          <a:xfrm>
            <a:off x="1180003" y="2742988"/>
            <a:ext cx="4224900" cy="882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Mayara Mota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RA: 01212163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Pedro Tresmondi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RA: 01212138</a:t>
            </a:r>
            <a:endParaRPr sz="1400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/>
          <p:nvPr/>
        </p:nvSpPr>
        <p:spPr>
          <a:xfrm>
            <a:off x="1508225" y="1162862"/>
            <a:ext cx="5670925" cy="3668851"/>
          </a:xfrm>
          <a:prstGeom prst="snip2DiagRect">
            <a:avLst>
              <a:gd name="adj1" fmla="val 18257"/>
              <a:gd name="adj2" fmla="val 0"/>
            </a:avLst>
          </a:prstGeom>
          <a:solidFill>
            <a:srgbClr val="FFFFFF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4"/>
          <p:cNvSpPr txBox="1">
            <a:spLocks noGrp="1"/>
          </p:cNvSpPr>
          <p:nvPr>
            <p:ph type="ctrTitle"/>
          </p:nvPr>
        </p:nvSpPr>
        <p:spPr>
          <a:xfrm>
            <a:off x="1207350" y="282517"/>
            <a:ext cx="6729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800" dirty="0"/>
              <a:t>Comparativo entre celular e computador</a:t>
            </a:r>
          </a:p>
        </p:txBody>
      </p:sp>
      <p:cxnSp>
        <p:nvCxnSpPr>
          <p:cNvPr id="393" name="Google Shape;393;p44"/>
          <p:cNvCxnSpPr/>
          <p:nvPr/>
        </p:nvCxnSpPr>
        <p:spPr>
          <a:xfrm rot="10800000">
            <a:off x="-6775" y="2740825"/>
            <a:ext cx="151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44"/>
          <p:cNvCxnSpPr/>
          <p:nvPr/>
        </p:nvCxnSpPr>
        <p:spPr>
          <a:xfrm rot="10800000">
            <a:off x="-6775" y="3439275"/>
            <a:ext cx="151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BA78D8C2-6D59-42A3-8886-543580A37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651385"/>
              </p:ext>
            </p:extLst>
          </p:nvPr>
        </p:nvGraphicFramePr>
        <p:xfrm>
          <a:off x="2513351" y="1597870"/>
          <a:ext cx="3931648" cy="3132072"/>
        </p:xfrm>
        <a:graphic>
          <a:graphicData uri="http://schemas.openxmlformats.org/drawingml/2006/table">
            <a:tbl>
              <a:tblPr firstRow="1" firstCol="1" bandRow="1">
                <a:tableStyleId>{836FC6FA-6370-4976-BF6E-FF22061FC375}</a:tableStyleId>
              </a:tblPr>
              <a:tblGrid>
                <a:gridCol w="1360672">
                  <a:extLst>
                    <a:ext uri="{9D8B030D-6E8A-4147-A177-3AD203B41FA5}">
                      <a16:colId xmlns:a16="http://schemas.microsoft.com/office/drawing/2014/main" val="2595321036"/>
                    </a:ext>
                  </a:extLst>
                </a:gridCol>
                <a:gridCol w="1285488">
                  <a:extLst>
                    <a:ext uri="{9D8B030D-6E8A-4147-A177-3AD203B41FA5}">
                      <a16:colId xmlns:a16="http://schemas.microsoft.com/office/drawing/2014/main" val="3412856475"/>
                    </a:ext>
                  </a:extLst>
                </a:gridCol>
                <a:gridCol w="1285488">
                  <a:extLst>
                    <a:ext uri="{9D8B030D-6E8A-4147-A177-3AD203B41FA5}">
                      <a16:colId xmlns:a16="http://schemas.microsoft.com/office/drawing/2014/main" val="2925689432"/>
                    </a:ext>
                  </a:extLst>
                </a:gridCol>
              </a:tblGrid>
              <a:tr h="3065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Portabilidade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9622706"/>
                  </a:ext>
                </a:extLst>
              </a:tr>
              <a:tr h="324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Segurança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8136568"/>
                  </a:ext>
                </a:extLst>
              </a:tr>
              <a:tr h="3065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Fotografia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6630984"/>
                  </a:ext>
                </a:extLst>
              </a:tr>
              <a:tr h="324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Conferências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8029730"/>
                  </a:ext>
                </a:extLst>
              </a:tr>
              <a:tr h="3065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Aplicativos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7645365"/>
                  </a:ext>
                </a:extLst>
              </a:tr>
              <a:tr h="3065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Edição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9994536"/>
                  </a:ext>
                </a:extLst>
              </a:tr>
              <a:tr h="3065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Redes Sociais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5596025"/>
                  </a:ext>
                </a:extLst>
              </a:tr>
              <a:tr h="3065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Jogos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3283993"/>
                  </a:ext>
                </a:extLst>
              </a:tr>
              <a:tr h="3065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Documentos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893757"/>
                  </a:ext>
                </a:extLst>
              </a:tr>
              <a:tr h="3065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Entretenimento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0273847"/>
                  </a:ext>
                </a:extLst>
              </a:tr>
            </a:tbl>
          </a:graphicData>
        </a:graphic>
      </p:graphicFrame>
      <p:sp>
        <p:nvSpPr>
          <p:cNvPr id="437" name="Retângulo 436">
            <a:extLst>
              <a:ext uri="{FF2B5EF4-FFF2-40B4-BE49-F238E27FC236}">
                <a16:creationId xmlns:a16="http://schemas.microsoft.com/office/drawing/2014/main" id="{43707C85-67F1-4E03-BD35-855EB980182A}"/>
              </a:ext>
            </a:extLst>
          </p:cNvPr>
          <p:cNvSpPr/>
          <p:nvPr/>
        </p:nvSpPr>
        <p:spPr>
          <a:xfrm>
            <a:off x="3743853" y="1294572"/>
            <a:ext cx="14777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16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COMPUTADOR</a:t>
            </a:r>
          </a:p>
        </p:txBody>
      </p:sp>
      <p:sp>
        <p:nvSpPr>
          <p:cNvPr id="438" name="Retângulo 437">
            <a:extLst>
              <a:ext uri="{FF2B5EF4-FFF2-40B4-BE49-F238E27FC236}">
                <a16:creationId xmlns:a16="http://schemas.microsoft.com/office/drawing/2014/main" id="{D3A4240D-BD65-4C0D-BE7C-494205D7DE91}"/>
              </a:ext>
            </a:extLst>
          </p:cNvPr>
          <p:cNvSpPr/>
          <p:nvPr/>
        </p:nvSpPr>
        <p:spPr>
          <a:xfrm>
            <a:off x="5221570" y="1294572"/>
            <a:ext cx="11366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16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CELULAR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>
            <a:spLocks noGrp="1"/>
          </p:cNvSpPr>
          <p:nvPr>
            <p:ph type="ctrTitle"/>
          </p:nvPr>
        </p:nvSpPr>
        <p:spPr>
          <a:xfrm>
            <a:off x="3105261" y="2379379"/>
            <a:ext cx="2759396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COMPARATIVOS</a:t>
            </a:r>
            <a:endParaRPr sz="2800" dirty="0"/>
          </a:p>
        </p:txBody>
      </p:sp>
      <p:sp>
        <p:nvSpPr>
          <p:cNvPr id="155" name="Google Shape;155;p32"/>
          <p:cNvSpPr txBox="1">
            <a:spLocks noGrp="1"/>
          </p:cNvSpPr>
          <p:nvPr>
            <p:ph type="ctrTitle" idx="2"/>
          </p:nvPr>
        </p:nvSpPr>
        <p:spPr>
          <a:xfrm>
            <a:off x="362602" y="533122"/>
            <a:ext cx="216995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1800" dirty="0"/>
              <a:t>PORTABILIDADE:</a:t>
            </a:r>
            <a:endParaRPr sz="1800" dirty="0"/>
          </a:p>
        </p:txBody>
      </p:sp>
      <p:sp>
        <p:nvSpPr>
          <p:cNvPr id="157" name="Google Shape;157;p32"/>
          <p:cNvSpPr txBox="1">
            <a:spLocks noGrp="1"/>
          </p:cNvSpPr>
          <p:nvPr>
            <p:ph type="ctrTitle" idx="9"/>
          </p:nvPr>
        </p:nvSpPr>
        <p:spPr>
          <a:xfrm>
            <a:off x="503847" y="1515808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SEGURANÇA:</a:t>
            </a:r>
            <a:endParaRPr sz="1800" dirty="0"/>
          </a:p>
        </p:txBody>
      </p:sp>
      <p:sp>
        <p:nvSpPr>
          <p:cNvPr id="159" name="Google Shape;159;p32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0" name="Google Shape;160;p32"/>
          <p:cNvSpPr txBox="1">
            <a:spLocks noGrp="1"/>
          </p:cNvSpPr>
          <p:nvPr>
            <p:ph type="title" idx="5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1" name="Google Shape;161;p32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62" name="Google Shape;162;p32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2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32"/>
          <p:cNvSpPr txBox="1">
            <a:spLocks noGrp="1"/>
          </p:cNvSpPr>
          <p:nvPr>
            <p:ph type="title" idx="6"/>
          </p:nvPr>
        </p:nvSpPr>
        <p:spPr>
          <a:xfrm>
            <a:off x="5857408" y="2485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165" name="Google Shape;165;p32"/>
          <p:cNvSpPr txBox="1">
            <a:spLocks noGrp="1"/>
          </p:cNvSpPr>
          <p:nvPr>
            <p:ph type="title" idx="7"/>
          </p:nvPr>
        </p:nvSpPr>
        <p:spPr>
          <a:xfrm>
            <a:off x="5868671" y="3283451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sp>
        <p:nvSpPr>
          <p:cNvPr id="166" name="Google Shape;166;p32"/>
          <p:cNvSpPr txBox="1">
            <a:spLocks noGrp="1"/>
          </p:cNvSpPr>
          <p:nvPr>
            <p:ph type="title" idx="8"/>
          </p:nvPr>
        </p:nvSpPr>
        <p:spPr>
          <a:xfrm>
            <a:off x="5868671" y="4065987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/>
          </a:p>
        </p:txBody>
      </p:sp>
      <p:sp>
        <p:nvSpPr>
          <p:cNvPr id="167" name="Google Shape;167;p32"/>
          <p:cNvSpPr txBox="1">
            <a:spLocks noGrp="1"/>
          </p:cNvSpPr>
          <p:nvPr>
            <p:ph type="ctrTitle" idx="14"/>
          </p:nvPr>
        </p:nvSpPr>
        <p:spPr>
          <a:xfrm>
            <a:off x="498478" y="2488409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F</a:t>
            </a:r>
            <a:r>
              <a:rPr lang="pt-BR" sz="1800" dirty="0"/>
              <a:t>OTOGRAFIA:</a:t>
            </a:r>
            <a:endParaRPr sz="1800" dirty="0"/>
          </a:p>
        </p:txBody>
      </p:sp>
      <p:sp>
        <p:nvSpPr>
          <p:cNvPr id="169" name="Google Shape;169;p32"/>
          <p:cNvSpPr txBox="1">
            <a:spLocks noGrp="1"/>
          </p:cNvSpPr>
          <p:nvPr>
            <p:ph type="ctrTitle" idx="16"/>
          </p:nvPr>
        </p:nvSpPr>
        <p:spPr>
          <a:xfrm>
            <a:off x="6534759" y="248503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JOGOS:</a:t>
            </a:r>
            <a:endParaRPr sz="1800" dirty="0"/>
          </a:p>
        </p:txBody>
      </p:sp>
      <p:sp>
        <p:nvSpPr>
          <p:cNvPr id="171" name="Google Shape;171;p32"/>
          <p:cNvSpPr txBox="1">
            <a:spLocks noGrp="1"/>
          </p:cNvSpPr>
          <p:nvPr>
            <p:ph type="ctrTitle" idx="18"/>
          </p:nvPr>
        </p:nvSpPr>
        <p:spPr>
          <a:xfrm>
            <a:off x="6644340" y="3283451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DOCUMENTOS:</a:t>
            </a:r>
            <a:endParaRPr sz="1800" dirty="0"/>
          </a:p>
        </p:txBody>
      </p:sp>
      <p:sp>
        <p:nvSpPr>
          <p:cNvPr id="173" name="Google Shape;173;p32"/>
          <p:cNvSpPr txBox="1">
            <a:spLocks noGrp="1"/>
          </p:cNvSpPr>
          <p:nvPr>
            <p:ph type="ctrTitle" idx="20"/>
          </p:nvPr>
        </p:nvSpPr>
        <p:spPr>
          <a:xfrm>
            <a:off x="6644339" y="4065986"/>
            <a:ext cx="212314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ENTRETERIMENTO:</a:t>
            </a:r>
            <a:endParaRPr sz="18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D2A3BD8-56D8-4DCA-BD56-9D3C14DDE3A7}"/>
              </a:ext>
            </a:extLst>
          </p:cNvPr>
          <p:cNvSpPr/>
          <p:nvPr/>
        </p:nvSpPr>
        <p:spPr>
          <a:xfrm>
            <a:off x="2560262" y="3216951"/>
            <a:ext cx="652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" sz="3600" b="1" dirty="0">
                <a:solidFill>
                  <a:schemeClr val="tx1"/>
                </a:solidFill>
                <a:latin typeface="Exo 2"/>
              </a:rPr>
              <a:t>04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CE7A7E6-0B75-4591-9F13-8FD6FD12D873}"/>
              </a:ext>
            </a:extLst>
          </p:cNvPr>
          <p:cNvSpPr/>
          <p:nvPr/>
        </p:nvSpPr>
        <p:spPr>
          <a:xfrm>
            <a:off x="2527340" y="4065987"/>
            <a:ext cx="685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" sz="3600" b="1" dirty="0">
                <a:solidFill>
                  <a:schemeClr val="tx1"/>
                </a:solidFill>
                <a:latin typeface="Exo 2"/>
              </a:rPr>
              <a:t>05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BF981B3-99F3-41DE-B664-3CD5224D6CD5}"/>
              </a:ext>
            </a:extLst>
          </p:cNvPr>
          <p:cNvSpPr/>
          <p:nvPr/>
        </p:nvSpPr>
        <p:spPr>
          <a:xfrm>
            <a:off x="5857408" y="545605"/>
            <a:ext cx="652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" sz="3600" b="1" dirty="0">
                <a:solidFill>
                  <a:schemeClr val="tx1"/>
                </a:solidFill>
                <a:latin typeface="Exo 2"/>
              </a:rPr>
              <a:t>06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D960580-BEBC-42C8-A343-A69CDC0BC3AA}"/>
              </a:ext>
            </a:extLst>
          </p:cNvPr>
          <p:cNvSpPr/>
          <p:nvPr/>
        </p:nvSpPr>
        <p:spPr>
          <a:xfrm>
            <a:off x="5863919" y="1575956"/>
            <a:ext cx="652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" sz="3600" b="1" dirty="0">
                <a:solidFill>
                  <a:schemeClr val="tx1"/>
                </a:solidFill>
                <a:latin typeface="Exo 2"/>
              </a:rPr>
              <a:t>07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B97D195-4DF1-44CB-90A8-BFD6979B8DC8}"/>
              </a:ext>
            </a:extLst>
          </p:cNvPr>
          <p:cNvSpPr/>
          <p:nvPr/>
        </p:nvSpPr>
        <p:spPr>
          <a:xfrm>
            <a:off x="761823" y="3458528"/>
            <a:ext cx="1721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pt-BR" sz="1800" b="1" dirty="0">
                <a:solidFill>
                  <a:schemeClr val="tx1"/>
                </a:solidFill>
                <a:latin typeface="Exo 2"/>
              </a:rPr>
              <a:t>CONFERÊNCIAS: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8DDB4A5-9C7A-4B92-B5E0-9B273213F83F}"/>
              </a:ext>
            </a:extLst>
          </p:cNvPr>
          <p:cNvSpPr/>
          <p:nvPr/>
        </p:nvSpPr>
        <p:spPr>
          <a:xfrm>
            <a:off x="4362536" y="803145"/>
            <a:ext cx="1383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pt-BR" sz="1800" b="1" dirty="0">
                <a:solidFill>
                  <a:schemeClr val="tx1"/>
                </a:solidFill>
                <a:latin typeface="Exo 2"/>
              </a:rPr>
              <a:t>EDIÇÃO: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7184D25-DA20-4A23-886B-0D155C167C83}"/>
              </a:ext>
            </a:extLst>
          </p:cNvPr>
          <p:cNvSpPr/>
          <p:nvPr/>
        </p:nvSpPr>
        <p:spPr>
          <a:xfrm>
            <a:off x="4210066" y="1739860"/>
            <a:ext cx="1654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pt-BR" sz="1800" b="1" dirty="0">
                <a:solidFill>
                  <a:schemeClr val="tx1"/>
                </a:solidFill>
                <a:latin typeface="Exo 2"/>
              </a:rPr>
              <a:t>REDES SOCIAS: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0978E38-0B09-4C6D-AF86-1826136ED6FC}"/>
              </a:ext>
            </a:extLst>
          </p:cNvPr>
          <p:cNvSpPr/>
          <p:nvPr/>
        </p:nvSpPr>
        <p:spPr>
          <a:xfrm>
            <a:off x="959622" y="4200998"/>
            <a:ext cx="1507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pt-BR" sz="1800" b="1" dirty="0">
                <a:solidFill>
                  <a:schemeClr val="tx1"/>
                </a:solidFill>
                <a:latin typeface="Exo 2"/>
              </a:rPr>
              <a:t>APLICATIVOS: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7483E3E-B6DA-491B-94FC-F4ADAA99CC49}"/>
              </a:ext>
            </a:extLst>
          </p:cNvPr>
          <p:cNvSpPr/>
          <p:nvPr/>
        </p:nvSpPr>
        <p:spPr>
          <a:xfrm>
            <a:off x="2221738" y="321449"/>
            <a:ext cx="57748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tx1"/>
                </a:solidFill>
                <a:latin typeface="Exo 2"/>
              </a:rPr>
              <a:t>Comparativo entre processadores</a:t>
            </a:r>
            <a:br>
              <a:rPr lang="pt-BR" dirty="0"/>
            </a:br>
            <a:endParaRPr lang="pt-BR" dirty="0"/>
          </a:p>
        </p:txBody>
      </p:sp>
      <p:sp>
        <p:nvSpPr>
          <p:cNvPr id="7" name="Google Shape;390;p44">
            <a:extLst>
              <a:ext uri="{FF2B5EF4-FFF2-40B4-BE49-F238E27FC236}">
                <a16:creationId xmlns:a16="http://schemas.microsoft.com/office/drawing/2014/main" id="{0CFB829A-B15E-40CB-8C22-7D2C1C3648BF}"/>
              </a:ext>
            </a:extLst>
          </p:cNvPr>
          <p:cNvSpPr/>
          <p:nvPr/>
        </p:nvSpPr>
        <p:spPr>
          <a:xfrm>
            <a:off x="1476326" y="1173238"/>
            <a:ext cx="5895295" cy="3668850"/>
          </a:xfrm>
          <a:prstGeom prst="snip2DiagRect">
            <a:avLst>
              <a:gd name="adj1" fmla="val 18257"/>
              <a:gd name="adj2" fmla="val 0"/>
            </a:avLst>
          </a:prstGeom>
          <a:solidFill>
            <a:srgbClr val="FFFFFF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546CA745-FCB3-4046-9237-AD0F28634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994952"/>
              </p:ext>
            </p:extLst>
          </p:nvPr>
        </p:nvGraphicFramePr>
        <p:xfrm>
          <a:off x="1964850" y="1518848"/>
          <a:ext cx="5029494" cy="3080299"/>
        </p:xfrm>
        <a:graphic>
          <a:graphicData uri="http://schemas.openxmlformats.org/drawingml/2006/table">
            <a:tbl>
              <a:tblPr firstRow="1" firstCol="1" bandRow="1">
                <a:tableStyleId>{836FC6FA-6370-4976-BF6E-FF22061FC375}</a:tableStyleId>
              </a:tblPr>
              <a:tblGrid>
                <a:gridCol w="1046372">
                  <a:extLst>
                    <a:ext uri="{9D8B030D-6E8A-4147-A177-3AD203B41FA5}">
                      <a16:colId xmlns:a16="http://schemas.microsoft.com/office/drawing/2014/main" val="459230031"/>
                    </a:ext>
                  </a:extLst>
                </a:gridCol>
                <a:gridCol w="1993166">
                  <a:extLst>
                    <a:ext uri="{9D8B030D-6E8A-4147-A177-3AD203B41FA5}">
                      <a16:colId xmlns:a16="http://schemas.microsoft.com/office/drawing/2014/main" val="1784182641"/>
                    </a:ext>
                  </a:extLst>
                </a:gridCol>
                <a:gridCol w="1989956">
                  <a:extLst>
                    <a:ext uri="{9D8B030D-6E8A-4147-A177-3AD203B41FA5}">
                      <a16:colId xmlns:a16="http://schemas.microsoft.com/office/drawing/2014/main" val="3101451272"/>
                    </a:ext>
                  </a:extLst>
                </a:gridCol>
              </a:tblGrid>
              <a:tr h="256977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CPU</a:t>
                      </a:r>
                      <a:endParaRPr lang="pt-BR" sz="18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8x 3.6GHZ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4x 4.2GHz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5166338"/>
                  </a:ext>
                </a:extLst>
              </a:tr>
              <a:tr h="256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RAM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2667MHz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2400MHz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0045872"/>
                  </a:ext>
                </a:extLst>
              </a:tr>
              <a:tr h="5275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Threads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9833993"/>
                  </a:ext>
                </a:extLst>
              </a:tr>
              <a:tr h="5275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Cache L1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4MB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1MB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0388376"/>
                  </a:ext>
                </a:extLst>
              </a:tr>
              <a:tr h="5275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Cache L2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16MB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8MB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7503597"/>
                  </a:ext>
                </a:extLst>
              </a:tr>
              <a:tr h="5275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Cache L3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768KB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256KB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2769720"/>
                  </a:ext>
                </a:extLst>
              </a:tr>
              <a:tr h="256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TDP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95W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91W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3825741"/>
                  </a:ext>
                </a:extLst>
              </a:tr>
            </a:tbl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FA6CEE88-513F-454B-A738-E21935F27B2D}"/>
              </a:ext>
            </a:extLst>
          </p:cNvPr>
          <p:cNvSpPr/>
          <p:nvPr/>
        </p:nvSpPr>
        <p:spPr>
          <a:xfrm>
            <a:off x="2380299" y="1181279"/>
            <a:ext cx="5239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lt1"/>
                </a:solidFill>
                <a:latin typeface="Exo 2"/>
              </a:rPr>
              <a:t>AMD Ryzen 7 1800X     Intel Core i7-7700K</a:t>
            </a:r>
            <a:endParaRPr lang="pt-BR" sz="1800" b="1" dirty="0">
              <a:solidFill>
                <a:schemeClr val="lt1"/>
              </a:solidFill>
              <a:latin typeface="Exo 2"/>
            </a:endParaRPr>
          </a:p>
        </p:txBody>
      </p:sp>
      <p:cxnSp>
        <p:nvCxnSpPr>
          <p:cNvPr id="12" name="Google Shape;393;p44">
            <a:extLst>
              <a:ext uri="{FF2B5EF4-FFF2-40B4-BE49-F238E27FC236}">
                <a16:creationId xmlns:a16="http://schemas.microsoft.com/office/drawing/2014/main" id="{5257C222-21ED-4795-B4EF-8CEE278667EC}"/>
              </a:ext>
            </a:extLst>
          </p:cNvPr>
          <p:cNvCxnSpPr>
            <a:cxnSpLocks/>
          </p:cNvCxnSpPr>
          <p:nvPr/>
        </p:nvCxnSpPr>
        <p:spPr>
          <a:xfrm flipH="1">
            <a:off x="7371622" y="2826931"/>
            <a:ext cx="177237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393;p44">
            <a:extLst>
              <a:ext uri="{FF2B5EF4-FFF2-40B4-BE49-F238E27FC236}">
                <a16:creationId xmlns:a16="http://schemas.microsoft.com/office/drawing/2014/main" id="{C2DDC4A9-E48E-4537-8160-66624DA94E6A}"/>
              </a:ext>
            </a:extLst>
          </p:cNvPr>
          <p:cNvCxnSpPr>
            <a:cxnSpLocks/>
          </p:cNvCxnSpPr>
          <p:nvPr/>
        </p:nvCxnSpPr>
        <p:spPr>
          <a:xfrm flipH="1">
            <a:off x="7371622" y="2584598"/>
            <a:ext cx="177237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AMD Ryzen 7 1800x vs Intel Core i7-7700K: Qual a diferença?">
            <a:extLst>
              <a:ext uri="{FF2B5EF4-FFF2-40B4-BE49-F238E27FC236}">
                <a16:creationId xmlns:a16="http://schemas.microsoft.com/office/drawing/2014/main" id="{D317778F-93A6-4CC3-A901-55D762FF1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5" y="2421670"/>
            <a:ext cx="1270670" cy="127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cessador gamer Intel Core i7-7700K CM8067702868535 de 4 núcleos e 4.2GHz  de frequência com gráfica integrada | Mercado Livre">
            <a:extLst>
              <a:ext uri="{FF2B5EF4-FFF2-40B4-BE49-F238E27FC236}">
                <a16:creationId xmlns:a16="http://schemas.microsoft.com/office/drawing/2014/main" id="{3121DDDF-C2CA-4A47-B226-FCB3C871B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74" y="1069050"/>
            <a:ext cx="1270670" cy="12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90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 </a:t>
            </a:r>
            <a:r>
              <a:rPr lang="pt-BR" sz="2800" dirty="0"/>
              <a:t>Energia Térmica do Projeto (TDP)</a:t>
            </a:r>
            <a:br>
              <a:rPr lang="pt-BR" dirty="0"/>
            </a:br>
            <a:endParaRPr dirty="0"/>
          </a:p>
        </p:txBody>
      </p:sp>
      <p:sp>
        <p:nvSpPr>
          <p:cNvPr id="238" name="Google Shape;238;p38"/>
          <p:cNvSpPr txBox="1"/>
          <p:nvPr/>
        </p:nvSpPr>
        <p:spPr>
          <a:xfrm>
            <a:off x="5403773" y="2130875"/>
            <a:ext cx="3225300" cy="14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Intel Core i9-9900K  </a:t>
            </a:r>
            <a:r>
              <a:rPr lang="pt-BR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TDP 91W</a:t>
            </a:r>
            <a:endParaRPr lang="en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R$ 1.610,90</a:t>
            </a:r>
            <a:endParaRPr lang="en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AMD Ryzen 5 3600X </a:t>
            </a:r>
            <a:r>
              <a:rPr lang="pt-BR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TDP 95W</a:t>
            </a:r>
            <a:endParaRPr lang="en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R$ 999,90</a:t>
            </a:r>
            <a:endParaRPr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5403772" y="1486175"/>
            <a:ext cx="2638878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PREÇO: </a:t>
            </a:r>
            <a:endParaRPr sz="2000"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240" name="Google Shape;240;p38"/>
          <p:cNvCxnSpPr/>
          <p:nvPr/>
        </p:nvCxnSpPr>
        <p:spPr>
          <a:xfrm>
            <a:off x="5154025" y="2130875"/>
            <a:ext cx="65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" name="Google Shape;241;p38"/>
          <p:cNvSpPr/>
          <p:nvPr/>
        </p:nvSpPr>
        <p:spPr>
          <a:xfrm>
            <a:off x="719999" y="967563"/>
            <a:ext cx="4683773" cy="3423684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1B70FDC-D6A5-46A2-B81B-8D9EAA1985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3008255"/>
              </p:ext>
            </p:extLst>
          </p:nvPr>
        </p:nvGraphicFramePr>
        <p:xfrm>
          <a:off x="1065763" y="1281963"/>
          <a:ext cx="3994414" cy="2749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>
            <a:spLocks noGrp="1"/>
          </p:cNvSpPr>
          <p:nvPr>
            <p:ph type="body" idx="1"/>
          </p:nvPr>
        </p:nvSpPr>
        <p:spPr>
          <a:xfrm>
            <a:off x="724654" y="745351"/>
            <a:ext cx="3931870" cy="3519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que AMD </a:t>
            </a:r>
            <a:r>
              <a:rPr lang="pt-BR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Ryzen</a:t>
            </a:r>
            <a:r>
              <a:rPr lang="pt-B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 1800x é melhor que Intel Core i7-7700K?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 1.71x mais rápida</a:t>
            </a:r>
          </a:p>
          <a:p>
            <a:pPr marL="1524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 x 3.6GHzvs4 x 4.2GHz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Velocidade RAM 267MHz maior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2667MHzvs2400MHz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 threads de CPU a mais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16vs8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endParaRPr dirty="0"/>
          </a:p>
        </p:txBody>
      </p:sp>
      <p:sp>
        <p:nvSpPr>
          <p:cNvPr id="148" name="Google Shape;148;p31"/>
          <p:cNvSpPr txBox="1">
            <a:spLocks noGrp="1"/>
          </p:cNvSpPr>
          <p:nvPr>
            <p:ph type="ctrTitle"/>
          </p:nvPr>
        </p:nvSpPr>
        <p:spPr>
          <a:xfrm>
            <a:off x="1964850" y="405762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 QUE AMD?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31"/>
          <p:cNvSpPr txBox="1"/>
          <p:nvPr/>
        </p:nvSpPr>
        <p:spPr>
          <a:xfrm>
            <a:off x="1386375" y="4528450"/>
            <a:ext cx="62142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accent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50D2D30-CD5B-4A23-8B11-53943F83375D}"/>
              </a:ext>
            </a:extLst>
          </p:cNvPr>
          <p:cNvSpPr txBox="1"/>
          <p:nvPr/>
        </p:nvSpPr>
        <p:spPr>
          <a:xfrm>
            <a:off x="4656524" y="1424764"/>
            <a:ext cx="3553866" cy="197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Cache L2 3MB maior</a:t>
            </a:r>
            <a:endParaRPr lang="pt-BR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algn="just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</a:pPr>
            <a:r>
              <a:rPr lang="pt-B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4MBvs1MB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Cache L3 8MB maior</a:t>
            </a:r>
            <a:endParaRPr lang="pt-BR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algn="just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</a:pPr>
            <a:r>
              <a:rPr lang="pt-B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16MBvs8MB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Cache L1 512KB maior</a:t>
            </a:r>
            <a:endParaRPr lang="pt-BR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algn="just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</a:pPr>
            <a:r>
              <a:rPr lang="pt-B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768KBvs256KB</a:t>
            </a:r>
          </a:p>
        </p:txBody>
      </p:sp>
    </p:spTree>
    <p:extLst>
      <p:ext uri="{BB962C8B-B14F-4D97-AF65-F5344CB8AC3E}">
        <p14:creationId xmlns:p14="http://schemas.microsoft.com/office/powerpoint/2010/main" val="169212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ctrTitle"/>
          </p:nvPr>
        </p:nvSpPr>
        <p:spPr>
          <a:xfrm>
            <a:off x="1630435" y="1494500"/>
            <a:ext cx="5878329" cy="1027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PROJETO COMPUTACIONAL PARA EMPRESA DE CONTABILIDADE</a:t>
            </a:r>
            <a:endParaRPr sz="2800" dirty="0"/>
          </a:p>
        </p:txBody>
      </p:sp>
      <p:sp>
        <p:nvSpPr>
          <p:cNvPr id="188" name="Google Shape;188;p34"/>
          <p:cNvSpPr txBox="1">
            <a:spLocks noGrp="1"/>
          </p:cNvSpPr>
          <p:nvPr>
            <p:ph type="subTitle" idx="1"/>
          </p:nvPr>
        </p:nvSpPr>
        <p:spPr>
          <a:xfrm>
            <a:off x="2232150" y="2521550"/>
            <a:ext cx="4674897" cy="1316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U</a:t>
            </a:r>
            <a:r>
              <a:rPr lang="pt-BR" sz="1400" dirty="0" err="1"/>
              <a:t>ma</a:t>
            </a:r>
            <a:r>
              <a:rPr lang="pt-BR" sz="1400" dirty="0"/>
              <a:t> empresa de contabilidade com 6 funcionários, sendo 1 diretor contábil, 1 secretaria, 1 gestor financeiro, 1 consultores financeiros, 1 analista e 1 contador.</a:t>
            </a:r>
            <a:endParaRPr sz="1400" dirty="0"/>
          </a:p>
        </p:txBody>
      </p:sp>
      <p:cxnSp>
        <p:nvCxnSpPr>
          <p:cNvPr id="189" name="Google Shape;189;p34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4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PROJETO</a:t>
            </a:r>
            <a:endParaRPr dirty="0"/>
          </a:p>
        </p:txBody>
      </p:sp>
      <p:sp>
        <p:nvSpPr>
          <p:cNvPr id="326" name="Google Shape;326;p4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</a:t>
            </a:r>
            <a:endParaRPr dirty="0"/>
          </a:p>
        </p:txBody>
      </p:sp>
      <p:sp>
        <p:nvSpPr>
          <p:cNvPr id="327" name="Google Shape;327;p42"/>
          <p:cNvSpPr txBox="1">
            <a:spLocks noGrp="1"/>
          </p:cNvSpPr>
          <p:nvPr>
            <p:ph type="subTitle" idx="1"/>
          </p:nvPr>
        </p:nvSpPr>
        <p:spPr>
          <a:xfrm>
            <a:off x="61601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Sistema de Contabilidade </a:t>
            </a:r>
            <a:r>
              <a:rPr lang="pt-BR" dirty="0" err="1"/>
              <a:t>QuickBooks</a:t>
            </a:r>
            <a:endParaRPr lang="pt-B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R$240,00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Quantidade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4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INTERNET</a:t>
            </a:r>
            <a:endParaRPr dirty="0"/>
          </a:p>
        </p:txBody>
      </p:sp>
      <p:sp>
        <p:nvSpPr>
          <p:cNvPr id="329" name="Google Shape;329;p42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Internet Fibra 250 </a:t>
            </a:r>
            <a:r>
              <a:rPr lang="pt-BR" dirty="0" err="1"/>
              <a:t>mb</a:t>
            </a:r>
            <a:endParaRPr lang="pt-B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R$120,400/mês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Quantidade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42"/>
          <p:cNvSpPr txBox="1">
            <a:spLocks noGrp="1"/>
          </p:cNvSpPr>
          <p:nvPr>
            <p:ph type="ctrTitle" idx="5"/>
          </p:nvPr>
        </p:nvSpPr>
        <p:spPr>
          <a:xfrm>
            <a:off x="3690374" y="1806987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OFFICE</a:t>
            </a:r>
            <a:endParaRPr dirty="0"/>
          </a:p>
        </p:txBody>
      </p:sp>
      <p:sp>
        <p:nvSpPr>
          <p:cNvPr id="331" name="Google Shape;331;p42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Pacote Office </a:t>
            </a:r>
            <a:r>
              <a:rPr lang="pt-BR" dirty="0" err="1"/>
              <a:t>Bussisnes</a:t>
            </a:r>
            <a:r>
              <a:rPr lang="pt-BR" dirty="0"/>
              <a:t> Standard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R</a:t>
            </a:r>
            <a:r>
              <a:rPr lang="en" dirty="0"/>
              <a:t>$71,40/mês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Quantidade 1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42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IMPRESSORA</a:t>
            </a:r>
            <a:endParaRPr dirty="0"/>
          </a:p>
        </p:txBody>
      </p:sp>
      <p:sp>
        <p:nvSpPr>
          <p:cNvPr id="333" name="Google Shape;333;p42"/>
          <p:cNvSpPr txBox="1">
            <a:spLocks noGrp="1"/>
          </p:cNvSpPr>
          <p:nvPr>
            <p:ph type="subTitle" idx="8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dirty="0"/>
              <a:t>Impressora HP Neverstop 1000W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dirty="0"/>
              <a:t>R$1.609,00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dirty="0"/>
              <a:t>Quantidade 1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4" name="Google Shape;334;p42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NOTEBOOK</a:t>
            </a:r>
            <a:endParaRPr dirty="0"/>
          </a:p>
        </p:txBody>
      </p:sp>
      <p:sp>
        <p:nvSpPr>
          <p:cNvPr id="335" name="Google Shape;335;p42"/>
          <p:cNvSpPr txBox="1">
            <a:spLocks noGrp="1"/>
          </p:cNvSpPr>
          <p:nvPr>
            <p:ph type="subTitle" idx="13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Notebook </a:t>
            </a:r>
            <a:r>
              <a:rPr lang="pt-BR" dirty="0" err="1"/>
              <a:t>Ideapad</a:t>
            </a:r>
            <a:r>
              <a:rPr lang="pt-BR" dirty="0"/>
              <a:t> S145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R$3.200,00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Quantidade 6</a:t>
            </a:r>
            <a:endParaRPr dirty="0"/>
          </a:p>
        </p:txBody>
      </p:sp>
      <p:sp>
        <p:nvSpPr>
          <p:cNvPr id="336" name="Google Shape;336;p42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SERVIDOR</a:t>
            </a:r>
            <a:endParaRPr dirty="0"/>
          </a:p>
        </p:txBody>
      </p:sp>
      <p:sp>
        <p:nvSpPr>
          <p:cNvPr id="337" name="Google Shape;337;p42"/>
          <p:cNvSpPr txBox="1">
            <a:spLocks noGrp="1"/>
          </p:cNvSpPr>
          <p:nvPr>
            <p:ph type="subTitle" idx="15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Servidor </a:t>
            </a:r>
            <a:r>
              <a:rPr lang="pt-BR" dirty="0" err="1"/>
              <a:t>PowerEdge</a:t>
            </a:r>
            <a:r>
              <a:rPr lang="pt-BR" dirty="0"/>
              <a:t> T140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R$4.000,00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Quantidade 1</a:t>
            </a:r>
          </a:p>
        </p:txBody>
      </p:sp>
      <p:cxnSp>
        <p:nvCxnSpPr>
          <p:cNvPr id="338" name="Google Shape;338;p42"/>
          <p:cNvCxnSpPr>
            <a:cxnSpLocks/>
          </p:cNvCxnSpPr>
          <p:nvPr/>
        </p:nvCxnSpPr>
        <p:spPr>
          <a:xfrm flipH="1">
            <a:off x="-15375" y="1723639"/>
            <a:ext cx="699283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42"/>
          <p:cNvCxnSpPr>
            <a:cxnSpLocks/>
          </p:cNvCxnSpPr>
          <p:nvPr/>
        </p:nvCxnSpPr>
        <p:spPr>
          <a:xfrm flipH="1" flipV="1">
            <a:off x="2093328" y="3444288"/>
            <a:ext cx="7086722" cy="172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4" name="Google Shape;344;p42"/>
          <p:cNvGrpSpPr/>
          <p:nvPr/>
        </p:nvGrpSpPr>
        <p:grpSpPr>
          <a:xfrm>
            <a:off x="1189260" y="1308215"/>
            <a:ext cx="330936" cy="330743"/>
            <a:chOff x="-49764975" y="3183375"/>
            <a:chExt cx="299300" cy="299125"/>
          </a:xfrm>
        </p:grpSpPr>
        <p:sp>
          <p:nvSpPr>
            <p:cNvPr id="345" name="Google Shape;345;p42"/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2"/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2"/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2"/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2"/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2"/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2"/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2"/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2"/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42"/>
          <p:cNvGrpSpPr/>
          <p:nvPr/>
        </p:nvGrpSpPr>
        <p:grpSpPr>
          <a:xfrm>
            <a:off x="4414286" y="1311087"/>
            <a:ext cx="332677" cy="330964"/>
            <a:chOff x="-47155575" y="3200500"/>
            <a:chExt cx="300875" cy="299325"/>
          </a:xfrm>
        </p:grpSpPr>
        <p:sp>
          <p:nvSpPr>
            <p:cNvPr id="355" name="Google Shape;355;p42"/>
            <p:cNvSpPr/>
            <p:nvPr/>
          </p:nvSpPr>
          <p:spPr>
            <a:xfrm>
              <a:off x="-46943725" y="3206000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2"/>
            <p:cNvSpPr/>
            <p:nvPr/>
          </p:nvSpPr>
          <p:spPr>
            <a:xfrm>
              <a:off x="-47118575" y="3200500"/>
              <a:ext cx="228450" cy="89025"/>
            </a:xfrm>
            <a:custGeom>
              <a:avLst/>
              <a:gdLst/>
              <a:ahLst/>
              <a:cxnLst/>
              <a:rect l="l" t="t" r="r" b="b"/>
              <a:pathLst>
                <a:path w="9138" h="3561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2"/>
            <p:cNvSpPr/>
            <p:nvPr/>
          </p:nvSpPr>
          <p:spPr>
            <a:xfrm>
              <a:off x="-47013825" y="33950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2"/>
            <p:cNvSpPr/>
            <p:nvPr/>
          </p:nvSpPr>
          <p:spPr>
            <a:xfrm>
              <a:off x="-47049250" y="33596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2"/>
            <p:cNvSpPr/>
            <p:nvPr/>
          </p:nvSpPr>
          <p:spPr>
            <a:xfrm>
              <a:off x="-47013025" y="33934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>
              <a:off x="-47155575" y="3270600"/>
              <a:ext cx="300875" cy="229225"/>
            </a:xfrm>
            <a:custGeom>
              <a:avLst/>
              <a:gdLst/>
              <a:ahLst/>
              <a:cxnLst/>
              <a:rect l="l" t="t" r="r" b="b"/>
              <a:pathLst>
                <a:path w="12035" h="9169" extrusionOk="0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42"/>
          <p:cNvGrpSpPr/>
          <p:nvPr/>
        </p:nvGrpSpPr>
        <p:grpSpPr>
          <a:xfrm>
            <a:off x="4431899" y="3043763"/>
            <a:ext cx="330936" cy="330107"/>
            <a:chOff x="-47154000" y="3939275"/>
            <a:chExt cx="299300" cy="298550"/>
          </a:xfrm>
        </p:grpSpPr>
        <p:sp>
          <p:nvSpPr>
            <p:cNvPr id="362" name="Google Shape;362;p42"/>
            <p:cNvSpPr/>
            <p:nvPr/>
          </p:nvSpPr>
          <p:spPr>
            <a:xfrm>
              <a:off x="-47084700" y="4131475"/>
              <a:ext cx="159125" cy="106350"/>
            </a:xfrm>
            <a:custGeom>
              <a:avLst/>
              <a:gdLst/>
              <a:ahLst/>
              <a:cxnLst/>
              <a:rect l="l" t="t" r="r" b="b"/>
              <a:pathLst>
                <a:path w="6365" h="4254" extrusionOk="0">
                  <a:moveTo>
                    <a:pt x="4569" y="693"/>
                  </a:moveTo>
                  <a:cubicBezTo>
                    <a:pt x="4789" y="693"/>
                    <a:pt x="4947" y="851"/>
                    <a:pt x="4947" y="1040"/>
                  </a:cubicBezTo>
                  <a:cubicBezTo>
                    <a:pt x="4947" y="1260"/>
                    <a:pt x="4789" y="1418"/>
                    <a:pt x="4569" y="1418"/>
                  </a:cubicBezTo>
                  <a:lnTo>
                    <a:pt x="1796" y="1418"/>
                  </a:lnTo>
                  <a:cubicBezTo>
                    <a:pt x="1576" y="1418"/>
                    <a:pt x="1418" y="1260"/>
                    <a:pt x="1418" y="1040"/>
                  </a:cubicBezTo>
                  <a:cubicBezTo>
                    <a:pt x="1418" y="851"/>
                    <a:pt x="1576" y="693"/>
                    <a:pt x="1796" y="693"/>
                  </a:cubicBezTo>
                  <a:close/>
                  <a:moveTo>
                    <a:pt x="4569" y="2111"/>
                  </a:moveTo>
                  <a:cubicBezTo>
                    <a:pt x="4789" y="2111"/>
                    <a:pt x="4947" y="2268"/>
                    <a:pt x="4947" y="2457"/>
                  </a:cubicBezTo>
                  <a:cubicBezTo>
                    <a:pt x="4947" y="2678"/>
                    <a:pt x="4789" y="2835"/>
                    <a:pt x="4569" y="2835"/>
                  </a:cubicBezTo>
                  <a:lnTo>
                    <a:pt x="1796" y="2835"/>
                  </a:lnTo>
                  <a:cubicBezTo>
                    <a:pt x="1576" y="2835"/>
                    <a:pt x="1418" y="2678"/>
                    <a:pt x="1418" y="2457"/>
                  </a:cubicBezTo>
                  <a:cubicBezTo>
                    <a:pt x="1418" y="2268"/>
                    <a:pt x="1576" y="2111"/>
                    <a:pt x="1796" y="2111"/>
                  </a:cubicBezTo>
                  <a:close/>
                  <a:moveTo>
                    <a:pt x="0" y="0"/>
                  </a:moveTo>
                  <a:lnTo>
                    <a:pt x="0" y="1418"/>
                  </a:lnTo>
                  <a:lnTo>
                    <a:pt x="0" y="3875"/>
                  </a:lnTo>
                  <a:cubicBezTo>
                    <a:pt x="0" y="4096"/>
                    <a:pt x="158" y="4253"/>
                    <a:pt x="379" y="4253"/>
                  </a:cubicBezTo>
                  <a:lnTo>
                    <a:pt x="5986" y="4253"/>
                  </a:lnTo>
                  <a:cubicBezTo>
                    <a:pt x="6207" y="4253"/>
                    <a:pt x="6364" y="4096"/>
                    <a:pt x="6364" y="3875"/>
                  </a:cubicBezTo>
                  <a:lnTo>
                    <a:pt x="6364" y="1418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>
              <a:off x="-46979150" y="3943225"/>
              <a:ext cx="48050" cy="47275"/>
            </a:xfrm>
            <a:custGeom>
              <a:avLst/>
              <a:gdLst/>
              <a:ahLst/>
              <a:cxnLst/>
              <a:rect l="l" t="t" r="r" b="b"/>
              <a:pathLst>
                <a:path w="1922" h="1891" extrusionOk="0">
                  <a:moveTo>
                    <a:pt x="0" y="0"/>
                  </a:moveTo>
                  <a:lnTo>
                    <a:pt x="0" y="1891"/>
                  </a:lnTo>
                  <a:lnTo>
                    <a:pt x="1922" y="1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>
              <a:off x="-47154000" y="4026700"/>
              <a:ext cx="299300" cy="141025"/>
            </a:xfrm>
            <a:custGeom>
              <a:avLst/>
              <a:gdLst/>
              <a:ahLst/>
              <a:cxnLst/>
              <a:rect l="l" t="t" r="r" b="b"/>
              <a:pathLst>
                <a:path w="11972" h="5641" extrusionOk="0">
                  <a:moveTo>
                    <a:pt x="3151" y="2080"/>
                  </a:moveTo>
                  <a:cubicBezTo>
                    <a:pt x="3340" y="2080"/>
                    <a:pt x="3497" y="2238"/>
                    <a:pt x="3497" y="2458"/>
                  </a:cubicBezTo>
                  <a:cubicBezTo>
                    <a:pt x="3497" y="2647"/>
                    <a:pt x="3340" y="2805"/>
                    <a:pt x="3151" y="2805"/>
                  </a:cubicBezTo>
                  <a:cubicBezTo>
                    <a:pt x="2930" y="2805"/>
                    <a:pt x="2804" y="2647"/>
                    <a:pt x="2804" y="2458"/>
                  </a:cubicBezTo>
                  <a:cubicBezTo>
                    <a:pt x="2804" y="2238"/>
                    <a:pt x="2930" y="2080"/>
                    <a:pt x="3151" y="2080"/>
                  </a:cubicBezTo>
                  <a:close/>
                  <a:moveTo>
                    <a:pt x="4568" y="2080"/>
                  </a:moveTo>
                  <a:cubicBezTo>
                    <a:pt x="4757" y="2080"/>
                    <a:pt x="4915" y="2238"/>
                    <a:pt x="4915" y="2458"/>
                  </a:cubicBezTo>
                  <a:cubicBezTo>
                    <a:pt x="4915" y="2647"/>
                    <a:pt x="4757" y="2805"/>
                    <a:pt x="4568" y="2805"/>
                  </a:cubicBezTo>
                  <a:cubicBezTo>
                    <a:pt x="4348" y="2805"/>
                    <a:pt x="4190" y="2647"/>
                    <a:pt x="4190" y="2458"/>
                  </a:cubicBezTo>
                  <a:cubicBezTo>
                    <a:pt x="4190" y="2238"/>
                    <a:pt x="4348" y="2080"/>
                    <a:pt x="4568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8"/>
                    <a:pt x="6994" y="2458"/>
                  </a:cubicBezTo>
                  <a:cubicBezTo>
                    <a:pt x="6994" y="2647"/>
                    <a:pt x="6837" y="2805"/>
                    <a:pt x="6648" y="2805"/>
                  </a:cubicBezTo>
                  <a:lnTo>
                    <a:pt x="5923" y="2805"/>
                  </a:lnTo>
                  <a:cubicBezTo>
                    <a:pt x="5734" y="2805"/>
                    <a:pt x="5576" y="2647"/>
                    <a:pt x="5576" y="2458"/>
                  </a:cubicBezTo>
                  <a:cubicBezTo>
                    <a:pt x="5576" y="2238"/>
                    <a:pt x="5734" y="2080"/>
                    <a:pt x="5923" y="2080"/>
                  </a:cubicBezTo>
                  <a:close/>
                  <a:moveTo>
                    <a:pt x="8790" y="2080"/>
                  </a:moveTo>
                  <a:cubicBezTo>
                    <a:pt x="8979" y="2080"/>
                    <a:pt x="9136" y="2238"/>
                    <a:pt x="9136" y="2458"/>
                  </a:cubicBezTo>
                  <a:cubicBezTo>
                    <a:pt x="9136" y="2647"/>
                    <a:pt x="8979" y="2805"/>
                    <a:pt x="8790" y="2805"/>
                  </a:cubicBezTo>
                  <a:lnTo>
                    <a:pt x="8065" y="2805"/>
                  </a:lnTo>
                  <a:cubicBezTo>
                    <a:pt x="7876" y="2805"/>
                    <a:pt x="7719" y="2647"/>
                    <a:pt x="7719" y="2458"/>
                  </a:cubicBezTo>
                  <a:cubicBezTo>
                    <a:pt x="7719" y="2238"/>
                    <a:pt x="7876" y="2080"/>
                    <a:pt x="8065" y="2080"/>
                  </a:cubicBezTo>
                  <a:close/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4569"/>
                  </a:lnTo>
                  <a:cubicBezTo>
                    <a:pt x="0" y="5168"/>
                    <a:pt x="473" y="5640"/>
                    <a:pt x="1071" y="5640"/>
                  </a:cubicBezTo>
                  <a:lnTo>
                    <a:pt x="2111" y="5640"/>
                  </a:lnTo>
                  <a:lnTo>
                    <a:pt x="2111" y="4223"/>
                  </a:lnTo>
                  <a:lnTo>
                    <a:pt x="1764" y="4223"/>
                  </a:lnTo>
                  <a:cubicBezTo>
                    <a:pt x="1575" y="4223"/>
                    <a:pt x="1418" y="4065"/>
                    <a:pt x="1418" y="3876"/>
                  </a:cubicBezTo>
                  <a:cubicBezTo>
                    <a:pt x="1418" y="3655"/>
                    <a:pt x="1575" y="3498"/>
                    <a:pt x="1764" y="3498"/>
                  </a:cubicBezTo>
                  <a:lnTo>
                    <a:pt x="10208" y="3498"/>
                  </a:lnTo>
                  <a:cubicBezTo>
                    <a:pt x="10397" y="3498"/>
                    <a:pt x="10554" y="3655"/>
                    <a:pt x="10554" y="3876"/>
                  </a:cubicBezTo>
                  <a:cubicBezTo>
                    <a:pt x="10554" y="4065"/>
                    <a:pt x="10397" y="4223"/>
                    <a:pt x="10208" y="4223"/>
                  </a:cubicBezTo>
                  <a:lnTo>
                    <a:pt x="9830" y="4223"/>
                  </a:lnTo>
                  <a:lnTo>
                    <a:pt x="9830" y="5640"/>
                  </a:lnTo>
                  <a:lnTo>
                    <a:pt x="10901" y="5640"/>
                  </a:lnTo>
                  <a:cubicBezTo>
                    <a:pt x="11499" y="5640"/>
                    <a:pt x="11972" y="5168"/>
                    <a:pt x="11972" y="4569"/>
                  </a:cubicBezTo>
                  <a:lnTo>
                    <a:pt x="11972" y="1072"/>
                  </a:lnTo>
                  <a:cubicBezTo>
                    <a:pt x="11972" y="473"/>
                    <a:pt x="11499" y="1"/>
                    <a:pt x="10901" y="1"/>
                  </a:cubicBezTo>
                  <a:lnTo>
                    <a:pt x="9830" y="1"/>
                  </a:lnTo>
                  <a:lnTo>
                    <a:pt x="9830" y="1072"/>
                  </a:lnTo>
                  <a:cubicBezTo>
                    <a:pt x="9830" y="1261"/>
                    <a:pt x="9672" y="1419"/>
                    <a:pt x="9483" y="1419"/>
                  </a:cubicBezTo>
                  <a:lnTo>
                    <a:pt x="2489" y="1419"/>
                  </a:lnTo>
                  <a:cubicBezTo>
                    <a:pt x="2268" y="1419"/>
                    <a:pt x="2111" y="1261"/>
                    <a:pt x="2111" y="1072"/>
                  </a:cubicBezTo>
                  <a:lnTo>
                    <a:pt x="21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>
              <a:off x="-47083125" y="3939275"/>
              <a:ext cx="158325" cy="106350"/>
            </a:xfrm>
            <a:custGeom>
              <a:avLst/>
              <a:gdLst/>
              <a:ahLst/>
              <a:cxnLst/>
              <a:rect l="l" t="t" r="r" b="b"/>
              <a:pathLst>
                <a:path w="6333" h="425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3529"/>
                  </a:lnTo>
                  <a:lnTo>
                    <a:pt x="0" y="4254"/>
                  </a:lnTo>
                  <a:lnTo>
                    <a:pt x="6333" y="4254"/>
                  </a:lnTo>
                  <a:lnTo>
                    <a:pt x="6333" y="3498"/>
                  </a:lnTo>
                  <a:lnTo>
                    <a:pt x="6301" y="3498"/>
                  </a:lnTo>
                  <a:lnTo>
                    <a:pt x="6301" y="2805"/>
                  </a:lnTo>
                  <a:lnTo>
                    <a:pt x="3844" y="2805"/>
                  </a:lnTo>
                  <a:cubicBezTo>
                    <a:pt x="3655" y="2805"/>
                    <a:pt x="3498" y="2647"/>
                    <a:pt x="3498" y="2427"/>
                  </a:cubicBezTo>
                  <a:lnTo>
                    <a:pt x="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42"/>
          <p:cNvGrpSpPr/>
          <p:nvPr/>
        </p:nvGrpSpPr>
        <p:grpSpPr>
          <a:xfrm>
            <a:off x="7701924" y="3056473"/>
            <a:ext cx="336507" cy="336507"/>
            <a:chOff x="3271200" y="1435075"/>
            <a:chExt cx="481825" cy="481825"/>
          </a:xfrm>
        </p:grpSpPr>
        <p:sp>
          <p:nvSpPr>
            <p:cNvPr id="367" name="Google Shape;367;p42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8" name="Google Shape;368;p42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0" name="Google Shape;5403;p65">
            <a:extLst>
              <a:ext uri="{FF2B5EF4-FFF2-40B4-BE49-F238E27FC236}">
                <a16:creationId xmlns:a16="http://schemas.microsoft.com/office/drawing/2014/main" id="{4BD08BE8-7A35-4611-90BE-EED93F4A4875}"/>
              </a:ext>
            </a:extLst>
          </p:cNvPr>
          <p:cNvGrpSpPr/>
          <p:nvPr/>
        </p:nvGrpSpPr>
        <p:grpSpPr>
          <a:xfrm>
            <a:off x="6082331" y="3045397"/>
            <a:ext cx="339253" cy="318042"/>
            <a:chOff x="5049725" y="2635825"/>
            <a:chExt cx="481825" cy="451700"/>
          </a:xfrm>
        </p:grpSpPr>
        <p:sp>
          <p:nvSpPr>
            <p:cNvPr id="51" name="Google Shape;5404;p65">
              <a:extLst>
                <a:ext uri="{FF2B5EF4-FFF2-40B4-BE49-F238E27FC236}">
                  <a16:creationId xmlns:a16="http://schemas.microsoft.com/office/drawing/2014/main" id="{73B419DA-A18A-4982-B619-B2062CFB2C73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" name="Google Shape;5405;p65">
              <a:extLst>
                <a:ext uri="{FF2B5EF4-FFF2-40B4-BE49-F238E27FC236}">
                  <a16:creationId xmlns:a16="http://schemas.microsoft.com/office/drawing/2014/main" id="{26E074E3-E62C-47AA-ACE8-359E450E97D1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" name="Google Shape;5406;p65">
              <a:extLst>
                <a:ext uri="{FF2B5EF4-FFF2-40B4-BE49-F238E27FC236}">
                  <a16:creationId xmlns:a16="http://schemas.microsoft.com/office/drawing/2014/main" id="{2C4CAE3E-9423-42C7-A44C-8C8824F3C95D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4" name="Google Shape;5232;p65">
            <a:extLst>
              <a:ext uri="{FF2B5EF4-FFF2-40B4-BE49-F238E27FC236}">
                <a16:creationId xmlns:a16="http://schemas.microsoft.com/office/drawing/2014/main" id="{6F6674A1-2F9A-4BD7-9876-89AD0DBD4D83}"/>
              </a:ext>
            </a:extLst>
          </p:cNvPr>
          <p:cNvGrpSpPr/>
          <p:nvPr/>
        </p:nvGrpSpPr>
        <p:grpSpPr>
          <a:xfrm>
            <a:off x="2772981" y="1306571"/>
            <a:ext cx="340573" cy="339271"/>
            <a:chOff x="2085450" y="842250"/>
            <a:chExt cx="483700" cy="481850"/>
          </a:xfrm>
        </p:grpSpPr>
        <p:sp>
          <p:nvSpPr>
            <p:cNvPr id="55" name="Google Shape;5233;p65">
              <a:extLst>
                <a:ext uri="{FF2B5EF4-FFF2-40B4-BE49-F238E27FC236}">
                  <a16:creationId xmlns:a16="http://schemas.microsoft.com/office/drawing/2014/main" id="{93C4FF17-3057-45AD-82EE-5379E2FD8B43}"/>
                </a:ext>
              </a:extLst>
            </p:cNvPr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5234;p65">
              <a:extLst>
                <a:ext uri="{FF2B5EF4-FFF2-40B4-BE49-F238E27FC236}">
                  <a16:creationId xmlns:a16="http://schemas.microsoft.com/office/drawing/2014/main" id="{FFCFA54C-BCAF-44D9-9E17-C1AC398D8759}"/>
                </a:ext>
              </a:extLst>
            </p:cNvPr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" name="Google Shape;5235;p65">
              <a:extLst>
                <a:ext uri="{FF2B5EF4-FFF2-40B4-BE49-F238E27FC236}">
                  <a16:creationId xmlns:a16="http://schemas.microsoft.com/office/drawing/2014/main" id="{67801854-563A-4EBA-92D6-681D3C79A240}"/>
                </a:ext>
              </a:extLst>
            </p:cNvPr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A8196A59-1B58-47C9-A9F3-1DA5FF0B3EFB}"/>
              </a:ext>
            </a:extLst>
          </p:cNvPr>
          <p:cNvSpPr txBox="1"/>
          <p:nvPr/>
        </p:nvSpPr>
        <p:spPr>
          <a:xfrm>
            <a:off x="3934322" y="1919448"/>
            <a:ext cx="45988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tx1"/>
                </a:solidFill>
                <a:latin typeface="Exo 2"/>
              </a:rPr>
              <a:t>WINDOWS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9424128-BE49-44DF-AC4E-AE40DC726F5F}"/>
              </a:ext>
            </a:extLst>
          </p:cNvPr>
          <p:cNvSpPr txBox="1"/>
          <p:nvPr/>
        </p:nvSpPr>
        <p:spPr>
          <a:xfrm>
            <a:off x="5455043" y="2194489"/>
            <a:ext cx="154700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Licença Windows 10 pro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R$1.599,00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Quantidade 1</a:t>
            </a:r>
          </a:p>
        </p:txBody>
      </p:sp>
      <p:sp>
        <p:nvSpPr>
          <p:cNvPr id="64" name="Google Shape;5741;p66">
            <a:extLst>
              <a:ext uri="{FF2B5EF4-FFF2-40B4-BE49-F238E27FC236}">
                <a16:creationId xmlns:a16="http://schemas.microsoft.com/office/drawing/2014/main" id="{B560D0F0-F672-4715-9129-B1962A8B015C}"/>
              </a:ext>
            </a:extLst>
          </p:cNvPr>
          <p:cNvSpPr/>
          <p:nvPr/>
        </p:nvSpPr>
        <p:spPr>
          <a:xfrm>
            <a:off x="6070707" y="1306896"/>
            <a:ext cx="315672" cy="369974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A837949C-BC89-49EA-B147-CE79D2865E9C}"/>
              </a:ext>
            </a:extLst>
          </p:cNvPr>
          <p:cNvSpPr txBox="1"/>
          <p:nvPr/>
        </p:nvSpPr>
        <p:spPr>
          <a:xfrm>
            <a:off x="2017053" y="3917230"/>
            <a:ext cx="16694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9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Roteador </a:t>
            </a:r>
            <a:r>
              <a:rPr lang="pt-BR" sz="900" dirty="0" err="1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Intelbras</a:t>
            </a:r>
            <a:r>
              <a:rPr lang="pt-BR" sz="9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pt-BR" sz="900" dirty="0" err="1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Action</a:t>
            </a:r>
            <a:r>
              <a:rPr lang="pt-BR" sz="9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9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RG 1200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9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R$265,00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9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Quantidade 1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99E1BBB4-FB0B-4F34-8B86-CDE9280FF262}"/>
              </a:ext>
            </a:extLst>
          </p:cNvPr>
          <p:cNvSpPr txBox="1"/>
          <p:nvPr/>
        </p:nvSpPr>
        <p:spPr>
          <a:xfrm>
            <a:off x="2191056" y="3609453"/>
            <a:ext cx="1427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tx1"/>
                </a:solidFill>
                <a:latin typeface="Exo 2"/>
              </a:rPr>
              <a:t>ROTEADOR</a:t>
            </a:r>
          </a:p>
        </p:txBody>
      </p:sp>
      <p:grpSp>
        <p:nvGrpSpPr>
          <p:cNvPr id="69" name="Google Shape;6302;p67">
            <a:extLst>
              <a:ext uri="{FF2B5EF4-FFF2-40B4-BE49-F238E27FC236}">
                <a16:creationId xmlns:a16="http://schemas.microsoft.com/office/drawing/2014/main" id="{A97F6359-C4F4-49B6-B270-A93D2BEDECAB}"/>
              </a:ext>
            </a:extLst>
          </p:cNvPr>
          <p:cNvGrpSpPr/>
          <p:nvPr/>
        </p:nvGrpSpPr>
        <p:grpSpPr>
          <a:xfrm>
            <a:off x="2698155" y="3034993"/>
            <a:ext cx="351940" cy="349163"/>
            <a:chOff x="3133425" y="3955025"/>
            <a:chExt cx="297750" cy="295400"/>
          </a:xfrm>
        </p:grpSpPr>
        <p:sp>
          <p:nvSpPr>
            <p:cNvPr id="70" name="Google Shape;6303;p67">
              <a:extLst>
                <a:ext uri="{FF2B5EF4-FFF2-40B4-BE49-F238E27FC236}">
                  <a16:creationId xmlns:a16="http://schemas.microsoft.com/office/drawing/2014/main" id="{BEADA244-DE71-4DB6-A5BA-91333B84FA0E}"/>
                </a:ext>
              </a:extLst>
            </p:cNvPr>
            <p:cNvSpPr/>
            <p:nvPr/>
          </p:nvSpPr>
          <p:spPr>
            <a:xfrm>
              <a:off x="3133425" y="4058225"/>
              <a:ext cx="297750" cy="192200"/>
            </a:xfrm>
            <a:custGeom>
              <a:avLst/>
              <a:gdLst/>
              <a:ahLst/>
              <a:cxnLst/>
              <a:rect l="l" t="t" r="r" b="b"/>
              <a:pathLst>
                <a:path w="11910" h="7688" extrusionOk="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304;p67">
              <a:extLst>
                <a:ext uri="{FF2B5EF4-FFF2-40B4-BE49-F238E27FC236}">
                  <a16:creationId xmlns:a16="http://schemas.microsoft.com/office/drawing/2014/main" id="{A48D6992-C275-43F8-97E0-F5E8DD6A2E39}"/>
                </a:ext>
              </a:extLst>
            </p:cNvPr>
            <p:cNvSpPr/>
            <p:nvPr/>
          </p:nvSpPr>
          <p:spPr>
            <a:xfrm>
              <a:off x="3263375" y="40070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305;p67">
              <a:extLst>
                <a:ext uri="{FF2B5EF4-FFF2-40B4-BE49-F238E27FC236}">
                  <a16:creationId xmlns:a16="http://schemas.microsoft.com/office/drawing/2014/main" id="{5B904647-39B8-462C-921C-17B38C6CCF16}"/>
                </a:ext>
              </a:extLst>
            </p:cNvPr>
            <p:cNvSpPr/>
            <p:nvPr/>
          </p:nvSpPr>
          <p:spPr>
            <a:xfrm>
              <a:off x="3203525" y="3955025"/>
              <a:ext cx="155175" cy="135500"/>
            </a:xfrm>
            <a:custGeom>
              <a:avLst/>
              <a:gdLst/>
              <a:ahLst/>
              <a:cxnLst/>
              <a:rect l="l" t="t" r="r" b="b"/>
              <a:pathLst>
                <a:path w="6207" h="5420" extrusionOk="0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2C42DB16-9E69-498F-BC95-7F58BEBD851C}"/>
              </a:ext>
            </a:extLst>
          </p:cNvPr>
          <p:cNvSpPr txBox="1"/>
          <p:nvPr/>
        </p:nvSpPr>
        <p:spPr>
          <a:xfrm>
            <a:off x="307187" y="3884564"/>
            <a:ext cx="15375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tx1"/>
                </a:solidFill>
                <a:latin typeface="Exo 2"/>
              </a:rPr>
              <a:t>PREÇO TOTAL: 27.104,65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tx1"/>
                </a:solidFill>
                <a:latin typeface="Exo 2"/>
              </a:rPr>
              <a:t>PREÇO TOTAL POR MÊS: 191,40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7" name="Google Shape;377;p43"/>
          <p:cNvCxnSpPr/>
          <p:nvPr/>
        </p:nvCxnSpPr>
        <p:spPr>
          <a:xfrm rot="10800000">
            <a:off x="8327293" y="2979074"/>
            <a:ext cx="157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43"/>
          <p:cNvCxnSpPr/>
          <p:nvPr/>
        </p:nvCxnSpPr>
        <p:spPr>
          <a:xfrm rot="10800000">
            <a:off x="-722159" y="2386380"/>
            <a:ext cx="148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Google Shape;379;p43"/>
          <p:cNvSpPr/>
          <p:nvPr/>
        </p:nvSpPr>
        <p:spPr>
          <a:xfrm rot="-5400000" flipH="1">
            <a:off x="5030283" y="1685566"/>
            <a:ext cx="3637867" cy="2956153"/>
          </a:xfrm>
          <a:prstGeom prst="snip1Rect">
            <a:avLst>
              <a:gd name="adj" fmla="val 16667"/>
            </a:avLst>
          </a:prstGeom>
          <a:solidFill>
            <a:srgbClr val="FFFFFF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0" name="Google Shape;380;p43"/>
          <p:cNvSpPr txBox="1">
            <a:spLocks noGrp="1"/>
          </p:cNvSpPr>
          <p:nvPr>
            <p:ph type="ctrTitle"/>
          </p:nvPr>
        </p:nvSpPr>
        <p:spPr>
          <a:xfrm>
            <a:off x="1027537" y="250526"/>
            <a:ext cx="3373491" cy="828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Roteador </a:t>
            </a:r>
            <a:r>
              <a:rPr lang="pt-BR" dirty="0" err="1"/>
              <a:t>Intelbras</a:t>
            </a:r>
            <a:r>
              <a:rPr lang="pt-BR" dirty="0"/>
              <a:t> </a:t>
            </a:r>
            <a:r>
              <a:rPr lang="pt-BR" dirty="0" err="1"/>
              <a:t>Action</a:t>
            </a:r>
            <a:r>
              <a:rPr lang="pt-BR" dirty="0"/>
              <a:t> 1200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dirty="0"/>
          </a:p>
        </p:txBody>
      </p:sp>
      <p:sp>
        <p:nvSpPr>
          <p:cNvPr id="381" name="Google Shape;381;p43"/>
          <p:cNvSpPr/>
          <p:nvPr/>
        </p:nvSpPr>
        <p:spPr>
          <a:xfrm rot="5400000">
            <a:off x="1150823" y="749915"/>
            <a:ext cx="2954712" cy="3752013"/>
          </a:xfrm>
          <a:prstGeom prst="snip1Rect">
            <a:avLst>
              <a:gd name="adj" fmla="val 16667"/>
            </a:avLst>
          </a:prstGeom>
          <a:solidFill>
            <a:srgbClr val="FFFFFF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541DD31-1F4D-4503-8F8F-7FF16FA80EC3}"/>
              </a:ext>
            </a:extLst>
          </p:cNvPr>
          <p:cNvSpPr txBox="1"/>
          <p:nvPr/>
        </p:nvSpPr>
        <p:spPr>
          <a:xfrm>
            <a:off x="5220438" y="489098"/>
            <a:ext cx="33734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tx1"/>
                </a:solidFill>
                <a:latin typeface="Exo 2"/>
              </a:rPr>
              <a:t> Impressora HP </a:t>
            </a:r>
            <a:r>
              <a:rPr lang="pt-BR" sz="2400" b="1" dirty="0" err="1">
                <a:solidFill>
                  <a:schemeClr val="tx1"/>
                </a:solidFill>
                <a:latin typeface="Exo 2"/>
              </a:rPr>
              <a:t>NeverStop</a:t>
            </a:r>
            <a:r>
              <a:rPr lang="pt-BR" sz="2400" b="1" dirty="0">
                <a:solidFill>
                  <a:schemeClr val="tx1"/>
                </a:solidFill>
                <a:latin typeface="Exo 2"/>
              </a:rPr>
              <a:t> 1000W</a:t>
            </a:r>
          </a:p>
          <a:p>
            <a:pPr algn="ctr"/>
            <a:endParaRPr lang="pt-BR" sz="2400" b="1" dirty="0">
              <a:solidFill>
                <a:schemeClr val="tx1"/>
              </a:solidFill>
              <a:latin typeface="Exo 2"/>
            </a:endParaRPr>
          </a:p>
          <a:p>
            <a:pPr algn="ctr"/>
            <a:endParaRPr lang="pt-BR" sz="2400" b="1" dirty="0">
              <a:solidFill>
                <a:schemeClr val="tx1"/>
              </a:solidFill>
              <a:latin typeface="Exo 2"/>
            </a:endParaRPr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F29A7ADB-B4E4-42FC-A7E6-08EE99D32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564669"/>
              </p:ext>
            </p:extLst>
          </p:nvPr>
        </p:nvGraphicFramePr>
        <p:xfrm>
          <a:off x="752173" y="1287865"/>
          <a:ext cx="3752012" cy="2669614"/>
        </p:xfrm>
        <a:graphic>
          <a:graphicData uri="http://schemas.openxmlformats.org/drawingml/2006/table">
            <a:tbl>
              <a:tblPr firstRow="1" firstCol="1" bandRow="1">
                <a:tableStyleId>{836FC6FA-6370-4976-BF6E-FF22061FC375}</a:tableStyleId>
              </a:tblPr>
              <a:tblGrid>
                <a:gridCol w="1012673">
                  <a:extLst>
                    <a:ext uri="{9D8B030D-6E8A-4147-A177-3AD203B41FA5}">
                      <a16:colId xmlns:a16="http://schemas.microsoft.com/office/drawing/2014/main" val="2668437680"/>
                    </a:ext>
                  </a:extLst>
                </a:gridCol>
                <a:gridCol w="2739339">
                  <a:extLst>
                    <a:ext uri="{9D8B030D-6E8A-4147-A177-3AD203B41FA5}">
                      <a16:colId xmlns:a16="http://schemas.microsoft.com/office/drawing/2014/main" val="4196600176"/>
                    </a:ext>
                  </a:extLst>
                </a:gridCol>
              </a:tblGrid>
              <a:tr h="2188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Marca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 dirty="0" err="1">
                          <a:effectLst/>
                        </a:rPr>
                        <a:t>Intelbras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extLst>
                  <a:ext uri="{0D108BD9-81ED-4DB2-BD59-A6C34878D82A}">
                    <a16:rowId xmlns:a16="http://schemas.microsoft.com/office/drawing/2014/main" val="1446746947"/>
                  </a:ext>
                </a:extLst>
              </a:tr>
              <a:tr h="22482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Modelo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‎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r>
                        <a:rPr lang="pt-BR" sz="1100">
                          <a:effectLst/>
                        </a:rPr>
                        <a:t>4750074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extLst>
                  <a:ext uri="{0D108BD9-81ED-4DB2-BD59-A6C34878D82A}">
                    <a16:rowId xmlns:a16="http://schemas.microsoft.com/office/drawing/2014/main" val="1511040424"/>
                  </a:ext>
                </a:extLst>
              </a:tr>
              <a:tr h="2188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Série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‎Action 1200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extLst>
                  <a:ext uri="{0D108BD9-81ED-4DB2-BD59-A6C34878D82A}">
                    <a16:rowId xmlns:a16="http://schemas.microsoft.com/office/drawing/2014/main" val="1125936726"/>
                  </a:ext>
                </a:extLst>
              </a:tr>
              <a:tr h="11209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Hardware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pt-BR" sz="1050" dirty="0">
                          <a:effectLst/>
                        </a:rPr>
                        <a:t>4x Antenas fixas de 5 </a:t>
                      </a:r>
                      <a:r>
                        <a:rPr lang="pt-BR" sz="1050" dirty="0" err="1">
                          <a:effectLst/>
                        </a:rPr>
                        <a:t>dBi</a:t>
                      </a:r>
                      <a:endParaRPr lang="pt-BR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pt-BR" sz="1050" dirty="0">
                          <a:effectLst/>
                        </a:rPr>
                        <a:t>3x Portas LAN (10/100/1000 </a:t>
                      </a:r>
                      <a:r>
                        <a:rPr lang="pt-BR" sz="1050" dirty="0" err="1">
                          <a:effectLst/>
                        </a:rPr>
                        <a:t>Mpbs</a:t>
                      </a:r>
                      <a:r>
                        <a:rPr lang="pt-BR" sz="1050" dirty="0">
                          <a:effectLst/>
                        </a:rPr>
                        <a:t>)</a:t>
                      </a:r>
                      <a:endParaRPr lang="pt-BR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pt-BR" sz="1050" dirty="0">
                          <a:effectLst/>
                        </a:rPr>
                        <a:t>1x Porta Internet (10/100/1000 </a:t>
                      </a:r>
                      <a:r>
                        <a:rPr lang="pt-BR" sz="1050" dirty="0" err="1">
                          <a:effectLst/>
                        </a:rPr>
                        <a:t>Mpbs</a:t>
                      </a:r>
                      <a:r>
                        <a:rPr lang="pt-BR" sz="1050" dirty="0">
                          <a:effectLst/>
                        </a:rPr>
                        <a:t>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extLst>
                  <a:ext uri="{0D108BD9-81ED-4DB2-BD59-A6C34878D82A}">
                    <a16:rowId xmlns:a16="http://schemas.microsoft.com/office/drawing/2014/main" val="3708881342"/>
                  </a:ext>
                </a:extLst>
              </a:tr>
              <a:tr h="5209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pt-BR" sz="1050">
                          <a:effectLst/>
                        </a:rPr>
                        <a:t>Frequências de operação: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 dirty="0">
                          <a:effectLst/>
                        </a:rPr>
                        <a:t>‎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050" dirty="0">
                          <a:effectLst/>
                        </a:rPr>
                        <a:t>2.4GHz</a:t>
                      </a:r>
                      <a:endParaRPr lang="pt-BR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 dirty="0">
                          <a:effectLst/>
                        </a:rPr>
                        <a:t> 5GHz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extLst>
                  <a:ext uri="{0D108BD9-81ED-4DB2-BD59-A6C34878D82A}">
                    <a16:rowId xmlns:a16="http://schemas.microsoft.com/office/drawing/2014/main" val="4026993381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4347522B-E7D0-40CA-A01C-4B1FBC1DA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364879"/>
              </p:ext>
            </p:extLst>
          </p:nvPr>
        </p:nvGraphicFramePr>
        <p:xfrm>
          <a:off x="5594654" y="1389325"/>
          <a:ext cx="2625057" cy="3548634"/>
        </p:xfrm>
        <a:graphic>
          <a:graphicData uri="http://schemas.openxmlformats.org/drawingml/2006/table">
            <a:tbl>
              <a:tblPr firstRow="1" firstCol="1" bandRow="1">
                <a:tableStyleId>{836FC6FA-6370-4976-BF6E-FF22061FC375}</a:tableStyleId>
              </a:tblPr>
              <a:tblGrid>
                <a:gridCol w="1321666">
                  <a:extLst>
                    <a:ext uri="{9D8B030D-6E8A-4147-A177-3AD203B41FA5}">
                      <a16:colId xmlns:a16="http://schemas.microsoft.com/office/drawing/2014/main" val="3992019841"/>
                    </a:ext>
                  </a:extLst>
                </a:gridCol>
                <a:gridCol w="1303391">
                  <a:extLst>
                    <a:ext uri="{9D8B030D-6E8A-4147-A177-3AD203B41FA5}">
                      <a16:colId xmlns:a16="http://schemas.microsoft.com/office/drawing/2014/main" val="2484213132"/>
                    </a:ext>
                  </a:extLst>
                </a:gridCol>
              </a:tblGrid>
              <a:tr h="26146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Marca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 dirty="0">
                          <a:effectLst/>
                        </a:rPr>
                        <a:t>‎HP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extLst>
                  <a:ext uri="{0D108BD9-81ED-4DB2-BD59-A6C34878D82A}">
                    <a16:rowId xmlns:a16="http://schemas.microsoft.com/office/drawing/2014/main" val="1169703541"/>
                  </a:ext>
                </a:extLst>
              </a:tr>
              <a:tr h="26146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Fabricante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 dirty="0">
                          <a:effectLst/>
                        </a:rPr>
                        <a:t>‎hp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extLst>
                  <a:ext uri="{0D108BD9-81ED-4DB2-BD59-A6C34878D82A}">
                    <a16:rowId xmlns:a16="http://schemas.microsoft.com/office/drawing/2014/main" val="1770606344"/>
                  </a:ext>
                </a:extLst>
              </a:tr>
              <a:tr h="4177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Série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‎Neverstop HP 1000W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extLst>
                  <a:ext uri="{0D108BD9-81ED-4DB2-BD59-A6C34878D82A}">
                    <a16:rowId xmlns:a16="http://schemas.microsoft.com/office/drawing/2014/main" val="1607401933"/>
                  </a:ext>
                </a:extLst>
              </a:tr>
              <a:tr h="26146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Certificação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‎Energy Star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extLst>
                  <a:ext uri="{0D108BD9-81ED-4DB2-BD59-A6C34878D82A}">
                    <a16:rowId xmlns:a16="http://schemas.microsoft.com/office/drawing/2014/main" val="3378460487"/>
                  </a:ext>
                </a:extLst>
              </a:tr>
              <a:tr h="26146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Cor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‎Branca/Cinza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extLst>
                  <a:ext uri="{0D108BD9-81ED-4DB2-BD59-A6C34878D82A}">
                    <a16:rowId xmlns:a16="http://schemas.microsoft.com/office/drawing/2014/main" val="1831538292"/>
                  </a:ext>
                </a:extLst>
              </a:tr>
              <a:tr h="4177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Formato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‎Apenas impressão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extLst>
                  <a:ext uri="{0D108BD9-81ED-4DB2-BD59-A6C34878D82A}">
                    <a16:rowId xmlns:a16="http://schemas.microsoft.com/office/drawing/2014/main" val="1577549669"/>
                  </a:ext>
                </a:extLst>
              </a:tr>
              <a:tr h="26146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Altura do produto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‎21.1 centímetros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extLst>
                  <a:ext uri="{0D108BD9-81ED-4DB2-BD59-A6C34878D82A}">
                    <a16:rowId xmlns:a16="http://schemas.microsoft.com/office/drawing/2014/main" val="2589751330"/>
                  </a:ext>
                </a:extLst>
              </a:tr>
              <a:tr h="4177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Largura do produto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 dirty="0">
                          <a:effectLst/>
                        </a:rPr>
                        <a:t>‎38.1 </a:t>
                      </a:r>
                      <a:r>
                        <a:rPr lang="en-US" sz="1050" dirty="0" err="1">
                          <a:effectLst/>
                        </a:rPr>
                        <a:t>centímetros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extLst>
                  <a:ext uri="{0D108BD9-81ED-4DB2-BD59-A6C34878D82A}">
                    <a16:rowId xmlns:a16="http://schemas.microsoft.com/office/drawing/2014/main" val="2785222011"/>
                  </a:ext>
                </a:extLst>
              </a:tr>
              <a:tr h="4177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Tamanho da memória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‎32 MB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extLst>
                  <a:ext uri="{0D108BD9-81ED-4DB2-BD59-A6C34878D82A}">
                    <a16:rowId xmlns:a16="http://schemas.microsoft.com/office/drawing/2014/main" val="1855612254"/>
                  </a:ext>
                </a:extLst>
              </a:tr>
              <a:tr h="26146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>
                          <a:effectLst/>
                        </a:rPr>
                        <a:t>Tipo de conexão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US" sz="1050" dirty="0">
                          <a:effectLst/>
                        </a:rPr>
                        <a:t>‎</a:t>
                      </a:r>
                      <a:r>
                        <a:rPr lang="en-US" sz="1050" dirty="0" err="1">
                          <a:effectLst/>
                        </a:rPr>
                        <a:t>Wi_fi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50" marR="133350" marT="66675" marB="57150"/>
                </a:tc>
                <a:extLst>
                  <a:ext uri="{0D108BD9-81ED-4DB2-BD59-A6C34878D82A}">
                    <a16:rowId xmlns:a16="http://schemas.microsoft.com/office/drawing/2014/main" val="349911437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FFFFFF"/>
      </a:dk1>
      <a:lt1>
        <a:srgbClr val="0A3455"/>
      </a:lt1>
      <a:dk2>
        <a:srgbClr val="6EBDC4"/>
      </a:dk2>
      <a:lt2>
        <a:srgbClr val="416D90"/>
      </a:lt2>
      <a:accent1>
        <a:srgbClr val="B4EBF0"/>
      </a:accent1>
      <a:accent2>
        <a:srgbClr val="7CC5CC"/>
      </a:accent2>
      <a:accent3>
        <a:srgbClr val="61A6B5"/>
      </a:accent3>
      <a:accent4>
        <a:srgbClr val="548FA6"/>
      </a:accent4>
      <a:accent5>
        <a:srgbClr val="2E5F80"/>
      </a:accent5>
      <a:accent6>
        <a:srgbClr val="17436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636</Words>
  <Application>Microsoft Office PowerPoint</Application>
  <PresentationFormat>Apresentação na tela (16:9)</PresentationFormat>
  <Paragraphs>226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Calibri</vt:lpstr>
      <vt:lpstr>Exo 2</vt:lpstr>
      <vt:lpstr>Fira Sans Extra Condensed</vt:lpstr>
      <vt:lpstr>Roboto Condensed</vt:lpstr>
      <vt:lpstr>Squada One</vt:lpstr>
      <vt:lpstr>Symbol</vt:lpstr>
      <vt:lpstr>Wingdings 2</vt:lpstr>
      <vt:lpstr>Tech Newsletter by Slidesgo</vt:lpstr>
      <vt:lpstr>ATIVIDADE ARQUITETURA COMPUTACIONAL</vt:lpstr>
      <vt:lpstr>Comparativo entre celular e computador</vt:lpstr>
      <vt:lpstr>COMPARATIVOS</vt:lpstr>
      <vt:lpstr>Apresentação do PowerPoint</vt:lpstr>
      <vt:lpstr> Energia Térmica do Projeto (TDP) </vt:lpstr>
      <vt:lpstr>POR QUE AMD? </vt:lpstr>
      <vt:lpstr>PROJETO COMPUTACIONAL PARA EMPRESA DE CONTABILIDADE</vt:lpstr>
      <vt:lpstr>PROJETO</vt:lpstr>
      <vt:lpstr>Roteador Intelbras Action 1200 </vt:lpstr>
      <vt:lpstr> Servidor PowerEdge T140 </vt:lpstr>
      <vt:lpstr>DESPESAS DETALHADAS</vt:lpstr>
      <vt:lpstr> MAPEAMENTO</vt:lpstr>
      <vt:lpstr>Obrigado(a)!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NEWSLETTER</dc:title>
  <dc:creator>familiaMotaLinda</dc:creator>
  <cp:lastModifiedBy>nezumi</cp:lastModifiedBy>
  <cp:revision>16</cp:revision>
  <dcterms:modified xsi:type="dcterms:W3CDTF">2021-08-08T19:50:46Z</dcterms:modified>
</cp:coreProperties>
</file>